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48" r:id="rId2"/>
    <p:sldMasterId id="2147483662" r:id="rId3"/>
  </p:sldMasterIdLst>
  <p:notesMasterIdLst>
    <p:notesMasterId r:id="rId72"/>
  </p:notesMasterIdLst>
  <p:sldIdLst>
    <p:sldId id="261" r:id="rId4"/>
    <p:sldId id="6063" r:id="rId5"/>
    <p:sldId id="6064" r:id="rId6"/>
    <p:sldId id="6065" r:id="rId7"/>
    <p:sldId id="6035" r:id="rId8"/>
    <p:sldId id="413" r:id="rId9"/>
    <p:sldId id="6034" r:id="rId10"/>
    <p:sldId id="6036" r:id="rId11"/>
    <p:sldId id="6007" r:id="rId12"/>
    <p:sldId id="6042" r:id="rId13"/>
    <p:sldId id="6070" r:id="rId14"/>
    <p:sldId id="6071" r:id="rId15"/>
    <p:sldId id="6072" r:id="rId16"/>
    <p:sldId id="6066" r:id="rId17"/>
    <p:sldId id="6067" r:id="rId18"/>
    <p:sldId id="6069" r:id="rId19"/>
    <p:sldId id="6049" r:id="rId20"/>
    <p:sldId id="6041" r:id="rId21"/>
    <p:sldId id="6043" r:id="rId22"/>
    <p:sldId id="6054" r:id="rId23"/>
    <p:sldId id="6073" r:id="rId24"/>
    <p:sldId id="6055" r:id="rId25"/>
    <p:sldId id="6044" r:id="rId26"/>
    <p:sldId id="6045" r:id="rId27"/>
    <p:sldId id="6057" r:id="rId28"/>
    <p:sldId id="6046" r:id="rId29"/>
    <p:sldId id="6047" r:id="rId30"/>
    <p:sldId id="6048" r:id="rId31"/>
    <p:sldId id="6103" r:id="rId32"/>
    <p:sldId id="6059" r:id="rId33"/>
    <p:sldId id="6060" r:id="rId34"/>
    <p:sldId id="6061" r:id="rId35"/>
    <p:sldId id="6050" r:id="rId36"/>
    <p:sldId id="6091" r:id="rId37"/>
    <p:sldId id="6090" r:id="rId38"/>
    <p:sldId id="6052" r:id="rId39"/>
    <p:sldId id="6084" r:id="rId40"/>
    <p:sldId id="6104" r:id="rId41"/>
    <p:sldId id="6105" r:id="rId42"/>
    <p:sldId id="6039" r:id="rId43"/>
    <p:sldId id="6078" r:id="rId44"/>
    <p:sldId id="6079" r:id="rId45"/>
    <p:sldId id="6080" r:id="rId46"/>
    <p:sldId id="6074" r:id="rId47"/>
    <p:sldId id="6099" r:id="rId48"/>
    <p:sldId id="6068" r:id="rId49"/>
    <p:sldId id="6081" r:id="rId50"/>
    <p:sldId id="6113" r:id="rId51"/>
    <p:sldId id="6108" r:id="rId52"/>
    <p:sldId id="6109" r:id="rId53"/>
    <p:sldId id="6112" r:id="rId54"/>
    <p:sldId id="6110" r:id="rId55"/>
    <p:sldId id="6111" r:id="rId56"/>
    <p:sldId id="6086" r:id="rId57"/>
    <p:sldId id="6038" r:id="rId58"/>
    <p:sldId id="6089" r:id="rId59"/>
    <p:sldId id="6088" r:id="rId60"/>
    <p:sldId id="6093" r:id="rId61"/>
    <p:sldId id="6094" r:id="rId62"/>
    <p:sldId id="6096" r:id="rId63"/>
    <p:sldId id="6097" r:id="rId64"/>
    <p:sldId id="6106" r:id="rId65"/>
    <p:sldId id="6107" r:id="rId66"/>
    <p:sldId id="6102" r:id="rId67"/>
    <p:sldId id="6098" r:id="rId68"/>
    <p:sldId id="6100" r:id="rId69"/>
    <p:sldId id="6101" r:id="rId70"/>
    <p:sldId id="6051" r:id="rId71"/>
  </p:sldIdLst>
  <p:sldSz cx="12192000" cy="6858000"/>
  <p:notesSz cx="6858000" cy="9144000"/>
  <p:defaultTex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FB5ED"/>
    <a:srgbClr val="C4E0CE"/>
    <a:srgbClr val="065280"/>
    <a:srgbClr val="95B3D7"/>
    <a:srgbClr val="404040"/>
    <a:srgbClr val="BED8F7"/>
    <a:srgbClr val="E6ECF3"/>
    <a:srgbClr val="D3D9E2"/>
    <a:srgbClr val="FFFFFF"/>
    <a:srgbClr val="F4F4F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021" autoAdjust="0"/>
    <p:restoredTop sz="84972" autoAdjust="0"/>
  </p:normalViewPr>
  <p:slideViewPr>
    <p:cSldViewPr snapToGrid="0">
      <p:cViewPr varScale="1">
        <p:scale>
          <a:sx n="65" d="100"/>
          <a:sy n="65" d="100"/>
        </p:scale>
        <p:origin x="523"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slide" Target="slides/slide63.xml"/><Relationship Id="rId74" Type="http://schemas.openxmlformats.org/officeDocument/2006/relationships/viewProps" Target="viewProps.xml"/><Relationship Id="rId5" Type="http://schemas.openxmlformats.org/officeDocument/2006/relationships/slide" Target="slides/slide2.xml"/><Relationship Id="rId61" Type="http://schemas.openxmlformats.org/officeDocument/2006/relationships/slide" Target="slides/slide58.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notesMaster" Target="notesMasters/notesMaster1.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tableStyles" Target="tableStyles.xml"/><Relationship Id="rId7" Type="http://schemas.openxmlformats.org/officeDocument/2006/relationships/slide" Target="slides/slide4.xml"/><Relationship Id="rId71" Type="http://schemas.openxmlformats.org/officeDocument/2006/relationships/slide" Target="slides/slide6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9183709-FED3-4278-BBD8-4766D0285D22}" type="datetimeFigureOut">
              <a:rPr lang="en-GB" smtClean="0"/>
              <a:t>19/08/2024</a:t>
            </a:fld>
            <a:endParaRPr lang="en-GB"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A941BBD-4AF9-474A-934F-08B76A974226}" type="slidenum">
              <a:rPr lang="en-GB" smtClean="0"/>
              <a:t>‹#›</a:t>
            </a:fld>
            <a:endParaRPr lang="en-GB" dirty="0"/>
          </a:p>
        </p:txBody>
      </p:sp>
    </p:spTree>
    <p:extLst>
      <p:ext uri="{BB962C8B-B14F-4D97-AF65-F5344CB8AC3E}">
        <p14:creationId xmlns:p14="http://schemas.microsoft.com/office/powerpoint/2010/main" val="38467286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1</a:t>
            </a:fld>
            <a:endParaRPr lang="cs-CZ"/>
          </a:p>
        </p:txBody>
      </p:sp>
    </p:spTree>
    <p:extLst>
      <p:ext uri="{BB962C8B-B14F-4D97-AF65-F5344CB8AC3E}">
        <p14:creationId xmlns:p14="http://schemas.microsoft.com/office/powerpoint/2010/main" val="41146920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10</a:t>
            </a:fld>
            <a:endParaRPr lang="cs-CZ"/>
          </a:p>
        </p:txBody>
      </p:sp>
    </p:spTree>
    <p:extLst>
      <p:ext uri="{BB962C8B-B14F-4D97-AF65-F5344CB8AC3E}">
        <p14:creationId xmlns:p14="http://schemas.microsoft.com/office/powerpoint/2010/main" val="1779976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11</a:t>
            </a:fld>
            <a:endParaRPr lang="cs-CZ"/>
          </a:p>
        </p:txBody>
      </p:sp>
    </p:spTree>
    <p:extLst>
      <p:ext uri="{BB962C8B-B14F-4D97-AF65-F5344CB8AC3E}">
        <p14:creationId xmlns:p14="http://schemas.microsoft.com/office/powerpoint/2010/main" val="41561254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12</a:t>
            </a:fld>
            <a:endParaRPr lang="cs-CZ"/>
          </a:p>
        </p:txBody>
      </p:sp>
    </p:spTree>
    <p:extLst>
      <p:ext uri="{BB962C8B-B14F-4D97-AF65-F5344CB8AC3E}">
        <p14:creationId xmlns:p14="http://schemas.microsoft.com/office/powerpoint/2010/main" val="31741933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13</a:t>
            </a:fld>
            <a:endParaRPr lang="cs-CZ"/>
          </a:p>
        </p:txBody>
      </p:sp>
    </p:spTree>
    <p:extLst>
      <p:ext uri="{BB962C8B-B14F-4D97-AF65-F5344CB8AC3E}">
        <p14:creationId xmlns:p14="http://schemas.microsoft.com/office/powerpoint/2010/main" val="42642006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9C324A-B704-005E-422E-22869C5A432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CCC0A1F-4900-1136-777D-76BC9DEAF510}"/>
              </a:ext>
            </a:extLst>
          </p:cNvPr>
          <p:cNvSpPr>
            <a:spLocks noGrp="1" noRot="1" noChangeAspect="1"/>
          </p:cNvSpPr>
          <p:nvPr>
            <p:ph type="sldImg"/>
          </p:nvPr>
        </p:nvSpPr>
        <p:spPr>
          <a:xfrm>
            <a:off x="2290763" y="512763"/>
            <a:ext cx="4562475" cy="2566987"/>
          </a:xfrm>
        </p:spPr>
      </p:sp>
      <p:sp>
        <p:nvSpPr>
          <p:cNvPr id="3" name="Notes Placeholder 2">
            <a:extLst>
              <a:ext uri="{FF2B5EF4-FFF2-40B4-BE49-F238E27FC236}">
                <a16:creationId xmlns:a16="http://schemas.microsoft.com/office/drawing/2014/main" id="{4A2CB2C6-2716-47C0-B8DC-C48225AD0E08}"/>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741F856A-288F-6B2A-670F-F820A49E10EE}"/>
              </a:ext>
            </a:extLst>
          </p:cNvPr>
          <p:cNvSpPr>
            <a:spLocks noGrp="1"/>
          </p:cNvSpPr>
          <p:nvPr>
            <p:ph type="sldNum" sz="quarter" idx="5"/>
          </p:nvPr>
        </p:nvSpPr>
        <p:spPr/>
        <p:txBody>
          <a:bodyPr/>
          <a:lstStyle/>
          <a:p>
            <a:fld id="{871B2431-D351-4C6E-A3CF-9DFAC0E3E050}" type="slidenum">
              <a:rPr lang="cs-CZ" smtClean="0"/>
              <a:t>14</a:t>
            </a:fld>
            <a:endParaRPr lang="cs-CZ"/>
          </a:p>
        </p:txBody>
      </p:sp>
    </p:spTree>
    <p:extLst>
      <p:ext uri="{BB962C8B-B14F-4D97-AF65-F5344CB8AC3E}">
        <p14:creationId xmlns:p14="http://schemas.microsoft.com/office/powerpoint/2010/main" val="10956763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A718DC-15E5-31F7-93AB-2AFC75121A6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3B22BB8-E53C-DB63-4A0E-33C38FFEF0CF}"/>
              </a:ext>
            </a:extLst>
          </p:cNvPr>
          <p:cNvSpPr>
            <a:spLocks noGrp="1" noRot="1" noChangeAspect="1"/>
          </p:cNvSpPr>
          <p:nvPr>
            <p:ph type="sldImg"/>
          </p:nvPr>
        </p:nvSpPr>
        <p:spPr>
          <a:xfrm>
            <a:off x="2290763" y="512763"/>
            <a:ext cx="4562475" cy="2566987"/>
          </a:xfrm>
        </p:spPr>
      </p:sp>
      <p:sp>
        <p:nvSpPr>
          <p:cNvPr id="3" name="Notes Placeholder 2">
            <a:extLst>
              <a:ext uri="{FF2B5EF4-FFF2-40B4-BE49-F238E27FC236}">
                <a16:creationId xmlns:a16="http://schemas.microsoft.com/office/drawing/2014/main" id="{8DF9C497-2285-FC96-D83B-6AF8E586FC2A}"/>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A86E4DD2-22EB-54A5-3287-5027CCB5F99D}"/>
              </a:ext>
            </a:extLst>
          </p:cNvPr>
          <p:cNvSpPr>
            <a:spLocks noGrp="1"/>
          </p:cNvSpPr>
          <p:nvPr>
            <p:ph type="sldNum" sz="quarter" idx="5"/>
          </p:nvPr>
        </p:nvSpPr>
        <p:spPr/>
        <p:txBody>
          <a:bodyPr/>
          <a:lstStyle/>
          <a:p>
            <a:fld id="{871B2431-D351-4C6E-A3CF-9DFAC0E3E050}" type="slidenum">
              <a:rPr lang="cs-CZ" smtClean="0"/>
              <a:t>15</a:t>
            </a:fld>
            <a:endParaRPr lang="cs-CZ"/>
          </a:p>
        </p:txBody>
      </p:sp>
    </p:spTree>
    <p:extLst>
      <p:ext uri="{BB962C8B-B14F-4D97-AF65-F5344CB8AC3E}">
        <p14:creationId xmlns:p14="http://schemas.microsoft.com/office/powerpoint/2010/main" val="10353109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A718DC-15E5-31F7-93AB-2AFC75121A6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3B22BB8-E53C-DB63-4A0E-33C38FFEF0CF}"/>
              </a:ext>
            </a:extLst>
          </p:cNvPr>
          <p:cNvSpPr>
            <a:spLocks noGrp="1" noRot="1" noChangeAspect="1"/>
          </p:cNvSpPr>
          <p:nvPr>
            <p:ph type="sldImg"/>
          </p:nvPr>
        </p:nvSpPr>
        <p:spPr>
          <a:xfrm>
            <a:off x="2290763" y="512763"/>
            <a:ext cx="4562475" cy="2566987"/>
          </a:xfrm>
        </p:spPr>
      </p:sp>
      <p:sp>
        <p:nvSpPr>
          <p:cNvPr id="3" name="Notes Placeholder 2">
            <a:extLst>
              <a:ext uri="{FF2B5EF4-FFF2-40B4-BE49-F238E27FC236}">
                <a16:creationId xmlns:a16="http://schemas.microsoft.com/office/drawing/2014/main" id="{8DF9C497-2285-FC96-D83B-6AF8E586FC2A}"/>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A86E4DD2-22EB-54A5-3287-5027CCB5F99D}"/>
              </a:ext>
            </a:extLst>
          </p:cNvPr>
          <p:cNvSpPr>
            <a:spLocks noGrp="1"/>
          </p:cNvSpPr>
          <p:nvPr>
            <p:ph type="sldNum" sz="quarter" idx="5"/>
          </p:nvPr>
        </p:nvSpPr>
        <p:spPr/>
        <p:txBody>
          <a:bodyPr/>
          <a:lstStyle/>
          <a:p>
            <a:fld id="{871B2431-D351-4C6E-A3CF-9DFAC0E3E050}" type="slidenum">
              <a:rPr lang="cs-CZ" smtClean="0"/>
              <a:t>16</a:t>
            </a:fld>
            <a:endParaRPr lang="cs-CZ"/>
          </a:p>
        </p:txBody>
      </p:sp>
    </p:spTree>
    <p:extLst>
      <p:ext uri="{BB962C8B-B14F-4D97-AF65-F5344CB8AC3E}">
        <p14:creationId xmlns:p14="http://schemas.microsoft.com/office/powerpoint/2010/main" val="7091479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4A941BBD-4AF9-474A-934F-08B76A974226}" type="slidenum">
              <a:rPr lang="en-GB" smtClean="0"/>
              <a:t>17</a:t>
            </a:fld>
            <a:endParaRPr lang="en-GB" dirty="0"/>
          </a:p>
        </p:txBody>
      </p:sp>
    </p:spTree>
    <p:extLst>
      <p:ext uri="{BB962C8B-B14F-4D97-AF65-F5344CB8AC3E}">
        <p14:creationId xmlns:p14="http://schemas.microsoft.com/office/powerpoint/2010/main" val="3413230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dirty="0"/>
              <a:t>Need to check both your own data and data you find somewhere else (</a:t>
            </a:r>
            <a:r>
              <a:rPr lang="en-US" dirty="0" err="1"/>
              <a:t>repositories,ect</a:t>
            </a:r>
            <a:r>
              <a:rPr lang="en-US" dirty="0"/>
              <a:t>)</a:t>
            </a:r>
          </a:p>
          <a:p>
            <a:endParaRPr lang="en-US" dirty="0"/>
          </a:p>
          <a:p>
            <a:r>
              <a:rPr lang="en-US" dirty="0"/>
              <a:t>It’s important to find good data</a:t>
            </a:r>
          </a:p>
          <a:p>
            <a:endParaRPr lang="en-US" dirty="0"/>
          </a:p>
          <a:p>
            <a:r>
              <a:rPr lang="en-US" dirty="0"/>
              <a:t>Examples of ‘bad’ stuff: </a:t>
            </a:r>
          </a:p>
          <a:p>
            <a:r>
              <a:rPr lang="en-US" dirty="0"/>
              <a:t>Linear regression on 3 data points</a:t>
            </a:r>
          </a:p>
          <a:p>
            <a:r>
              <a:rPr lang="en-US" dirty="0"/>
              <a:t>T-test on 5 data points</a:t>
            </a:r>
          </a:p>
          <a:p>
            <a:endParaRPr lang="en-US" dirty="0"/>
          </a:p>
          <a:p>
            <a:r>
              <a:rPr lang="en-US" dirty="0"/>
              <a:t>Confirm that data is suitable for planned analysis</a:t>
            </a:r>
          </a:p>
          <a:p>
            <a:r>
              <a:rPr lang="en-US" dirty="0"/>
              <a:t>Or</a:t>
            </a:r>
          </a:p>
          <a:p>
            <a:r>
              <a:rPr lang="en-US" dirty="0"/>
              <a:t>Help with idea generation(patterns, relationships between variables) </a:t>
            </a:r>
          </a:p>
          <a:p>
            <a:endParaRPr lang="en-GB" dirty="0"/>
          </a:p>
          <a:p>
            <a:r>
              <a:rPr lang="en-GB" dirty="0"/>
              <a:t>Establish whether:</a:t>
            </a:r>
          </a:p>
          <a:p>
            <a:pPr marL="171450" indent="-171450">
              <a:buFontTx/>
              <a:buChar char="-"/>
            </a:pPr>
            <a:r>
              <a:rPr lang="en-GB" dirty="0"/>
              <a:t>Data looks as expected</a:t>
            </a:r>
          </a:p>
          <a:p>
            <a:pPr marL="171450" indent="-171450">
              <a:buFontTx/>
              <a:buChar char="-"/>
            </a:pPr>
            <a:r>
              <a:rPr lang="en-AU" noProof="0" dirty="0"/>
              <a:t>identify</a:t>
            </a:r>
            <a:r>
              <a:rPr lang="da-DK" dirty="0"/>
              <a:t> </a:t>
            </a:r>
            <a:r>
              <a:rPr lang="en-US" noProof="0" dirty="0"/>
              <a:t>obvious</a:t>
            </a:r>
            <a:r>
              <a:rPr lang="da-DK" dirty="0"/>
              <a:t> </a:t>
            </a:r>
            <a:r>
              <a:rPr lang="en-US" noProof="0" dirty="0"/>
              <a:t>errors</a:t>
            </a:r>
            <a:r>
              <a:rPr lang="da-DK" dirty="0"/>
              <a:t>: </a:t>
            </a:r>
            <a:r>
              <a:rPr lang="en-US" noProof="0" dirty="0"/>
              <a:t>outliers</a:t>
            </a:r>
            <a:r>
              <a:rPr lang="da-DK" dirty="0"/>
              <a:t>, label </a:t>
            </a:r>
            <a:r>
              <a:rPr lang="en-US" noProof="0" dirty="0"/>
              <a:t>swaps</a:t>
            </a:r>
            <a:r>
              <a:rPr lang="da-DK" dirty="0"/>
              <a:t> </a:t>
            </a:r>
            <a:r>
              <a:rPr lang="en-GB" dirty="0"/>
              <a:t> </a:t>
            </a:r>
          </a:p>
          <a:p>
            <a:pPr marL="171450" indent="-171450">
              <a:buFontTx/>
              <a:buChar char="-"/>
            </a:pPr>
            <a:r>
              <a:rPr lang="en-GB" dirty="0"/>
              <a:t>Something needs to be corrected</a:t>
            </a:r>
          </a:p>
          <a:p>
            <a:pPr marL="171450" indent="-171450">
              <a:buFontTx/>
              <a:buChar char="-"/>
            </a:pPr>
            <a:r>
              <a:rPr lang="en-GB" dirty="0"/>
              <a:t>Preparation method</a:t>
            </a:r>
          </a:p>
          <a:p>
            <a:pPr marL="171450" indent="-171450">
              <a:buFontTx/>
              <a:buChar char="-"/>
            </a:pPr>
            <a:r>
              <a:rPr lang="en-GB" dirty="0"/>
              <a:t>(normalization is needed?)</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dirty="0">
                <a:solidFill>
                  <a:srgbClr val="404040"/>
                </a:solidFill>
                <a:latin typeface="Now"/>
              </a:rPr>
              <a:t>Are there patterns between variables?</a:t>
            </a:r>
          </a:p>
          <a:p>
            <a:pPr marL="171450" indent="-171450">
              <a:buFontTx/>
              <a:buChar char="-"/>
            </a:pPr>
            <a:r>
              <a:rPr lang="en-GB" dirty="0"/>
              <a:t>What is the relationship between variables</a:t>
            </a:r>
          </a:p>
          <a:p>
            <a:pPr marL="171450" indent="-171450">
              <a:buFontTx/>
              <a:buChar char="-"/>
            </a:pPr>
            <a:r>
              <a:rPr lang="en-US" sz="1200" dirty="0">
                <a:solidFill>
                  <a:srgbClr val="404040"/>
                </a:solidFill>
                <a:latin typeface="Now"/>
              </a:rPr>
              <a:t>How do we need to prepare the data for analysis?</a:t>
            </a:r>
          </a:p>
          <a:p>
            <a:pPr marL="171450" indent="-171450">
              <a:buFontTx/>
              <a:buChar char="-"/>
            </a:pPr>
            <a:r>
              <a:rPr lang="en-US" sz="1200" dirty="0">
                <a:solidFill>
                  <a:srgbClr val="404040"/>
                </a:solidFill>
                <a:latin typeface="Now"/>
              </a:rPr>
              <a:t>What kind of analysis can we do?</a:t>
            </a:r>
          </a:p>
          <a:p>
            <a:pPr marL="171450" indent="-171450">
              <a:buFontTx/>
              <a:buChar char="-"/>
            </a:pPr>
            <a:endParaRPr lang="en-GB" dirty="0"/>
          </a:p>
          <a:p>
            <a:pPr marL="171450" indent="-171450">
              <a:buFontTx/>
              <a:buChar char="-"/>
            </a:pPr>
            <a:r>
              <a:rPr lang="en-GB" dirty="0"/>
              <a:t> </a:t>
            </a:r>
          </a:p>
          <a:p>
            <a:pPr marL="171450" indent="-171450">
              <a:buFontTx/>
              <a:buChar char="-"/>
            </a:pPr>
            <a:endParaRPr lang="en-GB" dirty="0"/>
          </a:p>
          <a:p>
            <a:endParaRPr lang="en-GB" dirty="0"/>
          </a:p>
          <a:p>
            <a:r>
              <a:rPr lang="en-GB" dirty="0"/>
              <a:t>https://www.ibm.com/topics/exploratory-data-analysis</a:t>
            </a:r>
          </a:p>
          <a:p>
            <a:r>
              <a:rPr lang="en-US" dirty="0"/>
              <a:t>Originally developed by American mathematician John Tukey in the 1970s, EDA techniques continue to be a widely used method in the data discovery process today.</a:t>
            </a:r>
            <a:endParaRPr lang="en-GB" dirty="0"/>
          </a:p>
          <a:p>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18</a:t>
            </a:fld>
            <a:endParaRPr lang="cs-CZ"/>
          </a:p>
        </p:txBody>
      </p:sp>
    </p:spTree>
    <p:extLst>
      <p:ext uri="{BB962C8B-B14F-4D97-AF65-F5344CB8AC3E}">
        <p14:creationId xmlns:p14="http://schemas.microsoft.com/office/powerpoint/2010/main" val="20246955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marL="0" indent="0">
              <a:lnSpc>
                <a:spcPts val="4480"/>
              </a:lnSpc>
              <a:buFont typeface="Arial" panose="020B0604020202020204" pitchFamily="34" charset="0"/>
              <a:buNone/>
            </a:pPr>
            <a:r>
              <a:rPr lang="en-US" sz="1200" dirty="0">
                <a:solidFill>
                  <a:srgbClr val="404040"/>
                </a:solidFill>
                <a:latin typeface="Montserrat" pitchFamily="2" charset="77"/>
              </a:rPr>
              <a:t>Scales</a:t>
            </a:r>
          </a:p>
          <a:p>
            <a:pPr marL="0" indent="0">
              <a:lnSpc>
                <a:spcPts val="4480"/>
              </a:lnSpc>
              <a:buFont typeface="Arial" panose="020B0604020202020204" pitchFamily="34" charset="0"/>
              <a:buNone/>
            </a:pPr>
            <a:r>
              <a:rPr lang="en-US" sz="1200" dirty="0">
                <a:solidFill>
                  <a:srgbClr val="404040"/>
                </a:solidFill>
                <a:latin typeface="Montserrat" pitchFamily="2" charset="77"/>
              </a:rPr>
              <a:t>Some features more predictive than others</a:t>
            </a:r>
          </a:p>
          <a:p>
            <a:pPr marL="0" indent="0">
              <a:lnSpc>
                <a:spcPts val="4480"/>
              </a:lnSpc>
              <a:buFont typeface="Arial" panose="020B0604020202020204" pitchFamily="34" charset="0"/>
              <a:buNone/>
            </a:pPr>
            <a:r>
              <a:rPr lang="en-US" sz="1200" dirty="0">
                <a:solidFill>
                  <a:srgbClr val="404040"/>
                </a:solidFill>
                <a:latin typeface="Montserrat" pitchFamily="2" charset="77"/>
              </a:rPr>
              <a:t>Technical variables to be removed/included</a:t>
            </a:r>
          </a:p>
          <a:p>
            <a:pPr marL="0" indent="0">
              <a:lnSpc>
                <a:spcPts val="4480"/>
              </a:lnSpc>
              <a:buFont typeface="Arial" panose="020B0604020202020204" pitchFamily="34" charset="0"/>
              <a:buNone/>
            </a:pPr>
            <a:r>
              <a:rPr lang="en-US" sz="1200" dirty="0">
                <a:solidFill>
                  <a:srgbClr val="404040"/>
                </a:solidFill>
                <a:latin typeface="Montserrat" pitchFamily="2" charset="77"/>
              </a:rPr>
              <a:t>Missing values</a:t>
            </a:r>
          </a:p>
          <a:p>
            <a:pPr marL="0" marR="0" lvl="0" indent="0" algn="l" defTabSz="914400" rtl="0" eaLnBrk="1" fontAlgn="auto" latinLnBrk="0" hangingPunct="1">
              <a:lnSpc>
                <a:spcPts val="4480"/>
              </a:lnSpc>
              <a:spcBef>
                <a:spcPts val="0"/>
              </a:spcBef>
              <a:spcAft>
                <a:spcPts val="0"/>
              </a:spcAft>
              <a:buClrTx/>
              <a:buSzTx/>
              <a:buFontTx/>
              <a:buNone/>
              <a:tabLst/>
              <a:defRPr/>
            </a:pPr>
            <a:endParaRPr lang="en-US" sz="1200" dirty="0">
              <a:solidFill>
                <a:srgbClr val="404040"/>
              </a:solidFill>
              <a:latin typeface="Montserrat" pitchFamily="2" charset="77"/>
            </a:endParaRPr>
          </a:p>
          <a:p>
            <a:pPr>
              <a:lnSpc>
                <a:spcPts val="4480"/>
              </a:lnSpc>
            </a:pPr>
            <a:endParaRPr lang="en-US" sz="1200" dirty="0">
              <a:solidFill>
                <a:srgbClr val="404040"/>
              </a:solidFill>
              <a:latin typeface="Now"/>
            </a:endParaRPr>
          </a:p>
        </p:txBody>
      </p:sp>
      <p:sp>
        <p:nvSpPr>
          <p:cNvPr id="4" name="Slide Number Placeholder 3"/>
          <p:cNvSpPr>
            <a:spLocks noGrp="1"/>
          </p:cNvSpPr>
          <p:nvPr>
            <p:ph type="sldNum" sz="quarter" idx="5"/>
          </p:nvPr>
        </p:nvSpPr>
        <p:spPr/>
        <p:txBody>
          <a:bodyPr/>
          <a:lstStyle/>
          <a:p>
            <a:fld id="{871B2431-D351-4C6E-A3CF-9DFAC0E3E050}" type="slidenum">
              <a:rPr lang="cs-CZ" smtClean="0"/>
              <a:t>19</a:t>
            </a:fld>
            <a:endParaRPr lang="cs-CZ"/>
          </a:p>
        </p:txBody>
      </p:sp>
    </p:spTree>
    <p:extLst>
      <p:ext uri="{BB962C8B-B14F-4D97-AF65-F5344CB8AC3E}">
        <p14:creationId xmlns:p14="http://schemas.microsoft.com/office/powerpoint/2010/main" val="8795364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dirty="0"/>
              <a:t>Before starting the day, I would like to spend 2 minutes to introduce you to the Center for Health Data Science (HeaDS) </a:t>
            </a:r>
          </a:p>
        </p:txBody>
      </p:sp>
      <p:sp>
        <p:nvSpPr>
          <p:cNvPr id="4" name="Slide Number Placeholder 3"/>
          <p:cNvSpPr>
            <a:spLocks noGrp="1"/>
          </p:cNvSpPr>
          <p:nvPr>
            <p:ph type="sldNum" sz="quarter" idx="5"/>
          </p:nvPr>
        </p:nvSpPr>
        <p:spPr/>
        <p:txBody>
          <a:bodyPr/>
          <a:lstStyle/>
          <a:p>
            <a:fld id="{BE13A22E-5356-8146-8AED-A040CA78C11D}" type="slidenum">
              <a:rPr lang="en-US" smtClean="0"/>
              <a:t>2</a:t>
            </a:fld>
            <a:endParaRPr lang="en-US"/>
          </a:p>
        </p:txBody>
      </p:sp>
    </p:spTree>
    <p:extLst>
      <p:ext uri="{BB962C8B-B14F-4D97-AF65-F5344CB8AC3E}">
        <p14:creationId xmlns:p14="http://schemas.microsoft.com/office/powerpoint/2010/main" val="152346619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a:lnSpc>
                <a:spcPts val="4480"/>
              </a:lnSpc>
            </a:pPr>
            <a:r>
              <a:rPr lang="en-US" sz="1200" dirty="0">
                <a:solidFill>
                  <a:srgbClr val="404040"/>
                </a:solidFill>
                <a:latin typeface="Now"/>
              </a:rPr>
              <a:t>Types of variables: factors, binary, characters, numerical, integers</a:t>
            </a:r>
          </a:p>
        </p:txBody>
      </p:sp>
      <p:sp>
        <p:nvSpPr>
          <p:cNvPr id="4" name="Slide Number Placeholder 3"/>
          <p:cNvSpPr>
            <a:spLocks noGrp="1"/>
          </p:cNvSpPr>
          <p:nvPr>
            <p:ph type="sldNum" sz="quarter" idx="5"/>
          </p:nvPr>
        </p:nvSpPr>
        <p:spPr/>
        <p:txBody>
          <a:bodyPr/>
          <a:lstStyle/>
          <a:p>
            <a:fld id="{871B2431-D351-4C6E-A3CF-9DFAC0E3E050}" type="slidenum">
              <a:rPr lang="cs-CZ" smtClean="0"/>
              <a:t>20</a:t>
            </a:fld>
            <a:endParaRPr lang="cs-CZ"/>
          </a:p>
        </p:txBody>
      </p:sp>
    </p:spTree>
    <p:extLst>
      <p:ext uri="{BB962C8B-B14F-4D97-AF65-F5344CB8AC3E}">
        <p14:creationId xmlns:p14="http://schemas.microsoft.com/office/powerpoint/2010/main" val="40339223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a:lnSpc>
                <a:spcPts val="4480"/>
              </a:lnSpc>
            </a:pPr>
            <a:r>
              <a:rPr lang="en-US" sz="1200" dirty="0">
                <a:solidFill>
                  <a:srgbClr val="404040"/>
                </a:solidFill>
                <a:latin typeface="Now"/>
              </a:rPr>
              <a:t>Types of variables: factors, binary, characters, numerical, integers</a:t>
            </a:r>
          </a:p>
        </p:txBody>
      </p:sp>
      <p:sp>
        <p:nvSpPr>
          <p:cNvPr id="4" name="Slide Number Placeholder 3"/>
          <p:cNvSpPr>
            <a:spLocks noGrp="1"/>
          </p:cNvSpPr>
          <p:nvPr>
            <p:ph type="sldNum" sz="quarter" idx="5"/>
          </p:nvPr>
        </p:nvSpPr>
        <p:spPr/>
        <p:txBody>
          <a:bodyPr/>
          <a:lstStyle/>
          <a:p>
            <a:fld id="{871B2431-D351-4C6E-A3CF-9DFAC0E3E050}" type="slidenum">
              <a:rPr lang="cs-CZ" smtClean="0"/>
              <a:t>21</a:t>
            </a:fld>
            <a:endParaRPr lang="cs-CZ"/>
          </a:p>
        </p:txBody>
      </p:sp>
    </p:spTree>
    <p:extLst>
      <p:ext uri="{BB962C8B-B14F-4D97-AF65-F5344CB8AC3E}">
        <p14:creationId xmlns:p14="http://schemas.microsoft.com/office/powerpoint/2010/main" val="97282777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4A941BBD-4AF9-474A-934F-08B76A974226}" type="slidenum">
              <a:rPr lang="en-GB" smtClean="0"/>
              <a:t>22</a:t>
            </a:fld>
            <a:endParaRPr lang="en-GB" dirty="0"/>
          </a:p>
        </p:txBody>
      </p:sp>
    </p:spTree>
    <p:extLst>
      <p:ext uri="{BB962C8B-B14F-4D97-AF65-F5344CB8AC3E}">
        <p14:creationId xmlns:p14="http://schemas.microsoft.com/office/powerpoint/2010/main" val="98700326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23</a:t>
            </a:fld>
            <a:endParaRPr lang="cs-CZ"/>
          </a:p>
        </p:txBody>
      </p:sp>
    </p:spTree>
    <p:extLst>
      <p:ext uri="{BB962C8B-B14F-4D97-AF65-F5344CB8AC3E}">
        <p14:creationId xmlns:p14="http://schemas.microsoft.com/office/powerpoint/2010/main" val="174430763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GB" dirty="0"/>
              <a:t>PCs are linear combinations of all original features. Every original feature contributes to every PC (though some more than others)</a:t>
            </a:r>
          </a:p>
        </p:txBody>
      </p:sp>
      <p:sp>
        <p:nvSpPr>
          <p:cNvPr id="4" name="Slide Number Placeholder 3"/>
          <p:cNvSpPr>
            <a:spLocks noGrp="1"/>
          </p:cNvSpPr>
          <p:nvPr>
            <p:ph type="sldNum" sz="quarter" idx="5"/>
          </p:nvPr>
        </p:nvSpPr>
        <p:spPr/>
        <p:txBody>
          <a:bodyPr/>
          <a:lstStyle/>
          <a:p>
            <a:fld id="{871B2431-D351-4C6E-A3CF-9DFAC0E3E050}" type="slidenum">
              <a:rPr lang="cs-CZ" smtClean="0"/>
              <a:t>24</a:t>
            </a:fld>
            <a:endParaRPr lang="cs-CZ"/>
          </a:p>
        </p:txBody>
      </p:sp>
    </p:spTree>
    <p:extLst>
      <p:ext uri="{BB962C8B-B14F-4D97-AF65-F5344CB8AC3E}">
        <p14:creationId xmlns:p14="http://schemas.microsoft.com/office/powerpoint/2010/main" val="105949514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ED491D-624E-3100-EE4D-E4EA42D9DD8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ABD2F07-904B-FA50-CEB3-3B44A37F45DD}"/>
              </a:ext>
            </a:extLst>
          </p:cNvPr>
          <p:cNvSpPr>
            <a:spLocks noGrp="1" noRot="1" noChangeAspect="1"/>
          </p:cNvSpPr>
          <p:nvPr>
            <p:ph type="sldImg"/>
          </p:nvPr>
        </p:nvSpPr>
        <p:spPr>
          <a:xfrm>
            <a:off x="2290763" y="512763"/>
            <a:ext cx="4562475" cy="2566987"/>
          </a:xfrm>
        </p:spPr>
      </p:sp>
      <p:sp>
        <p:nvSpPr>
          <p:cNvPr id="3" name="Notes Placeholder 2">
            <a:extLst>
              <a:ext uri="{FF2B5EF4-FFF2-40B4-BE49-F238E27FC236}">
                <a16:creationId xmlns:a16="http://schemas.microsoft.com/office/drawing/2014/main" id="{9D8168E0-44AA-1A7F-90FD-CEE2F53DC4B6}"/>
              </a:ext>
            </a:extLst>
          </p:cNvPr>
          <p:cNvSpPr>
            <a:spLocks noGrp="1"/>
          </p:cNvSpPr>
          <p:nvPr>
            <p:ph type="body" idx="1"/>
          </p:nvPr>
        </p:nvSpPr>
        <p:spPr/>
        <p:txBody>
          <a:bodyPr/>
          <a:lstStyle/>
          <a:p>
            <a:r>
              <a:rPr lang="en-GB" dirty="0"/>
              <a:t>PCs are linear combinations of all original features. Every original feature contributes to every PC (though some more than others)</a:t>
            </a:r>
          </a:p>
        </p:txBody>
      </p:sp>
      <p:sp>
        <p:nvSpPr>
          <p:cNvPr id="4" name="Slide Number Placeholder 3">
            <a:extLst>
              <a:ext uri="{FF2B5EF4-FFF2-40B4-BE49-F238E27FC236}">
                <a16:creationId xmlns:a16="http://schemas.microsoft.com/office/drawing/2014/main" id="{394569A7-9BE8-F7D2-C80E-59F8D2D37C7E}"/>
              </a:ext>
            </a:extLst>
          </p:cNvPr>
          <p:cNvSpPr>
            <a:spLocks noGrp="1"/>
          </p:cNvSpPr>
          <p:nvPr>
            <p:ph type="sldNum" sz="quarter" idx="5"/>
          </p:nvPr>
        </p:nvSpPr>
        <p:spPr/>
        <p:txBody>
          <a:bodyPr/>
          <a:lstStyle/>
          <a:p>
            <a:fld id="{871B2431-D351-4C6E-A3CF-9DFAC0E3E050}" type="slidenum">
              <a:rPr lang="cs-CZ" smtClean="0"/>
              <a:t>25</a:t>
            </a:fld>
            <a:endParaRPr lang="cs-CZ"/>
          </a:p>
        </p:txBody>
      </p:sp>
    </p:spTree>
    <p:extLst>
      <p:ext uri="{BB962C8B-B14F-4D97-AF65-F5344CB8AC3E}">
        <p14:creationId xmlns:p14="http://schemas.microsoft.com/office/powerpoint/2010/main" val="163244520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26</a:t>
            </a:fld>
            <a:endParaRPr lang="cs-CZ"/>
          </a:p>
        </p:txBody>
      </p:sp>
    </p:spTree>
    <p:extLst>
      <p:ext uri="{BB962C8B-B14F-4D97-AF65-F5344CB8AC3E}">
        <p14:creationId xmlns:p14="http://schemas.microsoft.com/office/powerpoint/2010/main" val="94862152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404040"/>
                </a:solidFill>
                <a:latin typeface="Now"/>
              </a:rPr>
              <a:t>Importantly, there are no 2 original dimensions (i.e. alcohol and color) we could have picked that would give us the same level of separation!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404040"/>
              </a:solidFill>
              <a:latin typeface="Now"/>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404040"/>
                </a:solidFill>
                <a:latin typeface="Now"/>
              </a:rPr>
              <a:t>Now, what do you think would happen if we have an outlier data point with very strange values?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404040"/>
                </a:solidFill>
                <a:latin typeface="Now"/>
              </a:rPr>
              <a:t>-&gt; point somewhere by itself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404040"/>
              </a:solidFill>
              <a:latin typeface="Now"/>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404040"/>
                </a:solidFill>
                <a:latin typeface="Now"/>
              </a:rPr>
              <a:t>What would happen if someone has swapped the labels of the type of wine?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404040"/>
                </a:solidFill>
                <a:latin typeface="Now"/>
              </a:rPr>
              <a:t>-&gt; you will see the dot in the cluster of another color</a:t>
            </a:r>
          </a:p>
        </p:txBody>
      </p:sp>
      <p:sp>
        <p:nvSpPr>
          <p:cNvPr id="4" name="Slide Number Placeholder 3"/>
          <p:cNvSpPr>
            <a:spLocks noGrp="1"/>
          </p:cNvSpPr>
          <p:nvPr>
            <p:ph type="sldNum" sz="quarter" idx="5"/>
          </p:nvPr>
        </p:nvSpPr>
        <p:spPr/>
        <p:txBody>
          <a:bodyPr/>
          <a:lstStyle/>
          <a:p>
            <a:fld id="{871B2431-D351-4C6E-A3CF-9DFAC0E3E050}" type="slidenum">
              <a:rPr lang="cs-CZ" smtClean="0"/>
              <a:t>27</a:t>
            </a:fld>
            <a:endParaRPr lang="cs-CZ"/>
          </a:p>
        </p:txBody>
      </p:sp>
    </p:spTree>
    <p:extLst>
      <p:ext uri="{BB962C8B-B14F-4D97-AF65-F5344CB8AC3E}">
        <p14:creationId xmlns:p14="http://schemas.microsoft.com/office/powerpoint/2010/main" val="256063183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404040"/>
                </a:solidFill>
                <a:latin typeface="Now"/>
              </a:rPr>
              <a:t>Importantly, there are no 2 original dimensions (i.e. alcohol and color) we could have picked that would give us the same level of separation!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404040"/>
              </a:solidFill>
              <a:latin typeface="Now"/>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404040"/>
                </a:solidFill>
                <a:latin typeface="Now"/>
              </a:rPr>
              <a:t>This bodes well if wanted to predict the type of wine from the original features since the </a:t>
            </a:r>
            <a:r>
              <a:rPr lang="en-US" sz="1200" dirty="0">
                <a:solidFill>
                  <a:srgbClr val="404040"/>
                </a:solidFill>
                <a:latin typeface="Now Bold" panose="020B0604020202020204" charset="0"/>
              </a:rPr>
              <a:t>principal components are linear combinations </a:t>
            </a:r>
            <a:r>
              <a:rPr lang="en-US" sz="1200" dirty="0">
                <a:solidFill>
                  <a:srgbClr val="404040"/>
                </a:solidFill>
                <a:latin typeface="Now"/>
              </a:rPr>
              <a:t>of the original features.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404040"/>
              </a:solidFill>
              <a:latin typeface="Now"/>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404040"/>
                </a:solidFill>
                <a:latin typeface="Now"/>
              </a:rPr>
              <a:t>Mention what the explained variance means (percentage on the axis)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404040"/>
              </a:solidFill>
              <a:latin typeface="Now"/>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404040"/>
                </a:solidFill>
                <a:latin typeface="Now"/>
              </a:rPr>
              <a:t>Importantly, there are no 2 original dimensions (i.e. alcohol and color) we could have picked that would give us the same level of separation!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404040"/>
              </a:solidFill>
              <a:latin typeface="Now"/>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404040"/>
                </a:solidFill>
                <a:latin typeface="Now"/>
              </a:rPr>
              <a:t>Now, what do you think would happen if we have an outlier data point with very strange values?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404040"/>
                </a:solidFill>
                <a:latin typeface="Now"/>
              </a:rPr>
              <a:t>-&gt; point somewhere by itself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404040"/>
              </a:solidFill>
              <a:latin typeface="Now"/>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404040"/>
                </a:solidFill>
                <a:latin typeface="Now"/>
              </a:rPr>
              <a:t>What would happen if someone has swapped the labels of the type of wine?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404040"/>
                </a:solidFill>
                <a:latin typeface="Now"/>
              </a:rPr>
              <a:t>-&gt; you will see the dot in the cluster of another color</a:t>
            </a:r>
          </a:p>
        </p:txBody>
      </p:sp>
      <p:sp>
        <p:nvSpPr>
          <p:cNvPr id="4" name="Slide Number Placeholder 3"/>
          <p:cNvSpPr>
            <a:spLocks noGrp="1"/>
          </p:cNvSpPr>
          <p:nvPr>
            <p:ph type="sldNum" sz="quarter" idx="5"/>
          </p:nvPr>
        </p:nvSpPr>
        <p:spPr/>
        <p:txBody>
          <a:bodyPr/>
          <a:lstStyle/>
          <a:p>
            <a:fld id="{871B2431-D351-4C6E-A3CF-9DFAC0E3E050}" type="slidenum">
              <a:rPr lang="cs-CZ" smtClean="0"/>
              <a:t>28</a:t>
            </a:fld>
            <a:endParaRPr lang="cs-CZ"/>
          </a:p>
        </p:txBody>
      </p:sp>
    </p:spTree>
    <p:extLst>
      <p:ext uri="{BB962C8B-B14F-4D97-AF65-F5344CB8AC3E}">
        <p14:creationId xmlns:p14="http://schemas.microsoft.com/office/powerpoint/2010/main" val="55355506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404040"/>
                </a:solidFill>
                <a:latin typeface="Now"/>
              </a:rPr>
              <a:t>Importantly, there are no 2 original dimensions (i.e. alcohol and color) we could have picked that would give us the same level of separation!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404040"/>
              </a:solidFill>
              <a:latin typeface="Now"/>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404040"/>
                </a:solidFill>
                <a:latin typeface="Now"/>
              </a:rPr>
              <a:t>Now, what do you think would happen if we have an outlier data point with very strange values?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404040"/>
                </a:solidFill>
                <a:latin typeface="Now"/>
              </a:rPr>
              <a:t>-&gt; point somewhere by itself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404040"/>
              </a:solidFill>
              <a:latin typeface="Now"/>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404040"/>
                </a:solidFill>
                <a:latin typeface="Now"/>
              </a:rPr>
              <a:t>What would happen if someone has swapped the labels of the type of wine?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404040"/>
                </a:solidFill>
                <a:latin typeface="Now"/>
              </a:rPr>
              <a:t>-&gt; you will see the dot in the cluster of another color</a:t>
            </a:r>
          </a:p>
        </p:txBody>
      </p:sp>
      <p:sp>
        <p:nvSpPr>
          <p:cNvPr id="4" name="Slide Number Placeholder 3"/>
          <p:cNvSpPr>
            <a:spLocks noGrp="1"/>
          </p:cNvSpPr>
          <p:nvPr>
            <p:ph type="sldNum" sz="quarter" idx="5"/>
          </p:nvPr>
        </p:nvSpPr>
        <p:spPr/>
        <p:txBody>
          <a:bodyPr/>
          <a:lstStyle/>
          <a:p>
            <a:fld id="{871B2431-D351-4C6E-A3CF-9DFAC0E3E050}" type="slidenum">
              <a:rPr lang="cs-CZ" smtClean="0"/>
              <a:t>29</a:t>
            </a:fld>
            <a:endParaRPr lang="cs-CZ"/>
          </a:p>
        </p:txBody>
      </p:sp>
    </p:spTree>
    <p:extLst>
      <p:ext uri="{BB962C8B-B14F-4D97-AF65-F5344CB8AC3E}">
        <p14:creationId xmlns:p14="http://schemas.microsoft.com/office/powerpoint/2010/main" val="25606318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3</a:t>
            </a:fld>
            <a:endParaRPr lang="cs-CZ"/>
          </a:p>
        </p:txBody>
      </p:sp>
    </p:spTree>
    <p:extLst>
      <p:ext uri="{BB962C8B-B14F-4D97-AF65-F5344CB8AC3E}">
        <p14:creationId xmlns:p14="http://schemas.microsoft.com/office/powerpoint/2010/main" val="333121558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762676-41E6-6B3C-0F4A-587F7B4157D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58DA7B6-F9C8-A572-9D91-6EE5D88B1E62}"/>
              </a:ext>
            </a:extLst>
          </p:cNvPr>
          <p:cNvSpPr>
            <a:spLocks noGrp="1" noRot="1" noChangeAspect="1"/>
          </p:cNvSpPr>
          <p:nvPr>
            <p:ph type="sldImg"/>
          </p:nvPr>
        </p:nvSpPr>
        <p:spPr>
          <a:xfrm>
            <a:off x="2290763" y="512763"/>
            <a:ext cx="4562475" cy="2566987"/>
          </a:xfrm>
        </p:spPr>
      </p:sp>
      <p:sp>
        <p:nvSpPr>
          <p:cNvPr id="3" name="Notes Placeholder 2">
            <a:extLst>
              <a:ext uri="{FF2B5EF4-FFF2-40B4-BE49-F238E27FC236}">
                <a16:creationId xmlns:a16="http://schemas.microsoft.com/office/drawing/2014/main" id="{AABD2F05-92B4-3D2C-26D2-AEA927BA7B79}"/>
              </a:ext>
            </a:extLst>
          </p:cNvPr>
          <p:cNvSpPr>
            <a:spLocks noGrp="1"/>
          </p:cNvSpPr>
          <p:nvPr>
            <p:ph type="body" idx="1"/>
          </p:nvPr>
        </p:nvSpPr>
        <p:spPr/>
        <p:txBody>
          <a:bodyPr/>
          <a:lstStyle/>
          <a:p>
            <a:r>
              <a:rPr lang="en-GB" dirty="0"/>
              <a:t>PCs are linear combinations of all original features. Every original feature contributes to every PC (though some more than others)</a:t>
            </a:r>
          </a:p>
        </p:txBody>
      </p:sp>
      <p:sp>
        <p:nvSpPr>
          <p:cNvPr id="4" name="Slide Number Placeholder 3">
            <a:extLst>
              <a:ext uri="{FF2B5EF4-FFF2-40B4-BE49-F238E27FC236}">
                <a16:creationId xmlns:a16="http://schemas.microsoft.com/office/drawing/2014/main" id="{74289E40-FD92-51DA-CE92-24C5DE5AB52B}"/>
              </a:ext>
            </a:extLst>
          </p:cNvPr>
          <p:cNvSpPr>
            <a:spLocks noGrp="1"/>
          </p:cNvSpPr>
          <p:nvPr>
            <p:ph type="sldNum" sz="quarter" idx="5"/>
          </p:nvPr>
        </p:nvSpPr>
        <p:spPr/>
        <p:txBody>
          <a:bodyPr/>
          <a:lstStyle/>
          <a:p>
            <a:fld id="{871B2431-D351-4C6E-A3CF-9DFAC0E3E050}" type="slidenum">
              <a:rPr lang="cs-CZ" smtClean="0"/>
              <a:t>30</a:t>
            </a:fld>
            <a:endParaRPr lang="cs-CZ"/>
          </a:p>
        </p:txBody>
      </p:sp>
    </p:spTree>
    <p:extLst>
      <p:ext uri="{BB962C8B-B14F-4D97-AF65-F5344CB8AC3E}">
        <p14:creationId xmlns:p14="http://schemas.microsoft.com/office/powerpoint/2010/main" val="206062993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E44A48-7446-DA4E-CB60-009D979E6A9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2DDD1BD-02EA-A52B-9542-D85DB9269531}"/>
              </a:ext>
            </a:extLst>
          </p:cNvPr>
          <p:cNvSpPr>
            <a:spLocks noGrp="1" noRot="1" noChangeAspect="1"/>
          </p:cNvSpPr>
          <p:nvPr>
            <p:ph type="sldImg"/>
          </p:nvPr>
        </p:nvSpPr>
        <p:spPr>
          <a:xfrm>
            <a:off x="2290763" y="512763"/>
            <a:ext cx="4562475" cy="2566987"/>
          </a:xfrm>
        </p:spPr>
      </p:sp>
      <p:sp>
        <p:nvSpPr>
          <p:cNvPr id="3" name="Notes Placeholder 2">
            <a:extLst>
              <a:ext uri="{FF2B5EF4-FFF2-40B4-BE49-F238E27FC236}">
                <a16:creationId xmlns:a16="http://schemas.microsoft.com/office/drawing/2014/main" id="{6DD7245B-DEBA-6427-52F5-5E03016DE932}"/>
              </a:ext>
            </a:extLst>
          </p:cNvPr>
          <p:cNvSpPr>
            <a:spLocks noGrp="1"/>
          </p:cNvSpPr>
          <p:nvPr>
            <p:ph type="body" idx="1"/>
          </p:nvPr>
        </p:nvSpPr>
        <p:spPr/>
        <p:txBody>
          <a:bodyPr/>
          <a:lstStyle/>
          <a:p>
            <a:r>
              <a:rPr lang="en-GB" dirty="0"/>
              <a:t>PCs are linear combinations of all original features. Every original feature contributes to every PC (though some more than others)</a:t>
            </a:r>
          </a:p>
        </p:txBody>
      </p:sp>
      <p:sp>
        <p:nvSpPr>
          <p:cNvPr id="4" name="Slide Number Placeholder 3">
            <a:extLst>
              <a:ext uri="{FF2B5EF4-FFF2-40B4-BE49-F238E27FC236}">
                <a16:creationId xmlns:a16="http://schemas.microsoft.com/office/drawing/2014/main" id="{71A96FEF-08F9-01E2-881B-419B364199F4}"/>
              </a:ext>
            </a:extLst>
          </p:cNvPr>
          <p:cNvSpPr>
            <a:spLocks noGrp="1"/>
          </p:cNvSpPr>
          <p:nvPr>
            <p:ph type="sldNum" sz="quarter" idx="5"/>
          </p:nvPr>
        </p:nvSpPr>
        <p:spPr/>
        <p:txBody>
          <a:bodyPr/>
          <a:lstStyle/>
          <a:p>
            <a:fld id="{871B2431-D351-4C6E-A3CF-9DFAC0E3E050}" type="slidenum">
              <a:rPr lang="cs-CZ" smtClean="0"/>
              <a:t>31</a:t>
            </a:fld>
            <a:endParaRPr lang="cs-CZ"/>
          </a:p>
        </p:txBody>
      </p:sp>
    </p:spTree>
    <p:extLst>
      <p:ext uri="{BB962C8B-B14F-4D97-AF65-F5344CB8AC3E}">
        <p14:creationId xmlns:p14="http://schemas.microsoft.com/office/powerpoint/2010/main" val="276897829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6AEC84-5925-D417-CF1F-995D04E8042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F210BF5-19BE-C51F-D8D3-7D69F9BB0C21}"/>
              </a:ext>
            </a:extLst>
          </p:cNvPr>
          <p:cNvSpPr>
            <a:spLocks noGrp="1" noRot="1" noChangeAspect="1"/>
          </p:cNvSpPr>
          <p:nvPr>
            <p:ph type="sldImg"/>
          </p:nvPr>
        </p:nvSpPr>
        <p:spPr>
          <a:xfrm>
            <a:off x="2290763" y="512763"/>
            <a:ext cx="4562475" cy="2566987"/>
          </a:xfrm>
        </p:spPr>
      </p:sp>
      <p:sp>
        <p:nvSpPr>
          <p:cNvPr id="3" name="Notes Placeholder 2">
            <a:extLst>
              <a:ext uri="{FF2B5EF4-FFF2-40B4-BE49-F238E27FC236}">
                <a16:creationId xmlns:a16="http://schemas.microsoft.com/office/drawing/2014/main" id="{E367DE12-DD1B-8AA3-A061-C166C364F79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404040"/>
                </a:solidFill>
                <a:latin typeface="Now"/>
              </a:rPr>
              <a:t>Importantly, there are no 2 original dimensions (i.e. alcohol and color) we could have picked that would give us the same level of separation!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404040"/>
              </a:solidFill>
              <a:latin typeface="Now"/>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404040"/>
                </a:solidFill>
                <a:latin typeface="Now"/>
              </a:rPr>
              <a:t>This bodes well if wanted to predict the type of wine from the original features since the </a:t>
            </a:r>
            <a:r>
              <a:rPr lang="en-US" sz="1200" dirty="0">
                <a:solidFill>
                  <a:srgbClr val="404040"/>
                </a:solidFill>
                <a:latin typeface="Now Bold" panose="020B0604020202020204" charset="0"/>
              </a:rPr>
              <a:t>principal components are linear combinations </a:t>
            </a:r>
            <a:r>
              <a:rPr lang="en-US" sz="1200" dirty="0">
                <a:solidFill>
                  <a:srgbClr val="404040"/>
                </a:solidFill>
                <a:latin typeface="Now"/>
              </a:rPr>
              <a:t>of the original features.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404040"/>
              </a:solidFill>
              <a:latin typeface="Now"/>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404040"/>
                </a:solidFill>
                <a:latin typeface="Now"/>
              </a:rPr>
              <a:t>Mention what the explained variance means (percentage on the axis)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404040"/>
              </a:solidFill>
              <a:latin typeface="Now"/>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404040"/>
                </a:solidFill>
                <a:latin typeface="Now"/>
              </a:rPr>
              <a:t>Importantly, there are no 2 original dimensions (i.e. alcohol and color) we could have picked that would give us the same level of separation!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404040"/>
              </a:solidFill>
              <a:latin typeface="Now"/>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404040"/>
                </a:solidFill>
                <a:latin typeface="Now"/>
              </a:rPr>
              <a:t>Now, what do you think would happen if we have an outlier data point with very strange values?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404040"/>
                </a:solidFill>
                <a:latin typeface="Now"/>
              </a:rPr>
              <a:t>-&gt; point somewhere by itself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404040"/>
              </a:solidFill>
              <a:latin typeface="Now"/>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404040"/>
                </a:solidFill>
                <a:latin typeface="Now"/>
              </a:rPr>
              <a:t>What would happen if someone has swapped the labels of the type of wine?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404040"/>
                </a:solidFill>
                <a:latin typeface="Now"/>
              </a:rPr>
              <a:t>-&gt; you will see the dot in the cluster of another color</a:t>
            </a:r>
          </a:p>
        </p:txBody>
      </p:sp>
      <p:sp>
        <p:nvSpPr>
          <p:cNvPr id="4" name="Slide Number Placeholder 3">
            <a:extLst>
              <a:ext uri="{FF2B5EF4-FFF2-40B4-BE49-F238E27FC236}">
                <a16:creationId xmlns:a16="http://schemas.microsoft.com/office/drawing/2014/main" id="{37FD90D4-D5CB-7D65-BC16-20A08CF7A1DF}"/>
              </a:ext>
            </a:extLst>
          </p:cNvPr>
          <p:cNvSpPr>
            <a:spLocks noGrp="1"/>
          </p:cNvSpPr>
          <p:nvPr>
            <p:ph type="sldNum" sz="quarter" idx="5"/>
          </p:nvPr>
        </p:nvSpPr>
        <p:spPr/>
        <p:txBody>
          <a:bodyPr/>
          <a:lstStyle/>
          <a:p>
            <a:fld id="{871B2431-D351-4C6E-A3CF-9DFAC0E3E050}" type="slidenum">
              <a:rPr lang="cs-CZ" smtClean="0"/>
              <a:t>32</a:t>
            </a:fld>
            <a:endParaRPr lang="cs-CZ"/>
          </a:p>
        </p:txBody>
      </p:sp>
    </p:spTree>
    <p:extLst>
      <p:ext uri="{BB962C8B-B14F-4D97-AF65-F5344CB8AC3E}">
        <p14:creationId xmlns:p14="http://schemas.microsoft.com/office/powerpoint/2010/main" val="2394360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4A941BBD-4AF9-474A-934F-08B76A974226}" type="slidenum">
              <a:rPr lang="en-GB" smtClean="0"/>
              <a:t>33</a:t>
            </a:fld>
            <a:endParaRPr lang="en-GB" dirty="0"/>
          </a:p>
        </p:txBody>
      </p:sp>
    </p:spTree>
    <p:extLst>
      <p:ext uri="{BB962C8B-B14F-4D97-AF65-F5344CB8AC3E}">
        <p14:creationId xmlns:p14="http://schemas.microsoft.com/office/powerpoint/2010/main" val="382435467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4A941BBD-4AF9-474A-934F-08B76A974226}" type="slidenum">
              <a:rPr lang="en-GB" smtClean="0"/>
              <a:t>34</a:t>
            </a:fld>
            <a:endParaRPr lang="en-GB" dirty="0"/>
          </a:p>
        </p:txBody>
      </p:sp>
    </p:spTree>
    <p:extLst>
      <p:ext uri="{BB962C8B-B14F-4D97-AF65-F5344CB8AC3E}">
        <p14:creationId xmlns:p14="http://schemas.microsoft.com/office/powerpoint/2010/main" val="373762862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35</a:t>
            </a:fld>
            <a:endParaRPr lang="cs-CZ"/>
          </a:p>
        </p:txBody>
      </p:sp>
    </p:spTree>
    <p:extLst>
      <p:ext uri="{BB962C8B-B14F-4D97-AF65-F5344CB8AC3E}">
        <p14:creationId xmlns:p14="http://schemas.microsoft.com/office/powerpoint/2010/main" val="20916744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4A941BBD-4AF9-474A-934F-08B76A974226}" type="slidenum">
              <a:rPr lang="en-GB" smtClean="0"/>
              <a:t>36</a:t>
            </a:fld>
            <a:endParaRPr lang="en-GB" dirty="0"/>
          </a:p>
        </p:txBody>
      </p:sp>
    </p:spTree>
    <p:extLst>
      <p:ext uri="{BB962C8B-B14F-4D97-AF65-F5344CB8AC3E}">
        <p14:creationId xmlns:p14="http://schemas.microsoft.com/office/powerpoint/2010/main" val="105378023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37</a:t>
            </a:fld>
            <a:endParaRPr lang="cs-CZ"/>
          </a:p>
        </p:txBody>
      </p:sp>
    </p:spTree>
    <p:extLst>
      <p:ext uri="{BB962C8B-B14F-4D97-AF65-F5344CB8AC3E}">
        <p14:creationId xmlns:p14="http://schemas.microsoft.com/office/powerpoint/2010/main" val="170412840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Scikit learns focus is on predictive performance (on unseen data), not inference.</a:t>
            </a:r>
          </a:p>
          <a:p>
            <a:endParaRPr lang="en-GB" dirty="0"/>
          </a:p>
          <a:p>
            <a:r>
              <a:rPr lang="en-GB" dirty="0"/>
              <a:t>It is true that a mathematical models can help weigh the explanatory power but only if you conduct on F-test on the coefficient value </a:t>
            </a:r>
          </a:p>
          <a:p>
            <a:r>
              <a:rPr lang="en-GB" dirty="0"/>
              <a:t>Since sci-kit learn is apparently not a stats package and not meant for inference https://stackoverflow.com/questions/26319259/how-to-get-a-regression-summary-in-scikit-learn-like-r-does lets not get into the weeds with this.</a:t>
            </a:r>
          </a:p>
        </p:txBody>
      </p:sp>
      <p:sp>
        <p:nvSpPr>
          <p:cNvPr id="4" name="Slide Number Placeholder 3"/>
          <p:cNvSpPr>
            <a:spLocks noGrp="1"/>
          </p:cNvSpPr>
          <p:nvPr>
            <p:ph type="sldNum" sz="quarter" idx="5"/>
          </p:nvPr>
        </p:nvSpPr>
        <p:spPr/>
        <p:txBody>
          <a:bodyPr/>
          <a:lstStyle/>
          <a:p>
            <a:fld id="{871B2431-D351-4C6E-A3CF-9DFAC0E3E050}" type="slidenum">
              <a:rPr lang="cs-CZ" smtClean="0"/>
              <a:t>38</a:t>
            </a:fld>
            <a:endParaRPr lang="cs-CZ"/>
          </a:p>
        </p:txBody>
      </p:sp>
    </p:spTree>
    <p:extLst>
      <p:ext uri="{BB962C8B-B14F-4D97-AF65-F5344CB8AC3E}">
        <p14:creationId xmlns:p14="http://schemas.microsoft.com/office/powerpoint/2010/main" val="271187996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Scikit learns focus is on predictive performance (on unseen data), not inference.</a:t>
            </a:r>
          </a:p>
          <a:p>
            <a:endParaRPr lang="en-GB" dirty="0"/>
          </a:p>
          <a:p>
            <a:r>
              <a:rPr lang="en-GB" dirty="0"/>
              <a:t>It is true that a mathematical models can help weigh the explanatory power but only if you conduct on F-test on the coefficient value </a:t>
            </a:r>
          </a:p>
          <a:p>
            <a:r>
              <a:rPr lang="en-GB" dirty="0"/>
              <a:t>Since sci-kit learn is apparently not a stats package and not meant for inference https://stackoverflow.com/questions/26319259/how-to-get-a-regression-summary-in-scikit-learn-like-r-does lets not get into the weeds with this.</a:t>
            </a:r>
          </a:p>
        </p:txBody>
      </p:sp>
      <p:sp>
        <p:nvSpPr>
          <p:cNvPr id="4" name="Slide Number Placeholder 3"/>
          <p:cNvSpPr>
            <a:spLocks noGrp="1"/>
          </p:cNvSpPr>
          <p:nvPr>
            <p:ph type="sldNum" sz="quarter" idx="5"/>
          </p:nvPr>
        </p:nvSpPr>
        <p:spPr/>
        <p:txBody>
          <a:bodyPr/>
          <a:lstStyle/>
          <a:p>
            <a:fld id="{871B2431-D351-4C6E-A3CF-9DFAC0E3E050}" type="slidenum">
              <a:rPr lang="cs-CZ" smtClean="0"/>
              <a:t>39</a:t>
            </a:fld>
            <a:endParaRPr lang="cs-CZ"/>
          </a:p>
        </p:txBody>
      </p:sp>
    </p:spTree>
    <p:extLst>
      <p:ext uri="{BB962C8B-B14F-4D97-AF65-F5344CB8AC3E}">
        <p14:creationId xmlns:p14="http://schemas.microsoft.com/office/powerpoint/2010/main" val="31723765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296EE1-F0B4-733E-96F8-B8BF9AEBFC2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9C1ED6-18B5-C8D5-ADEC-502379F2E218}"/>
              </a:ext>
            </a:extLst>
          </p:cNvPr>
          <p:cNvSpPr>
            <a:spLocks noGrp="1" noRot="1" noChangeAspect="1"/>
          </p:cNvSpPr>
          <p:nvPr>
            <p:ph type="sldImg"/>
          </p:nvPr>
        </p:nvSpPr>
        <p:spPr>
          <a:xfrm>
            <a:off x="2290763" y="512763"/>
            <a:ext cx="4562475" cy="2566987"/>
          </a:xfrm>
        </p:spPr>
      </p:sp>
      <p:sp>
        <p:nvSpPr>
          <p:cNvPr id="3" name="Notes Placeholder 2">
            <a:extLst>
              <a:ext uri="{FF2B5EF4-FFF2-40B4-BE49-F238E27FC236}">
                <a16:creationId xmlns:a16="http://schemas.microsoft.com/office/drawing/2014/main" id="{B8D1A41D-2447-CA61-AFA8-6ECF6C31605D}"/>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765B730C-52EC-F09D-961B-079B0E5AFD14}"/>
              </a:ext>
            </a:extLst>
          </p:cNvPr>
          <p:cNvSpPr>
            <a:spLocks noGrp="1"/>
          </p:cNvSpPr>
          <p:nvPr>
            <p:ph type="sldNum" sz="quarter" idx="5"/>
          </p:nvPr>
        </p:nvSpPr>
        <p:spPr/>
        <p:txBody>
          <a:bodyPr/>
          <a:lstStyle/>
          <a:p>
            <a:fld id="{871B2431-D351-4C6E-A3CF-9DFAC0E3E050}" type="slidenum">
              <a:rPr lang="cs-CZ" smtClean="0"/>
              <a:t>4</a:t>
            </a:fld>
            <a:endParaRPr lang="cs-CZ"/>
          </a:p>
        </p:txBody>
      </p:sp>
    </p:spTree>
    <p:extLst>
      <p:ext uri="{BB962C8B-B14F-4D97-AF65-F5344CB8AC3E}">
        <p14:creationId xmlns:p14="http://schemas.microsoft.com/office/powerpoint/2010/main" val="157074548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dirty="0"/>
              <a:t>The generalization is generalized linear models where you can have a non-linear link function (but you don’t have to, linear regression is also a </a:t>
            </a:r>
            <a:r>
              <a:rPr lang="en-US" dirty="0" err="1"/>
              <a:t>glm</a:t>
            </a:r>
            <a:r>
              <a:rPr lang="en-US" dirty="0"/>
              <a:t>) and non normally distributed residuals</a:t>
            </a:r>
          </a:p>
          <a:p>
            <a:endParaRPr lang="en-US" sz="1200" dirty="0">
              <a:solidFill>
                <a:srgbClr val="000000"/>
              </a:solidFill>
              <a:latin typeface="Now"/>
            </a:endParaRPr>
          </a:p>
          <a:p>
            <a:r>
              <a:rPr lang="en-US" sz="1200" dirty="0" err="1">
                <a:solidFill>
                  <a:srgbClr val="000000"/>
                </a:solidFill>
                <a:latin typeface="Now"/>
              </a:rPr>
              <a:t>Glms</a:t>
            </a:r>
            <a:r>
              <a:rPr lang="en-US" sz="1200" dirty="0">
                <a:solidFill>
                  <a:srgbClr val="000000"/>
                </a:solidFill>
                <a:latin typeface="Now"/>
              </a:rPr>
              <a:t> are more flexible, they relax some of the assumptions that must be true for linear regression</a:t>
            </a:r>
          </a:p>
          <a:p>
            <a:endParaRPr lang="en-US" sz="1200" dirty="0">
              <a:solidFill>
                <a:srgbClr val="000000"/>
              </a:solidFill>
              <a:latin typeface="Now"/>
            </a:endParaRPr>
          </a:p>
          <a:p>
            <a:r>
              <a:rPr lang="en-US" sz="1200" dirty="0">
                <a:solidFill>
                  <a:srgbClr val="000000"/>
                </a:solidFill>
                <a:latin typeface="Now"/>
              </a:rPr>
              <a:t>Log regression is also a </a:t>
            </a:r>
            <a:r>
              <a:rPr lang="en-US" sz="1200" dirty="0" err="1">
                <a:solidFill>
                  <a:srgbClr val="000000"/>
                </a:solidFill>
                <a:latin typeface="Now"/>
              </a:rPr>
              <a:t>glm</a:t>
            </a:r>
            <a:r>
              <a:rPr lang="en-US" sz="1200" dirty="0">
                <a:solidFill>
                  <a:srgbClr val="000000"/>
                </a:solidFill>
                <a:latin typeface="Now"/>
              </a:rPr>
              <a:t>.  </a:t>
            </a:r>
          </a:p>
          <a:p>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40</a:t>
            </a:fld>
            <a:endParaRPr lang="cs-CZ"/>
          </a:p>
        </p:txBody>
      </p:sp>
    </p:spTree>
    <p:extLst>
      <p:ext uri="{BB962C8B-B14F-4D97-AF65-F5344CB8AC3E}">
        <p14:creationId xmlns:p14="http://schemas.microsoft.com/office/powerpoint/2010/main" val="216656788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dirty="0"/>
              <a:t>The generalization is generalized linear models where you can have a non-linear link function (but you don’t have to, linear regression is also a </a:t>
            </a:r>
            <a:r>
              <a:rPr lang="en-US" dirty="0" err="1"/>
              <a:t>glm</a:t>
            </a:r>
            <a:r>
              <a:rPr lang="en-US" dirty="0"/>
              <a:t>) and non normally distributed residuals</a:t>
            </a:r>
          </a:p>
          <a:p>
            <a:endParaRPr lang="en-US" sz="1200" dirty="0">
              <a:solidFill>
                <a:srgbClr val="000000"/>
              </a:solidFill>
              <a:latin typeface="Now"/>
            </a:endParaRPr>
          </a:p>
          <a:p>
            <a:r>
              <a:rPr lang="en-US" sz="1200" dirty="0" err="1">
                <a:solidFill>
                  <a:srgbClr val="000000"/>
                </a:solidFill>
                <a:latin typeface="Now"/>
              </a:rPr>
              <a:t>Glms</a:t>
            </a:r>
            <a:r>
              <a:rPr lang="en-US" sz="1200" dirty="0">
                <a:solidFill>
                  <a:srgbClr val="000000"/>
                </a:solidFill>
                <a:latin typeface="Now"/>
              </a:rPr>
              <a:t> are more flexible, they relax some of the assumptions that must be true for linear regression</a:t>
            </a:r>
          </a:p>
          <a:p>
            <a:endParaRPr lang="en-US" sz="1200" dirty="0">
              <a:solidFill>
                <a:srgbClr val="000000"/>
              </a:solidFill>
              <a:latin typeface="Now"/>
            </a:endParaRPr>
          </a:p>
          <a:p>
            <a:r>
              <a:rPr lang="en-US" sz="1200" dirty="0">
                <a:solidFill>
                  <a:srgbClr val="000000"/>
                </a:solidFill>
                <a:latin typeface="Now"/>
              </a:rPr>
              <a:t>Log regression is also a </a:t>
            </a:r>
            <a:r>
              <a:rPr lang="en-US" sz="1200" dirty="0" err="1">
                <a:solidFill>
                  <a:srgbClr val="000000"/>
                </a:solidFill>
                <a:latin typeface="Now"/>
              </a:rPr>
              <a:t>glm</a:t>
            </a:r>
            <a:r>
              <a:rPr lang="en-US" sz="1200" dirty="0">
                <a:solidFill>
                  <a:srgbClr val="000000"/>
                </a:solidFill>
                <a:latin typeface="Now"/>
              </a:rPr>
              <a:t>.  </a:t>
            </a:r>
          </a:p>
          <a:p>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41</a:t>
            </a:fld>
            <a:endParaRPr lang="cs-CZ"/>
          </a:p>
        </p:txBody>
      </p:sp>
    </p:spTree>
    <p:extLst>
      <p:ext uri="{BB962C8B-B14F-4D97-AF65-F5344CB8AC3E}">
        <p14:creationId xmlns:p14="http://schemas.microsoft.com/office/powerpoint/2010/main" val="340908340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dirty="0"/>
              <a:t>The generalization is generalized linear models where you can have a non-linear link function (but you don’t have to, linear regression is also a </a:t>
            </a:r>
            <a:r>
              <a:rPr lang="en-US" dirty="0" err="1"/>
              <a:t>glm</a:t>
            </a:r>
            <a:r>
              <a:rPr lang="en-US" dirty="0"/>
              <a:t>) and non normally distributed residuals</a:t>
            </a:r>
          </a:p>
          <a:p>
            <a:endParaRPr lang="en-US" sz="1200" dirty="0">
              <a:solidFill>
                <a:srgbClr val="000000"/>
              </a:solidFill>
              <a:latin typeface="Now"/>
            </a:endParaRPr>
          </a:p>
          <a:p>
            <a:r>
              <a:rPr lang="en-US" sz="1200" dirty="0" err="1">
                <a:solidFill>
                  <a:srgbClr val="000000"/>
                </a:solidFill>
                <a:latin typeface="Now"/>
              </a:rPr>
              <a:t>Glms</a:t>
            </a:r>
            <a:r>
              <a:rPr lang="en-US" sz="1200" dirty="0">
                <a:solidFill>
                  <a:srgbClr val="000000"/>
                </a:solidFill>
                <a:latin typeface="Now"/>
              </a:rPr>
              <a:t> are more flexible, they relax some of the assumptions that must be true for linear regression</a:t>
            </a:r>
          </a:p>
          <a:p>
            <a:endParaRPr lang="en-US" sz="1200" dirty="0">
              <a:solidFill>
                <a:srgbClr val="000000"/>
              </a:solidFill>
              <a:latin typeface="Now"/>
            </a:endParaRPr>
          </a:p>
          <a:p>
            <a:r>
              <a:rPr lang="en-US" sz="1200" dirty="0">
                <a:solidFill>
                  <a:srgbClr val="000000"/>
                </a:solidFill>
                <a:latin typeface="Now"/>
              </a:rPr>
              <a:t>Log regression is also a </a:t>
            </a:r>
            <a:r>
              <a:rPr lang="en-US" sz="1200" dirty="0" err="1">
                <a:solidFill>
                  <a:srgbClr val="000000"/>
                </a:solidFill>
                <a:latin typeface="Now"/>
              </a:rPr>
              <a:t>glm</a:t>
            </a:r>
            <a:r>
              <a:rPr lang="en-US" sz="1200" dirty="0">
                <a:solidFill>
                  <a:srgbClr val="000000"/>
                </a:solidFill>
                <a:latin typeface="Now"/>
              </a:rPr>
              <a:t>.  </a:t>
            </a:r>
          </a:p>
          <a:p>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42</a:t>
            </a:fld>
            <a:endParaRPr lang="cs-CZ"/>
          </a:p>
        </p:txBody>
      </p:sp>
    </p:spTree>
    <p:extLst>
      <p:ext uri="{BB962C8B-B14F-4D97-AF65-F5344CB8AC3E}">
        <p14:creationId xmlns:p14="http://schemas.microsoft.com/office/powerpoint/2010/main" val="154884810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dirty="0"/>
              <a:t>The generalization is generalized linear models where you can have a non-linear link function (but you don’t have to, linear regression is also a </a:t>
            </a:r>
            <a:r>
              <a:rPr lang="en-US" dirty="0" err="1"/>
              <a:t>glm</a:t>
            </a:r>
            <a:r>
              <a:rPr lang="en-US" dirty="0"/>
              <a:t>) and non normally distributed residuals</a:t>
            </a:r>
          </a:p>
          <a:p>
            <a:endParaRPr lang="en-US" sz="1200" dirty="0">
              <a:solidFill>
                <a:srgbClr val="000000"/>
              </a:solidFill>
              <a:latin typeface="Now"/>
            </a:endParaRPr>
          </a:p>
          <a:p>
            <a:r>
              <a:rPr lang="en-US" sz="1200" dirty="0" err="1">
                <a:solidFill>
                  <a:srgbClr val="000000"/>
                </a:solidFill>
                <a:latin typeface="Now"/>
              </a:rPr>
              <a:t>Glms</a:t>
            </a:r>
            <a:r>
              <a:rPr lang="en-US" sz="1200" dirty="0">
                <a:solidFill>
                  <a:srgbClr val="000000"/>
                </a:solidFill>
                <a:latin typeface="Now"/>
              </a:rPr>
              <a:t> are more flexible, they relax some of the assumptions that must be true for linear regression</a:t>
            </a:r>
          </a:p>
          <a:p>
            <a:endParaRPr lang="en-US" sz="1200" dirty="0">
              <a:solidFill>
                <a:srgbClr val="000000"/>
              </a:solidFill>
              <a:latin typeface="Now"/>
            </a:endParaRPr>
          </a:p>
          <a:p>
            <a:r>
              <a:rPr lang="en-US" sz="1200" dirty="0">
                <a:solidFill>
                  <a:srgbClr val="000000"/>
                </a:solidFill>
                <a:latin typeface="Now"/>
              </a:rPr>
              <a:t>Log regression is also a </a:t>
            </a:r>
            <a:r>
              <a:rPr lang="en-US" sz="1200" dirty="0" err="1">
                <a:solidFill>
                  <a:srgbClr val="000000"/>
                </a:solidFill>
                <a:latin typeface="Now"/>
              </a:rPr>
              <a:t>glm</a:t>
            </a:r>
            <a:r>
              <a:rPr lang="en-US" sz="1200" dirty="0">
                <a:solidFill>
                  <a:srgbClr val="000000"/>
                </a:solidFill>
                <a:latin typeface="Now"/>
              </a:rPr>
              <a:t>.  </a:t>
            </a:r>
          </a:p>
          <a:p>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43</a:t>
            </a:fld>
            <a:endParaRPr lang="cs-CZ"/>
          </a:p>
        </p:txBody>
      </p:sp>
    </p:spTree>
    <p:extLst>
      <p:ext uri="{BB962C8B-B14F-4D97-AF65-F5344CB8AC3E}">
        <p14:creationId xmlns:p14="http://schemas.microsoft.com/office/powerpoint/2010/main" val="142621371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dirty="0"/>
              <a:t>When we do CV we make as many models as there are folds. We may then combine them into an ensemble method.</a:t>
            </a:r>
          </a:p>
        </p:txBody>
      </p:sp>
      <p:sp>
        <p:nvSpPr>
          <p:cNvPr id="4" name="Slide Number Placeholder 3"/>
          <p:cNvSpPr>
            <a:spLocks noGrp="1"/>
          </p:cNvSpPr>
          <p:nvPr>
            <p:ph type="sldNum" sz="quarter" idx="5"/>
          </p:nvPr>
        </p:nvSpPr>
        <p:spPr/>
        <p:txBody>
          <a:bodyPr/>
          <a:lstStyle/>
          <a:p>
            <a:fld id="{871B2431-D351-4C6E-A3CF-9DFAC0E3E050}" type="slidenum">
              <a:rPr lang="cs-CZ" smtClean="0"/>
              <a:t>44</a:t>
            </a:fld>
            <a:endParaRPr lang="cs-CZ"/>
          </a:p>
        </p:txBody>
      </p:sp>
    </p:spTree>
    <p:extLst>
      <p:ext uri="{BB962C8B-B14F-4D97-AF65-F5344CB8AC3E}">
        <p14:creationId xmlns:p14="http://schemas.microsoft.com/office/powerpoint/2010/main" val="363322959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dirty="0"/>
              <a:t>The generalization is generalized linear models where you can have a non-linear link function (but you don’t have to, linear regression is also a </a:t>
            </a:r>
            <a:r>
              <a:rPr lang="en-US" dirty="0" err="1"/>
              <a:t>glm</a:t>
            </a:r>
            <a:r>
              <a:rPr lang="en-US" dirty="0"/>
              <a:t>) and non normally distributed residuals</a:t>
            </a:r>
          </a:p>
          <a:p>
            <a:endParaRPr lang="en-US" sz="1200" dirty="0">
              <a:solidFill>
                <a:srgbClr val="000000"/>
              </a:solidFill>
              <a:latin typeface="Now"/>
            </a:endParaRPr>
          </a:p>
          <a:p>
            <a:r>
              <a:rPr lang="en-US" sz="1200" dirty="0" err="1">
                <a:solidFill>
                  <a:srgbClr val="000000"/>
                </a:solidFill>
                <a:latin typeface="Now"/>
              </a:rPr>
              <a:t>Glms</a:t>
            </a:r>
            <a:r>
              <a:rPr lang="en-US" sz="1200" dirty="0">
                <a:solidFill>
                  <a:srgbClr val="000000"/>
                </a:solidFill>
                <a:latin typeface="Now"/>
              </a:rPr>
              <a:t> are more flexible, they relax some of the assumptions that must be true for linear regression</a:t>
            </a:r>
          </a:p>
          <a:p>
            <a:endParaRPr lang="en-US" sz="1200" dirty="0">
              <a:solidFill>
                <a:srgbClr val="000000"/>
              </a:solidFill>
              <a:latin typeface="Now"/>
            </a:endParaRPr>
          </a:p>
          <a:p>
            <a:r>
              <a:rPr lang="en-US" sz="1200" dirty="0">
                <a:solidFill>
                  <a:srgbClr val="000000"/>
                </a:solidFill>
                <a:latin typeface="Now"/>
              </a:rPr>
              <a:t>Log regression is also a </a:t>
            </a:r>
            <a:r>
              <a:rPr lang="en-US" sz="1200" dirty="0" err="1">
                <a:solidFill>
                  <a:srgbClr val="000000"/>
                </a:solidFill>
                <a:latin typeface="Now"/>
              </a:rPr>
              <a:t>glm</a:t>
            </a:r>
            <a:r>
              <a:rPr lang="en-US" sz="1200" dirty="0">
                <a:solidFill>
                  <a:srgbClr val="000000"/>
                </a:solidFill>
                <a:latin typeface="Now"/>
              </a:rPr>
              <a:t>.  </a:t>
            </a:r>
          </a:p>
          <a:p>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45</a:t>
            </a:fld>
            <a:endParaRPr lang="cs-CZ"/>
          </a:p>
        </p:txBody>
      </p:sp>
    </p:spTree>
    <p:extLst>
      <p:ext uri="{BB962C8B-B14F-4D97-AF65-F5344CB8AC3E}">
        <p14:creationId xmlns:p14="http://schemas.microsoft.com/office/powerpoint/2010/main" val="321776436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4A941BBD-4AF9-474A-934F-08B76A974226}" type="slidenum">
              <a:rPr lang="en-GB" smtClean="0"/>
              <a:t>46</a:t>
            </a:fld>
            <a:endParaRPr lang="en-GB" dirty="0"/>
          </a:p>
        </p:txBody>
      </p:sp>
    </p:spTree>
    <p:extLst>
      <p:ext uri="{BB962C8B-B14F-4D97-AF65-F5344CB8AC3E}">
        <p14:creationId xmlns:p14="http://schemas.microsoft.com/office/powerpoint/2010/main" val="68864334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GB" dirty="0"/>
              <a:t>This does not affect model performance. We just get an interpretable intercept.</a:t>
            </a:r>
          </a:p>
        </p:txBody>
      </p:sp>
      <p:sp>
        <p:nvSpPr>
          <p:cNvPr id="4" name="Slide Number Placeholder 3"/>
          <p:cNvSpPr>
            <a:spLocks noGrp="1"/>
          </p:cNvSpPr>
          <p:nvPr>
            <p:ph type="sldNum" sz="quarter" idx="5"/>
          </p:nvPr>
        </p:nvSpPr>
        <p:spPr/>
        <p:txBody>
          <a:bodyPr/>
          <a:lstStyle/>
          <a:p>
            <a:fld id="{871B2431-D351-4C6E-A3CF-9DFAC0E3E050}" type="slidenum">
              <a:rPr lang="cs-CZ" smtClean="0"/>
              <a:t>47</a:t>
            </a:fld>
            <a:endParaRPr lang="cs-CZ"/>
          </a:p>
        </p:txBody>
      </p:sp>
    </p:spTree>
    <p:extLst>
      <p:ext uri="{BB962C8B-B14F-4D97-AF65-F5344CB8AC3E}">
        <p14:creationId xmlns:p14="http://schemas.microsoft.com/office/powerpoint/2010/main" val="37308729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GB" dirty="0"/>
              <a:t>This does not affect model performance. We just get an interpretable intercept.</a:t>
            </a:r>
          </a:p>
        </p:txBody>
      </p:sp>
      <p:sp>
        <p:nvSpPr>
          <p:cNvPr id="4" name="Slide Number Placeholder 3"/>
          <p:cNvSpPr>
            <a:spLocks noGrp="1"/>
          </p:cNvSpPr>
          <p:nvPr>
            <p:ph type="sldNum" sz="quarter" idx="5"/>
          </p:nvPr>
        </p:nvSpPr>
        <p:spPr/>
        <p:txBody>
          <a:bodyPr/>
          <a:lstStyle/>
          <a:p>
            <a:fld id="{871B2431-D351-4C6E-A3CF-9DFAC0E3E050}" type="slidenum">
              <a:rPr lang="cs-CZ" smtClean="0"/>
              <a:t>48</a:t>
            </a:fld>
            <a:endParaRPr lang="cs-CZ"/>
          </a:p>
        </p:txBody>
      </p:sp>
    </p:spTree>
    <p:extLst>
      <p:ext uri="{BB962C8B-B14F-4D97-AF65-F5344CB8AC3E}">
        <p14:creationId xmlns:p14="http://schemas.microsoft.com/office/powerpoint/2010/main" val="54679991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GB" dirty="0"/>
              <a:t>This does not affect model performance. We just get an interpretable intercept.</a:t>
            </a:r>
          </a:p>
        </p:txBody>
      </p:sp>
      <p:sp>
        <p:nvSpPr>
          <p:cNvPr id="4" name="Slide Number Placeholder 3"/>
          <p:cNvSpPr>
            <a:spLocks noGrp="1"/>
          </p:cNvSpPr>
          <p:nvPr>
            <p:ph type="sldNum" sz="quarter" idx="5"/>
          </p:nvPr>
        </p:nvSpPr>
        <p:spPr/>
        <p:txBody>
          <a:bodyPr/>
          <a:lstStyle/>
          <a:p>
            <a:fld id="{871B2431-D351-4C6E-A3CF-9DFAC0E3E050}" type="slidenum">
              <a:rPr lang="cs-CZ" smtClean="0"/>
              <a:t>49</a:t>
            </a:fld>
            <a:endParaRPr lang="cs-CZ"/>
          </a:p>
        </p:txBody>
      </p:sp>
    </p:spTree>
    <p:extLst>
      <p:ext uri="{BB962C8B-B14F-4D97-AF65-F5344CB8AC3E}">
        <p14:creationId xmlns:p14="http://schemas.microsoft.com/office/powerpoint/2010/main" val="31424475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5</a:t>
            </a:fld>
            <a:endParaRPr lang="cs-CZ"/>
          </a:p>
        </p:txBody>
      </p:sp>
    </p:spTree>
    <p:extLst>
      <p:ext uri="{BB962C8B-B14F-4D97-AF65-F5344CB8AC3E}">
        <p14:creationId xmlns:p14="http://schemas.microsoft.com/office/powerpoint/2010/main" val="45827439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GB" dirty="0"/>
              <a:t>This does not affect model performance. We just get an interpretable intercept.</a:t>
            </a:r>
          </a:p>
        </p:txBody>
      </p:sp>
      <p:sp>
        <p:nvSpPr>
          <p:cNvPr id="4" name="Slide Number Placeholder 3"/>
          <p:cNvSpPr>
            <a:spLocks noGrp="1"/>
          </p:cNvSpPr>
          <p:nvPr>
            <p:ph type="sldNum" sz="quarter" idx="5"/>
          </p:nvPr>
        </p:nvSpPr>
        <p:spPr/>
        <p:txBody>
          <a:bodyPr/>
          <a:lstStyle/>
          <a:p>
            <a:fld id="{871B2431-D351-4C6E-A3CF-9DFAC0E3E050}" type="slidenum">
              <a:rPr lang="cs-CZ" smtClean="0"/>
              <a:t>50</a:t>
            </a:fld>
            <a:endParaRPr lang="cs-CZ"/>
          </a:p>
        </p:txBody>
      </p:sp>
    </p:spTree>
    <p:extLst>
      <p:ext uri="{BB962C8B-B14F-4D97-AF65-F5344CB8AC3E}">
        <p14:creationId xmlns:p14="http://schemas.microsoft.com/office/powerpoint/2010/main" val="257671954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GB" dirty="0"/>
              <a:t>This does not affect model performance. We just get an interpretable intercept.</a:t>
            </a:r>
          </a:p>
        </p:txBody>
      </p:sp>
      <p:sp>
        <p:nvSpPr>
          <p:cNvPr id="4" name="Slide Number Placeholder 3"/>
          <p:cNvSpPr>
            <a:spLocks noGrp="1"/>
          </p:cNvSpPr>
          <p:nvPr>
            <p:ph type="sldNum" sz="quarter" idx="5"/>
          </p:nvPr>
        </p:nvSpPr>
        <p:spPr/>
        <p:txBody>
          <a:bodyPr/>
          <a:lstStyle/>
          <a:p>
            <a:fld id="{871B2431-D351-4C6E-A3CF-9DFAC0E3E050}" type="slidenum">
              <a:rPr lang="cs-CZ" smtClean="0"/>
              <a:t>51</a:t>
            </a:fld>
            <a:endParaRPr lang="cs-CZ"/>
          </a:p>
        </p:txBody>
      </p:sp>
    </p:spTree>
    <p:extLst>
      <p:ext uri="{BB962C8B-B14F-4D97-AF65-F5344CB8AC3E}">
        <p14:creationId xmlns:p14="http://schemas.microsoft.com/office/powerpoint/2010/main" val="124596477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GB" dirty="0"/>
              <a:t>This does not affect model performance. We just get an interpretable intercept.</a:t>
            </a:r>
          </a:p>
        </p:txBody>
      </p:sp>
      <p:sp>
        <p:nvSpPr>
          <p:cNvPr id="4" name="Slide Number Placeholder 3"/>
          <p:cNvSpPr>
            <a:spLocks noGrp="1"/>
          </p:cNvSpPr>
          <p:nvPr>
            <p:ph type="sldNum" sz="quarter" idx="5"/>
          </p:nvPr>
        </p:nvSpPr>
        <p:spPr/>
        <p:txBody>
          <a:bodyPr/>
          <a:lstStyle/>
          <a:p>
            <a:fld id="{871B2431-D351-4C6E-A3CF-9DFAC0E3E050}" type="slidenum">
              <a:rPr lang="cs-CZ" smtClean="0"/>
              <a:t>52</a:t>
            </a:fld>
            <a:endParaRPr lang="cs-CZ"/>
          </a:p>
        </p:txBody>
      </p:sp>
    </p:spTree>
    <p:extLst>
      <p:ext uri="{BB962C8B-B14F-4D97-AF65-F5344CB8AC3E}">
        <p14:creationId xmlns:p14="http://schemas.microsoft.com/office/powerpoint/2010/main" val="77371522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53</a:t>
            </a:fld>
            <a:endParaRPr lang="cs-CZ"/>
          </a:p>
        </p:txBody>
      </p:sp>
    </p:spTree>
    <p:extLst>
      <p:ext uri="{BB962C8B-B14F-4D97-AF65-F5344CB8AC3E}">
        <p14:creationId xmlns:p14="http://schemas.microsoft.com/office/powerpoint/2010/main" val="404545339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dirty="0"/>
              <a:t>The generalization is generalized linear models where you can have a non-linear link function (but you don’t have to, linear regression is also a </a:t>
            </a:r>
            <a:r>
              <a:rPr lang="en-US" dirty="0" err="1"/>
              <a:t>glm</a:t>
            </a:r>
            <a:r>
              <a:rPr lang="en-US" dirty="0"/>
              <a:t>) and non normally distributed residuals</a:t>
            </a:r>
          </a:p>
          <a:p>
            <a:endParaRPr lang="en-US" sz="1200" dirty="0">
              <a:solidFill>
                <a:srgbClr val="000000"/>
              </a:solidFill>
              <a:latin typeface="Now"/>
            </a:endParaRPr>
          </a:p>
          <a:p>
            <a:r>
              <a:rPr lang="en-US" sz="1200" dirty="0" err="1">
                <a:solidFill>
                  <a:srgbClr val="000000"/>
                </a:solidFill>
                <a:latin typeface="Now"/>
              </a:rPr>
              <a:t>Glms</a:t>
            </a:r>
            <a:r>
              <a:rPr lang="en-US" sz="1200" dirty="0">
                <a:solidFill>
                  <a:srgbClr val="000000"/>
                </a:solidFill>
                <a:latin typeface="Now"/>
              </a:rPr>
              <a:t> are more flexible, they relax some of the assumptions that must be true for linear regression</a:t>
            </a:r>
          </a:p>
          <a:p>
            <a:endParaRPr lang="en-US" sz="1200" dirty="0">
              <a:solidFill>
                <a:srgbClr val="000000"/>
              </a:solidFill>
              <a:latin typeface="Now"/>
            </a:endParaRPr>
          </a:p>
          <a:p>
            <a:r>
              <a:rPr lang="en-US" sz="1200" dirty="0">
                <a:solidFill>
                  <a:srgbClr val="000000"/>
                </a:solidFill>
                <a:latin typeface="Now"/>
              </a:rPr>
              <a:t>Log regression is also a </a:t>
            </a:r>
            <a:r>
              <a:rPr lang="en-US" sz="1200" dirty="0" err="1">
                <a:solidFill>
                  <a:srgbClr val="000000"/>
                </a:solidFill>
                <a:latin typeface="Now"/>
              </a:rPr>
              <a:t>glm</a:t>
            </a:r>
            <a:r>
              <a:rPr lang="en-US" sz="1200" dirty="0">
                <a:solidFill>
                  <a:srgbClr val="000000"/>
                </a:solidFill>
                <a:latin typeface="Now"/>
              </a:rPr>
              <a:t>.  </a:t>
            </a:r>
          </a:p>
          <a:p>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54</a:t>
            </a:fld>
            <a:endParaRPr lang="cs-CZ"/>
          </a:p>
        </p:txBody>
      </p:sp>
    </p:spTree>
    <p:extLst>
      <p:ext uri="{BB962C8B-B14F-4D97-AF65-F5344CB8AC3E}">
        <p14:creationId xmlns:p14="http://schemas.microsoft.com/office/powerpoint/2010/main" val="110429958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a:lnSpc>
                <a:spcPts val="4480"/>
              </a:lnSpc>
            </a:pPr>
            <a:endParaRPr lang="en-US" sz="1200" dirty="0">
              <a:solidFill>
                <a:srgbClr val="404040"/>
              </a:solidFill>
              <a:latin typeface="Now"/>
            </a:endParaRPr>
          </a:p>
        </p:txBody>
      </p:sp>
      <p:sp>
        <p:nvSpPr>
          <p:cNvPr id="4" name="Slide Number Placeholder 3"/>
          <p:cNvSpPr>
            <a:spLocks noGrp="1"/>
          </p:cNvSpPr>
          <p:nvPr>
            <p:ph type="sldNum" sz="quarter" idx="5"/>
          </p:nvPr>
        </p:nvSpPr>
        <p:spPr/>
        <p:txBody>
          <a:bodyPr/>
          <a:lstStyle/>
          <a:p>
            <a:fld id="{871B2431-D351-4C6E-A3CF-9DFAC0E3E050}" type="slidenum">
              <a:rPr lang="cs-CZ" smtClean="0"/>
              <a:t>55</a:t>
            </a:fld>
            <a:endParaRPr lang="cs-CZ"/>
          </a:p>
        </p:txBody>
      </p:sp>
    </p:spTree>
    <p:extLst>
      <p:ext uri="{BB962C8B-B14F-4D97-AF65-F5344CB8AC3E}">
        <p14:creationId xmlns:p14="http://schemas.microsoft.com/office/powerpoint/2010/main" val="239159412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a:lnSpc>
                <a:spcPts val="4480"/>
              </a:lnSpc>
            </a:pPr>
            <a:endParaRPr lang="en-US" sz="1200" dirty="0">
              <a:solidFill>
                <a:srgbClr val="404040"/>
              </a:solidFill>
              <a:latin typeface="Now"/>
            </a:endParaRPr>
          </a:p>
        </p:txBody>
      </p:sp>
      <p:sp>
        <p:nvSpPr>
          <p:cNvPr id="4" name="Slide Number Placeholder 3"/>
          <p:cNvSpPr>
            <a:spLocks noGrp="1"/>
          </p:cNvSpPr>
          <p:nvPr>
            <p:ph type="sldNum" sz="quarter" idx="5"/>
          </p:nvPr>
        </p:nvSpPr>
        <p:spPr/>
        <p:txBody>
          <a:bodyPr/>
          <a:lstStyle/>
          <a:p>
            <a:fld id="{871B2431-D351-4C6E-A3CF-9DFAC0E3E050}" type="slidenum">
              <a:rPr lang="cs-CZ" smtClean="0"/>
              <a:t>56</a:t>
            </a:fld>
            <a:endParaRPr lang="cs-CZ"/>
          </a:p>
        </p:txBody>
      </p:sp>
    </p:spTree>
    <p:extLst>
      <p:ext uri="{BB962C8B-B14F-4D97-AF65-F5344CB8AC3E}">
        <p14:creationId xmlns:p14="http://schemas.microsoft.com/office/powerpoint/2010/main" val="384292059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a:lnSpc>
                <a:spcPts val="4480"/>
              </a:lnSpc>
            </a:pPr>
            <a:r>
              <a:rPr lang="en-US" sz="1200" dirty="0">
                <a:solidFill>
                  <a:srgbClr val="404040"/>
                </a:solidFill>
                <a:latin typeface="Now"/>
              </a:rPr>
              <a:t>Just like a linear regression model, the tree model also has trainable parameters</a:t>
            </a:r>
          </a:p>
        </p:txBody>
      </p:sp>
      <p:sp>
        <p:nvSpPr>
          <p:cNvPr id="4" name="Slide Number Placeholder 3"/>
          <p:cNvSpPr>
            <a:spLocks noGrp="1"/>
          </p:cNvSpPr>
          <p:nvPr>
            <p:ph type="sldNum" sz="quarter" idx="5"/>
          </p:nvPr>
        </p:nvSpPr>
        <p:spPr/>
        <p:txBody>
          <a:bodyPr/>
          <a:lstStyle/>
          <a:p>
            <a:fld id="{871B2431-D351-4C6E-A3CF-9DFAC0E3E050}" type="slidenum">
              <a:rPr lang="cs-CZ" smtClean="0"/>
              <a:t>57</a:t>
            </a:fld>
            <a:endParaRPr lang="cs-CZ"/>
          </a:p>
        </p:txBody>
      </p:sp>
    </p:spTree>
    <p:extLst>
      <p:ext uri="{BB962C8B-B14F-4D97-AF65-F5344CB8AC3E}">
        <p14:creationId xmlns:p14="http://schemas.microsoft.com/office/powerpoint/2010/main" val="423464473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4A941BBD-4AF9-474A-934F-08B76A974226}" type="slidenum">
              <a:rPr lang="en-GB" smtClean="0"/>
              <a:t>58</a:t>
            </a:fld>
            <a:endParaRPr lang="en-GB" dirty="0"/>
          </a:p>
        </p:txBody>
      </p:sp>
    </p:spTree>
    <p:extLst>
      <p:ext uri="{BB962C8B-B14F-4D97-AF65-F5344CB8AC3E}">
        <p14:creationId xmlns:p14="http://schemas.microsoft.com/office/powerpoint/2010/main" val="51306337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Every type of model has their own criteria by which we evaluate </a:t>
            </a:r>
          </a:p>
          <a:p>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59</a:t>
            </a:fld>
            <a:endParaRPr lang="cs-CZ"/>
          </a:p>
        </p:txBody>
      </p:sp>
    </p:spTree>
    <p:extLst>
      <p:ext uri="{BB962C8B-B14F-4D97-AF65-F5344CB8AC3E}">
        <p14:creationId xmlns:p14="http://schemas.microsoft.com/office/powerpoint/2010/main" val="18907477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6</a:t>
            </a:fld>
            <a:endParaRPr lang="cs-CZ"/>
          </a:p>
        </p:txBody>
      </p:sp>
    </p:spTree>
    <p:extLst>
      <p:ext uri="{BB962C8B-B14F-4D97-AF65-F5344CB8AC3E}">
        <p14:creationId xmlns:p14="http://schemas.microsoft.com/office/powerpoint/2010/main" val="365039190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GB" sz="1000" dirty="0"/>
              <a:t>This is true for classifiers that actually produce a score, like logistic regression and support vector machines. The simplest classifies would be a check on a single feature that has two different distributions in the two classes and we slide a decision boundary along it. </a:t>
            </a:r>
          </a:p>
          <a:p>
            <a:endParaRPr lang="en-GB" sz="1000" dirty="0"/>
          </a:p>
          <a:p>
            <a:endParaRPr lang="en-GB" sz="1000" dirty="0"/>
          </a:p>
          <a:p>
            <a:endParaRPr lang="en-GB" sz="1000" dirty="0"/>
          </a:p>
          <a:p>
            <a:r>
              <a:rPr lang="en-GB" sz="1000" dirty="0"/>
              <a:t>Precision == the ratio of true positive predictions to the total number of positive predictions made by the model.</a:t>
            </a:r>
          </a:p>
          <a:p>
            <a:endParaRPr lang="en-GB" sz="10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sz="1000" dirty="0"/>
              <a:t>Specificity == the ratio of true negative predictions to </a:t>
            </a:r>
            <a:r>
              <a:rPr lang="en-GB" sz="1200" dirty="0"/>
              <a:t>the total number of actual negative cases in the data.</a:t>
            </a:r>
            <a:endParaRPr lang="en-GB" sz="1000" dirty="0"/>
          </a:p>
          <a:p>
            <a:endParaRPr lang="en-GB" sz="1000" dirty="0"/>
          </a:p>
          <a:p>
            <a:r>
              <a:rPr lang="en-US" sz="1000" dirty="0"/>
              <a:t>Recall (sensitivity)== </a:t>
            </a:r>
            <a:r>
              <a:rPr lang="en-GB" sz="1200" dirty="0"/>
              <a:t>the ratio of true positive predictions to the total number of actual positive cases in the data.</a:t>
            </a:r>
          </a:p>
          <a:p>
            <a:endParaRPr lang="en-GB" sz="1200" dirty="0"/>
          </a:p>
          <a:p>
            <a:r>
              <a:rPr lang="en-GB" dirty="0"/>
              <a:t>Accuracy == the ratio of correctly predicted cases (both true positives and true negatives) to the total number of cases.</a:t>
            </a:r>
            <a:endParaRPr lang="en-GB" sz="1200" dirty="0"/>
          </a:p>
          <a:p>
            <a:pPr>
              <a:buFont typeface="Arial" panose="020B0604020202020204" pitchFamily="34" charset="0"/>
              <a:buChar char="•"/>
            </a:pPr>
            <a:r>
              <a:rPr lang="en-GB" sz="1200" dirty="0"/>
              <a:t>There is often a trade-off between precision and recall. Increasing one metric may lead to a decrease in the other. It depends on the specific threshold set for the model to classify predictions as positive or negative.</a:t>
            </a:r>
          </a:p>
          <a:p>
            <a:endParaRPr lang="en-GB" sz="1200" b="1" dirty="0"/>
          </a:p>
          <a:p>
            <a:r>
              <a:rPr lang="en-GB" sz="1200" b="1" dirty="0"/>
              <a:t>In the Context of Disease Diagnosis:</a:t>
            </a:r>
            <a:endParaRPr lang="en-GB" sz="1200" dirty="0"/>
          </a:p>
          <a:p>
            <a:pPr>
              <a:buFont typeface="Arial" panose="020B0604020202020204" pitchFamily="34" charset="0"/>
              <a:buChar char="•"/>
            </a:pPr>
            <a:r>
              <a:rPr lang="en-GB" sz="1200" dirty="0"/>
              <a:t>High precision is important when the consequences of a false positive prediction are significant, as it minimizes the chances of unnecessary treatments or interventions.</a:t>
            </a:r>
          </a:p>
          <a:p>
            <a:pPr>
              <a:buFont typeface="Arial" panose="020B0604020202020204" pitchFamily="34" charset="0"/>
              <a:buChar char="•"/>
            </a:pPr>
            <a:endParaRPr lang="en-GB" sz="1200" dirty="0"/>
          </a:p>
          <a:p>
            <a:pPr>
              <a:buFont typeface="Arial" panose="020B0604020202020204" pitchFamily="34" charset="0"/>
              <a:buChar char="•"/>
            </a:pPr>
            <a:r>
              <a:rPr lang="en-GB" sz="1200" dirty="0"/>
              <a:t>High recall is crucial when the consequences of a false negative prediction are severe, as it minimizes the chances of missing actual cases of the disease.</a:t>
            </a:r>
          </a:p>
          <a:p>
            <a:pPr>
              <a:buFont typeface="Arial" panose="020B0604020202020204" pitchFamily="34" charset="0"/>
              <a:buChar char="•"/>
            </a:pPr>
            <a:endParaRPr lang="en-GB" sz="120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b="1" dirty="0"/>
              <a:t>F1 Score:</a:t>
            </a:r>
            <a:r>
              <a:rPr lang="en-GB" dirty="0"/>
              <a:t> To balance precision and recall, the F1 score, which is the harmonic mean of precision and recall, is often used. F1=2×Precision×RecallPrecision + Recall</a:t>
            </a:r>
            <a:r>
              <a:rPr lang="en-GB" dirty="0">
                <a:effectLst/>
              </a:rPr>
              <a:t>F</a:t>
            </a:r>
            <a:r>
              <a:rPr lang="en-GB" dirty="0"/>
              <a:t>1=</a:t>
            </a:r>
            <a:r>
              <a:rPr lang="en-GB" dirty="0">
                <a:effectLst/>
              </a:rPr>
              <a:t>Precision + Recall2×Precision×Recall</a:t>
            </a:r>
            <a:r>
              <a:rPr lang="en-GB" dirty="0"/>
              <a:t>​</a:t>
            </a:r>
          </a:p>
          <a:p>
            <a:pPr>
              <a:buFont typeface="Arial" panose="020B0604020202020204" pitchFamily="34" charset="0"/>
              <a:buChar char="•"/>
            </a:pPr>
            <a:endParaRPr lang="en-GB" sz="1200" dirty="0"/>
          </a:p>
          <a:p>
            <a:endParaRPr lang="en-US" sz="1000" dirty="0"/>
          </a:p>
        </p:txBody>
      </p:sp>
      <p:sp>
        <p:nvSpPr>
          <p:cNvPr id="4" name="Slide Number Placeholder 3"/>
          <p:cNvSpPr>
            <a:spLocks noGrp="1"/>
          </p:cNvSpPr>
          <p:nvPr>
            <p:ph type="sldNum" sz="quarter" idx="5"/>
          </p:nvPr>
        </p:nvSpPr>
        <p:spPr/>
        <p:txBody>
          <a:bodyPr/>
          <a:lstStyle/>
          <a:p>
            <a:fld id="{871B2431-D351-4C6E-A3CF-9DFAC0E3E050}" type="slidenum">
              <a:rPr lang="cs-CZ" smtClean="0"/>
              <a:t>60</a:t>
            </a:fld>
            <a:endParaRPr lang="cs-CZ"/>
          </a:p>
        </p:txBody>
      </p:sp>
    </p:spTree>
    <p:extLst>
      <p:ext uri="{BB962C8B-B14F-4D97-AF65-F5344CB8AC3E}">
        <p14:creationId xmlns:p14="http://schemas.microsoft.com/office/powerpoint/2010/main" val="48072400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dirty="0"/>
              <a:t>True positive = </a:t>
            </a:r>
            <a:r>
              <a:rPr lang="en-US" sz="1200" dirty="0"/>
              <a:t>sensitivity</a:t>
            </a:r>
          </a:p>
          <a:p>
            <a:r>
              <a:rPr lang="en-US" sz="1200" dirty="0"/>
              <a:t>False positive – 1-specificity(true negative)</a:t>
            </a:r>
            <a:endParaRPr lang="en-US" dirty="0"/>
          </a:p>
          <a:p>
            <a:endParaRPr lang="en-US" dirty="0"/>
          </a:p>
          <a:p>
            <a:endParaRPr lang="en-US" dirty="0"/>
          </a:p>
          <a:p>
            <a:r>
              <a:rPr lang="en-US" dirty="0"/>
              <a:t>In terms of classifiers we always have the trade-off between true-positive and false-positive rates:</a:t>
            </a:r>
          </a:p>
          <a:p>
            <a:pPr marL="171450" indent="-171450">
              <a:buFontTx/>
              <a:buChar char="-"/>
            </a:pPr>
            <a:r>
              <a:rPr lang="en-US" dirty="0"/>
              <a:t>If we want few false positives (people predicted to have cancer though they are healthy), we will also have more false negatives (cancer people predicted to be healthy)</a:t>
            </a:r>
          </a:p>
          <a:p>
            <a:pPr marL="171450" indent="-171450">
              <a:buFontTx/>
              <a:buChar char="-"/>
            </a:pPr>
            <a:r>
              <a:rPr lang="en-US" dirty="0"/>
              <a:t>If we want to miss as few cases as possible, we will have a high amount of false-positives. </a:t>
            </a:r>
          </a:p>
        </p:txBody>
      </p:sp>
      <p:sp>
        <p:nvSpPr>
          <p:cNvPr id="4" name="Slide Number Placeholder 3"/>
          <p:cNvSpPr>
            <a:spLocks noGrp="1"/>
          </p:cNvSpPr>
          <p:nvPr>
            <p:ph type="sldNum" sz="quarter" idx="5"/>
          </p:nvPr>
        </p:nvSpPr>
        <p:spPr/>
        <p:txBody>
          <a:bodyPr/>
          <a:lstStyle/>
          <a:p>
            <a:fld id="{871B2431-D351-4C6E-A3CF-9DFAC0E3E050}" type="slidenum">
              <a:rPr lang="cs-CZ" smtClean="0"/>
              <a:t>61</a:t>
            </a:fld>
            <a:endParaRPr lang="cs-CZ"/>
          </a:p>
        </p:txBody>
      </p:sp>
    </p:spTree>
    <p:extLst>
      <p:ext uri="{BB962C8B-B14F-4D97-AF65-F5344CB8AC3E}">
        <p14:creationId xmlns:p14="http://schemas.microsoft.com/office/powerpoint/2010/main" val="19139313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a:lnSpc>
                <a:spcPts val="4480"/>
              </a:lnSpc>
            </a:pPr>
            <a:r>
              <a:rPr lang="en-US" sz="1200" dirty="0">
                <a:solidFill>
                  <a:srgbClr val="404040"/>
                </a:solidFill>
                <a:latin typeface="Now"/>
              </a:rPr>
              <a:t>Just like a linear regression model, the tree model also has trainable parameters</a:t>
            </a:r>
          </a:p>
        </p:txBody>
      </p:sp>
      <p:sp>
        <p:nvSpPr>
          <p:cNvPr id="4" name="Slide Number Placeholder 3"/>
          <p:cNvSpPr>
            <a:spLocks noGrp="1"/>
          </p:cNvSpPr>
          <p:nvPr>
            <p:ph type="sldNum" sz="quarter" idx="5"/>
          </p:nvPr>
        </p:nvSpPr>
        <p:spPr/>
        <p:txBody>
          <a:bodyPr/>
          <a:lstStyle/>
          <a:p>
            <a:fld id="{871B2431-D351-4C6E-A3CF-9DFAC0E3E050}" type="slidenum">
              <a:rPr lang="cs-CZ" smtClean="0"/>
              <a:t>62</a:t>
            </a:fld>
            <a:endParaRPr lang="cs-CZ"/>
          </a:p>
        </p:txBody>
      </p:sp>
    </p:spTree>
    <p:extLst>
      <p:ext uri="{BB962C8B-B14F-4D97-AF65-F5344CB8AC3E}">
        <p14:creationId xmlns:p14="http://schemas.microsoft.com/office/powerpoint/2010/main" val="392926981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63</a:t>
            </a:fld>
            <a:endParaRPr lang="cs-CZ"/>
          </a:p>
        </p:txBody>
      </p:sp>
    </p:spTree>
    <p:extLst>
      <p:ext uri="{BB962C8B-B14F-4D97-AF65-F5344CB8AC3E}">
        <p14:creationId xmlns:p14="http://schemas.microsoft.com/office/powerpoint/2010/main" val="323912462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64</a:t>
            </a:fld>
            <a:endParaRPr lang="cs-CZ"/>
          </a:p>
        </p:txBody>
      </p:sp>
    </p:spTree>
    <p:extLst>
      <p:ext uri="{BB962C8B-B14F-4D97-AF65-F5344CB8AC3E}">
        <p14:creationId xmlns:p14="http://schemas.microsoft.com/office/powerpoint/2010/main" val="399503722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65</a:t>
            </a:fld>
            <a:endParaRPr lang="cs-CZ"/>
          </a:p>
        </p:txBody>
      </p:sp>
    </p:spTree>
    <p:extLst>
      <p:ext uri="{BB962C8B-B14F-4D97-AF65-F5344CB8AC3E}">
        <p14:creationId xmlns:p14="http://schemas.microsoft.com/office/powerpoint/2010/main" val="233853618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66</a:t>
            </a:fld>
            <a:endParaRPr lang="cs-CZ"/>
          </a:p>
        </p:txBody>
      </p:sp>
    </p:spTree>
    <p:extLst>
      <p:ext uri="{BB962C8B-B14F-4D97-AF65-F5344CB8AC3E}">
        <p14:creationId xmlns:p14="http://schemas.microsoft.com/office/powerpoint/2010/main" val="126785329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4A941BBD-4AF9-474A-934F-08B76A974226}" type="slidenum">
              <a:rPr lang="en-GB" smtClean="0"/>
              <a:t>67</a:t>
            </a:fld>
            <a:endParaRPr lang="en-GB" dirty="0"/>
          </a:p>
        </p:txBody>
      </p:sp>
    </p:spTree>
    <p:extLst>
      <p:ext uri="{BB962C8B-B14F-4D97-AF65-F5344CB8AC3E}">
        <p14:creationId xmlns:p14="http://schemas.microsoft.com/office/powerpoint/2010/main" val="282116049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4A941BBD-4AF9-474A-934F-08B76A974226}" type="slidenum">
              <a:rPr lang="en-GB" smtClean="0"/>
              <a:t>68</a:t>
            </a:fld>
            <a:endParaRPr lang="en-GB" dirty="0"/>
          </a:p>
        </p:txBody>
      </p:sp>
    </p:spTree>
    <p:extLst>
      <p:ext uri="{BB962C8B-B14F-4D97-AF65-F5344CB8AC3E}">
        <p14:creationId xmlns:p14="http://schemas.microsoft.com/office/powerpoint/2010/main" val="34290947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7</a:t>
            </a:fld>
            <a:endParaRPr lang="cs-CZ"/>
          </a:p>
        </p:txBody>
      </p:sp>
    </p:spTree>
    <p:extLst>
      <p:ext uri="{BB962C8B-B14F-4D97-AF65-F5344CB8AC3E}">
        <p14:creationId xmlns:p14="http://schemas.microsoft.com/office/powerpoint/2010/main" val="32717841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8</a:t>
            </a:fld>
            <a:endParaRPr lang="cs-CZ"/>
          </a:p>
        </p:txBody>
      </p:sp>
    </p:spTree>
    <p:extLst>
      <p:ext uri="{BB962C8B-B14F-4D97-AF65-F5344CB8AC3E}">
        <p14:creationId xmlns:p14="http://schemas.microsoft.com/office/powerpoint/2010/main" val="37950008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9</a:t>
            </a:fld>
            <a:endParaRPr lang="cs-CZ"/>
          </a:p>
        </p:txBody>
      </p:sp>
    </p:spTree>
    <p:extLst>
      <p:ext uri="{BB962C8B-B14F-4D97-AF65-F5344CB8AC3E}">
        <p14:creationId xmlns:p14="http://schemas.microsoft.com/office/powerpoint/2010/main" val="19002381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1E353B-A018-9CE0-044C-642DD431E887}"/>
              </a:ext>
            </a:extLst>
          </p:cNvPr>
          <p:cNvSpPr>
            <a:spLocks noGrp="1"/>
          </p:cNvSpPr>
          <p:nvPr>
            <p:ph type="ctrTitle"/>
          </p:nvPr>
        </p:nvSpPr>
        <p:spPr>
          <a:xfrm>
            <a:off x="1524000" y="1122363"/>
            <a:ext cx="9144000" cy="2387600"/>
          </a:xfrm>
        </p:spPr>
        <p:txBody>
          <a:bodyPr anchor="b"/>
          <a:lstStyle>
            <a:lvl1pPr algn="ctr">
              <a:defRPr sz="6000"/>
            </a:lvl1pPr>
          </a:lstStyle>
          <a:p>
            <a:r>
              <a:rPr lang="en-GB" dirty="0"/>
              <a:t>Click to edit Master title style</a:t>
            </a:r>
          </a:p>
        </p:txBody>
      </p:sp>
      <p:sp>
        <p:nvSpPr>
          <p:cNvPr id="3" name="Subtitle 2">
            <a:extLst>
              <a:ext uri="{FF2B5EF4-FFF2-40B4-BE49-F238E27FC236}">
                <a16:creationId xmlns:a16="http://schemas.microsoft.com/office/drawing/2014/main" id="{90FA1109-9846-C620-3416-073AA5DA72F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edit Master subtitle style</a:t>
            </a:r>
          </a:p>
        </p:txBody>
      </p:sp>
      <p:sp>
        <p:nvSpPr>
          <p:cNvPr id="4" name="Date Placeholder 3">
            <a:extLst>
              <a:ext uri="{FF2B5EF4-FFF2-40B4-BE49-F238E27FC236}">
                <a16:creationId xmlns:a16="http://schemas.microsoft.com/office/drawing/2014/main" id="{D8FFC4D2-94BC-8159-E890-864BF3E0A1D9}"/>
              </a:ext>
            </a:extLst>
          </p:cNvPr>
          <p:cNvSpPr>
            <a:spLocks noGrp="1"/>
          </p:cNvSpPr>
          <p:nvPr>
            <p:ph type="dt" sz="half" idx="10"/>
          </p:nvPr>
        </p:nvSpPr>
        <p:spPr/>
        <p:txBody>
          <a:bodyPr/>
          <a:lstStyle/>
          <a:p>
            <a:fld id="{2C125A7F-786E-46E4-B1DC-E98934C96A68}" type="datetimeFigureOut">
              <a:rPr lang="en-GB" smtClean="0"/>
              <a:t>19/08/2024</a:t>
            </a:fld>
            <a:endParaRPr lang="en-GB" dirty="0"/>
          </a:p>
        </p:txBody>
      </p:sp>
      <p:sp>
        <p:nvSpPr>
          <p:cNvPr id="5" name="Footer Placeholder 4">
            <a:extLst>
              <a:ext uri="{FF2B5EF4-FFF2-40B4-BE49-F238E27FC236}">
                <a16:creationId xmlns:a16="http://schemas.microsoft.com/office/drawing/2014/main" id="{807DEFE6-DF77-27B6-DEA1-1A451F157BE2}"/>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B7D7BF31-AD9A-2B88-82E5-5F63B04F9252}"/>
              </a:ext>
            </a:extLst>
          </p:cNvPr>
          <p:cNvSpPr>
            <a:spLocks noGrp="1"/>
          </p:cNvSpPr>
          <p:nvPr>
            <p:ph type="sldNum" sz="quarter" idx="12"/>
          </p:nvPr>
        </p:nvSpPr>
        <p:spPr/>
        <p:txBody>
          <a:bodyPr/>
          <a:lstStyle/>
          <a:p>
            <a:fld id="{61EDD116-36DE-4C1F-A283-B962E68D9A09}" type="slidenum">
              <a:rPr lang="en-GB" smtClean="0"/>
              <a:t>‹#›</a:t>
            </a:fld>
            <a:endParaRPr lang="en-GB" dirty="0"/>
          </a:p>
        </p:txBody>
      </p:sp>
    </p:spTree>
    <p:extLst>
      <p:ext uri="{BB962C8B-B14F-4D97-AF65-F5344CB8AC3E}">
        <p14:creationId xmlns:p14="http://schemas.microsoft.com/office/powerpoint/2010/main" val="16344735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2994F8-AFC4-794E-2F24-4F572D073AB6}"/>
              </a:ext>
            </a:extLst>
          </p:cNvPr>
          <p:cNvSpPr>
            <a:spLocks noGrp="1"/>
          </p:cNvSpPr>
          <p:nvPr>
            <p:ph type="title"/>
          </p:nvPr>
        </p:nvSpPr>
        <p:spPr/>
        <p:txBody>
          <a:bodyPr/>
          <a:lstStyle/>
          <a:p>
            <a:r>
              <a:rPr lang="en-GB"/>
              <a:t>Click to edit Master title style</a:t>
            </a:r>
            <a:endParaRPr lang="en-GB" dirty="0"/>
          </a:p>
        </p:txBody>
      </p:sp>
      <p:sp>
        <p:nvSpPr>
          <p:cNvPr id="3" name="Vertical Text Placeholder 2">
            <a:extLst>
              <a:ext uri="{FF2B5EF4-FFF2-40B4-BE49-F238E27FC236}">
                <a16:creationId xmlns:a16="http://schemas.microsoft.com/office/drawing/2014/main" id="{F052167C-8662-1097-6D92-283BFE1DB47F}"/>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Date Placeholder 3">
            <a:extLst>
              <a:ext uri="{FF2B5EF4-FFF2-40B4-BE49-F238E27FC236}">
                <a16:creationId xmlns:a16="http://schemas.microsoft.com/office/drawing/2014/main" id="{CE4C2D91-DF3E-CE88-87AB-DA88D6EC2E5C}"/>
              </a:ext>
            </a:extLst>
          </p:cNvPr>
          <p:cNvSpPr>
            <a:spLocks noGrp="1"/>
          </p:cNvSpPr>
          <p:nvPr>
            <p:ph type="dt" sz="half" idx="10"/>
          </p:nvPr>
        </p:nvSpPr>
        <p:spPr/>
        <p:txBody>
          <a:bodyPr/>
          <a:lstStyle/>
          <a:p>
            <a:fld id="{2C125A7F-786E-46E4-B1DC-E98934C96A68}" type="datetimeFigureOut">
              <a:rPr lang="en-GB" smtClean="0"/>
              <a:t>19/08/2024</a:t>
            </a:fld>
            <a:endParaRPr lang="en-GB" dirty="0"/>
          </a:p>
        </p:txBody>
      </p:sp>
      <p:sp>
        <p:nvSpPr>
          <p:cNvPr id="5" name="Footer Placeholder 4">
            <a:extLst>
              <a:ext uri="{FF2B5EF4-FFF2-40B4-BE49-F238E27FC236}">
                <a16:creationId xmlns:a16="http://schemas.microsoft.com/office/drawing/2014/main" id="{5EEEDE3D-20DC-394D-7F9E-2539B5E9CD23}"/>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4F56E814-2617-7889-78A4-ABFC3D7FE2A6}"/>
              </a:ext>
            </a:extLst>
          </p:cNvPr>
          <p:cNvSpPr>
            <a:spLocks noGrp="1"/>
          </p:cNvSpPr>
          <p:nvPr>
            <p:ph type="sldNum" sz="quarter" idx="12"/>
          </p:nvPr>
        </p:nvSpPr>
        <p:spPr/>
        <p:txBody>
          <a:bodyPr/>
          <a:lstStyle/>
          <a:p>
            <a:fld id="{61EDD116-36DE-4C1F-A283-B962E68D9A09}" type="slidenum">
              <a:rPr lang="en-GB" smtClean="0"/>
              <a:t>‹#›</a:t>
            </a:fld>
            <a:endParaRPr lang="en-GB" dirty="0"/>
          </a:p>
        </p:txBody>
      </p:sp>
    </p:spTree>
    <p:extLst>
      <p:ext uri="{BB962C8B-B14F-4D97-AF65-F5344CB8AC3E}">
        <p14:creationId xmlns:p14="http://schemas.microsoft.com/office/powerpoint/2010/main" val="5724252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632F988-BE73-4F16-7D61-4043E009A616}"/>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GB" dirty="0"/>
          </a:p>
        </p:txBody>
      </p:sp>
      <p:sp>
        <p:nvSpPr>
          <p:cNvPr id="3" name="Vertical Text Placeholder 2">
            <a:extLst>
              <a:ext uri="{FF2B5EF4-FFF2-40B4-BE49-F238E27FC236}">
                <a16:creationId xmlns:a16="http://schemas.microsoft.com/office/drawing/2014/main" id="{16A4B380-EA00-F741-C158-AE0CE7B84E83}"/>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Date Placeholder 3">
            <a:extLst>
              <a:ext uri="{FF2B5EF4-FFF2-40B4-BE49-F238E27FC236}">
                <a16:creationId xmlns:a16="http://schemas.microsoft.com/office/drawing/2014/main" id="{6B18AEE7-3F17-C934-F48A-DE9E0A3D60A0}"/>
              </a:ext>
            </a:extLst>
          </p:cNvPr>
          <p:cNvSpPr>
            <a:spLocks noGrp="1"/>
          </p:cNvSpPr>
          <p:nvPr>
            <p:ph type="dt" sz="half" idx="10"/>
          </p:nvPr>
        </p:nvSpPr>
        <p:spPr/>
        <p:txBody>
          <a:bodyPr/>
          <a:lstStyle/>
          <a:p>
            <a:fld id="{2C125A7F-786E-46E4-B1DC-E98934C96A68}" type="datetimeFigureOut">
              <a:rPr lang="en-GB" smtClean="0"/>
              <a:t>19/08/2024</a:t>
            </a:fld>
            <a:endParaRPr lang="en-GB" dirty="0"/>
          </a:p>
        </p:txBody>
      </p:sp>
      <p:sp>
        <p:nvSpPr>
          <p:cNvPr id="5" name="Footer Placeholder 4">
            <a:extLst>
              <a:ext uri="{FF2B5EF4-FFF2-40B4-BE49-F238E27FC236}">
                <a16:creationId xmlns:a16="http://schemas.microsoft.com/office/drawing/2014/main" id="{FF5410F2-3778-B8DE-61C3-653F7A7E4AE1}"/>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A509E8DF-20BB-E4F3-6067-E38738FDFE45}"/>
              </a:ext>
            </a:extLst>
          </p:cNvPr>
          <p:cNvSpPr>
            <a:spLocks noGrp="1"/>
          </p:cNvSpPr>
          <p:nvPr>
            <p:ph type="sldNum" sz="quarter" idx="12"/>
          </p:nvPr>
        </p:nvSpPr>
        <p:spPr/>
        <p:txBody>
          <a:bodyPr/>
          <a:lstStyle/>
          <a:p>
            <a:fld id="{61EDD116-36DE-4C1F-A283-B962E68D9A09}" type="slidenum">
              <a:rPr lang="en-GB" smtClean="0"/>
              <a:t>‹#›</a:t>
            </a:fld>
            <a:endParaRPr lang="en-GB" dirty="0"/>
          </a:p>
        </p:txBody>
      </p:sp>
    </p:spTree>
    <p:extLst>
      <p:ext uri="{BB962C8B-B14F-4D97-AF65-F5344CB8AC3E}">
        <p14:creationId xmlns:p14="http://schemas.microsoft.com/office/powerpoint/2010/main" val="23131130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9B5F4B-4FFB-7982-5637-8E9C63AA7211}"/>
              </a:ext>
            </a:extLst>
          </p:cNvPr>
          <p:cNvSpPr>
            <a:spLocks noGrp="1"/>
          </p:cNvSpPr>
          <p:nvPr>
            <p:ph type="title"/>
          </p:nvPr>
        </p:nvSpPr>
        <p:spPr/>
        <p:txBody>
          <a:bodyPr/>
          <a:lstStyle/>
          <a:p>
            <a:r>
              <a:rPr lang="en-GB"/>
              <a:t>Click to edit Master title style</a:t>
            </a:r>
            <a:endParaRPr lang="en-GB" dirty="0"/>
          </a:p>
        </p:txBody>
      </p:sp>
      <p:sp>
        <p:nvSpPr>
          <p:cNvPr id="3" name="Content Placeholder 2">
            <a:extLst>
              <a:ext uri="{FF2B5EF4-FFF2-40B4-BE49-F238E27FC236}">
                <a16:creationId xmlns:a16="http://schemas.microsoft.com/office/drawing/2014/main" id="{D9E36625-644B-7218-CD04-F3E66B69D1F7}"/>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Date Placeholder 3">
            <a:extLst>
              <a:ext uri="{FF2B5EF4-FFF2-40B4-BE49-F238E27FC236}">
                <a16:creationId xmlns:a16="http://schemas.microsoft.com/office/drawing/2014/main" id="{33943271-1BAB-F88C-52A9-B562095F9BB7}"/>
              </a:ext>
            </a:extLst>
          </p:cNvPr>
          <p:cNvSpPr>
            <a:spLocks noGrp="1"/>
          </p:cNvSpPr>
          <p:nvPr>
            <p:ph type="dt" sz="half" idx="10"/>
          </p:nvPr>
        </p:nvSpPr>
        <p:spPr/>
        <p:txBody>
          <a:bodyPr/>
          <a:lstStyle/>
          <a:p>
            <a:fld id="{2C125A7F-786E-46E4-B1DC-E98934C96A68}" type="datetimeFigureOut">
              <a:rPr lang="en-GB" smtClean="0"/>
              <a:t>19/08/2024</a:t>
            </a:fld>
            <a:endParaRPr lang="en-GB" dirty="0"/>
          </a:p>
        </p:txBody>
      </p:sp>
      <p:sp>
        <p:nvSpPr>
          <p:cNvPr id="5" name="Footer Placeholder 4">
            <a:extLst>
              <a:ext uri="{FF2B5EF4-FFF2-40B4-BE49-F238E27FC236}">
                <a16:creationId xmlns:a16="http://schemas.microsoft.com/office/drawing/2014/main" id="{8DF10904-8857-937B-23BE-F8BE92B0C925}"/>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A1038339-608A-3BA7-0AE0-D232EDAD5D4E}"/>
              </a:ext>
            </a:extLst>
          </p:cNvPr>
          <p:cNvSpPr>
            <a:spLocks noGrp="1"/>
          </p:cNvSpPr>
          <p:nvPr>
            <p:ph type="sldNum" sz="quarter" idx="12"/>
          </p:nvPr>
        </p:nvSpPr>
        <p:spPr/>
        <p:txBody>
          <a:bodyPr/>
          <a:lstStyle/>
          <a:p>
            <a:fld id="{61EDD116-36DE-4C1F-A283-B962E68D9A09}" type="slidenum">
              <a:rPr lang="en-GB" smtClean="0"/>
              <a:t>‹#›</a:t>
            </a:fld>
            <a:endParaRPr lang="en-GB" dirty="0"/>
          </a:p>
        </p:txBody>
      </p:sp>
    </p:spTree>
    <p:extLst>
      <p:ext uri="{BB962C8B-B14F-4D97-AF65-F5344CB8AC3E}">
        <p14:creationId xmlns:p14="http://schemas.microsoft.com/office/powerpoint/2010/main" val="34602975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8FBD8-F868-5C61-6515-DB646372B8E0}"/>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GB" dirty="0"/>
          </a:p>
        </p:txBody>
      </p:sp>
      <p:sp>
        <p:nvSpPr>
          <p:cNvPr id="3" name="Text Placeholder 2">
            <a:extLst>
              <a:ext uri="{FF2B5EF4-FFF2-40B4-BE49-F238E27FC236}">
                <a16:creationId xmlns:a16="http://schemas.microsoft.com/office/drawing/2014/main" id="{7CE413DB-8714-AB93-3711-15850538429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endParaRPr lang="en-GB" dirty="0"/>
          </a:p>
        </p:txBody>
      </p:sp>
      <p:sp>
        <p:nvSpPr>
          <p:cNvPr id="4" name="Date Placeholder 3">
            <a:extLst>
              <a:ext uri="{FF2B5EF4-FFF2-40B4-BE49-F238E27FC236}">
                <a16:creationId xmlns:a16="http://schemas.microsoft.com/office/drawing/2014/main" id="{89EB4563-617B-6CE1-A804-16E736D5F8AF}"/>
              </a:ext>
            </a:extLst>
          </p:cNvPr>
          <p:cNvSpPr>
            <a:spLocks noGrp="1"/>
          </p:cNvSpPr>
          <p:nvPr>
            <p:ph type="dt" sz="half" idx="10"/>
          </p:nvPr>
        </p:nvSpPr>
        <p:spPr/>
        <p:txBody>
          <a:bodyPr/>
          <a:lstStyle/>
          <a:p>
            <a:fld id="{2C125A7F-786E-46E4-B1DC-E98934C96A68}" type="datetimeFigureOut">
              <a:rPr lang="en-GB" smtClean="0"/>
              <a:t>19/08/2024</a:t>
            </a:fld>
            <a:endParaRPr lang="en-GB" dirty="0"/>
          </a:p>
        </p:txBody>
      </p:sp>
      <p:sp>
        <p:nvSpPr>
          <p:cNvPr id="5" name="Footer Placeholder 4">
            <a:extLst>
              <a:ext uri="{FF2B5EF4-FFF2-40B4-BE49-F238E27FC236}">
                <a16:creationId xmlns:a16="http://schemas.microsoft.com/office/drawing/2014/main" id="{556E25AC-142E-E976-8FDF-AC256027F86B}"/>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1FC4310D-10BF-3550-9A5F-2A86991D4544}"/>
              </a:ext>
            </a:extLst>
          </p:cNvPr>
          <p:cNvSpPr>
            <a:spLocks noGrp="1"/>
          </p:cNvSpPr>
          <p:nvPr>
            <p:ph type="sldNum" sz="quarter" idx="12"/>
          </p:nvPr>
        </p:nvSpPr>
        <p:spPr/>
        <p:txBody>
          <a:bodyPr/>
          <a:lstStyle/>
          <a:p>
            <a:fld id="{61EDD116-36DE-4C1F-A283-B962E68D9A09}" type="slidenum">
              <a:rPr lang="en-GB" smtClean="0"/>
              <a:t>‹#›</a:t>
            </a:fld>
            <a:endParaRPr lang="en-GB" dirty="0"/>
          </a:p>
        </p:txBody>
      </p:sp>
    </p:spTree>
    <p:extLst>
      <p:ext uri="{BB962C8B-B14F-4D97-AF65-F5344CB8AC3E}">
        <p14:creationId xmlns:p14="http://schemas.microsoft.com/office/powerpoint/2010/main" val="11286163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9F8BAC-7A98-C7BC-62CA-2E18637A61D7}"/>
              </a:ext>
            </a:extLst>
          </p:cNvPr>
          <p:cNvSpPr>
            <a:spLocks noGrp="1"/>
          </p:cNvSpPr>
          <p:nvPr>
            <p:ph type="title"/>
          </p:nvPr>
        </p:nvSpPr>
        <p:spPr/>
        <p:txBody>
          <a:bodyPr/>
          <a:lstStyle/>
          <a:p>
            <a:r>
              <a:rPr lang="en-GB"/>
              <a:t>Click to edit Master title style</a:t>
            </a:r>
            <a:endParaRPr lang="en-GB" dirty="0"/>
          </a:p>
        </p:txBody>
      </p:sp>
      <p:sp>
        <p:nvSpPr>
          <p:cNvPr id="3" name="Content Placeholder 2">
            <a:extLst>
              <a:ext uri="{FF2B5EF4-FFF2-40B4-BE49-F238E27FC236}">
                <a16:creationId xmlns:a16="http://schemas.microsoft.com/office/drawing/2014/main" id="{22687BB4-B174-727E-A186-58C5F3C252A5}"/>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Content Placeholder 3">
            <a:extLst>
              <a:ext uri="{FF2B5EF4-FFF2-40B4-BE49-F238E27FC236}">
                <a16:creationId xmlns:a16="http://schemas.microsoft.com/office/drawing/2014/main" id="{8B9D8E14-5B51-2964-AD1E-0308F5F76AFB}"/>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5" name="Date Placeholder 4">
            <a:extLst>
              <a:ext uri="{FF2B5EF4-FFF2-40B4-BE49-F238E27FC236}">
                <a16:creationId xmlns:a16="http://schemas.microsoft.com/office/drawing/2014/main" id="{3C282FFB-7F20-B4BE-79E8-258D8F15B229}"/>
              </a:ext>
            </a:extLst>
          </p:cNvPr>
          <p:cNvSpPr>
            <a:spLocks noGrp="1"/>
          </p:cNvSpPr>
          <p:nvPr>
            <p:ph type="dt" sz="half" idx="10"/>
          </p:nvPr>
        </p:nvSpPr>
        <p:spPr/>
        <p:txBody>
          <a:bodyPr/>
          <a:lstStyle/>
          <a:p>
            <a:fld id="{2C125A7F-786E-46E4-B1DC-E98934C96A68}" type="datetimeFigureOut">
              <a:rPr lang="en-GB" smtClean="0"/>
              <a:t>19/08/2024</a:t>
            </a:fld>
            <a:endParaRPr lang="en-GB" dirty="0"/>
          </a:p>
        </p:txBody>
      </p:sp>
      <p:sp>
        <p:nvSpPr>
          <p:cNvPr id="6" name="Footer Placeholder 5">
            <a:extLst>
              <a:ext uri="{FF2B5EF4-FFF2-40B4-BE49-F238E27FC236}">
                <a16:creationId xmlns:a16="http://schemas.microsoft.com/office/drawing/2014/main" id="{93C20210-1A6F-7D99-97E3-735A1AC47711}"/>
              </a:ext>
            </a:extLst>
          </p:cNvPr>
          <p:cNvSpPr>
            <a:spLocks noGrp="1"/>
          </p:cNvSpPr>
          <p:nvPr>
            <p:ph type="ftr" sz="quarter" idx="11"/>
          </p:nvPr>
        </p:nvSpPr>
        <p:spPr/>
        <p:txBody>
          <a:bodyPr/>
          <a:lstStyle/>
          <a:p>
            <a:endParaRPr lang="en-GB" dirty="0"/>
          </a:p>
        </p:txBody>
      </p:sp>
      <p:sp>
        <p:nvSpPr>
          <p:cNvPr id="7" name="Slide Number Placeholder 6">
            <a:extLst>
              <a:ext uri="{FF2B5EF4-FFF2-40B4-BE49-F238E27FC236}">
                <a16:creationId xmlns:a16="http://schemas.microsoft.com/office/drawing/2014/main" id="{BDC81F15-35BC-0D5A-A68E-2193FDE6761B}"/>
              </a:ext>
            </a:extLst>
          </p:cNvPr>
          <p:cNvSpPr>
            <a:spLocks noGrp="1"/>
          </p:cNvSpPr>
          <p:nvPr>
            <p:ph type="sldNum" sz="quarter" idx="12"/>
          </p:nvPr>
        </p:nvSpPr>
        <p:spPr/>
        <p:txBody>
          <a:bodyPr/>
          <a:lstStyle/>
          <a:p>
            <a:fld id="{61EDD116-36DE-4C1F-A283-B962E68D9A09}" type="slidenum">
              <a:rPr lang="en-GB" smtClean="0"/>
              <a:t>‹#›</a:t>
            </a:fld>
            <a:endParaRPr lang="en-GB" dirty="0"/>
          </a:p>
        </p:txBody>
      </p:sp>
    </p:spTree>
    <p:extLst>
      <p:ext uri="{BB962C8B-B14F-4D97-AF65-F5344CB8AC3E}">
        <p14:creationId xmlns:p14="http://schemas.microsoft.com/office/powerpoint/2010/main" val="359224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8E1D77-D4F0-BD96-856B-791273312628}"/>
              </a:ext>
            </a:extLst>
          </p:cNvPr>
          <p:cNvSpPr>
            <a:spLocks noGrp="1"/>
          </p:cNvSpPr>
          <p:nvPr>
            <p:ph type="title"/>
          </p:nvPr>
        </p:nvSpPr>
        <p:spPr>
          <a:xfrm>
            <a:off x="839788" y="365125"/>
            <a:ext cx="10515600" cy="1325563"/>
          </a:xfrm>
        </p:spPr>
        <p:txBody>
          <a:bodyPr/>
          <a:lstStyle/>
          <a:p>
            <a:r>
              <a:rPr lang="en-GB"/>
              <a:t>Click to edit Master title style</a:t>
            </a:r>
            <a:endParaRPr lang="en-GB" dirty="0"/>
          </a:p>
        </p:txBody>
      </p:sp>
      <p:sp>
        <p:nvSpPr>
          <p:cNvPr id="3" name="Text Placeholder 2">
            <a:extLst>
              <a:ext uri="{FF2B5EF4-FFF2-40B4-BE49-F238E27FC236}">
                <a16:creationId xmlns:a16="http://schemas.microsoft.com/office/drawing/2014/main" id="{FE45C8A7-2D44-7602-6A2C-CB8259D5B6F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endParaRPr lang="en-GB" dirty="0"/>
          </a:p>
        </p:txBody>
      </p:sp>
      <p:sp>
        <p:nvSpPr>
          <p:cNvPr id="4" name="Content Placeholder 3">
            <a:extLst>
              <a:ext uri="{FF2B5EF4-FFF2-40B4-BE49-F238E27FC236}">
                <a16:creationId xmlns:a16="http://schemas.microsoft.com/office/drawing/2014/main" id="{C1771487-63AA-092F-0E24-34E337C67090}"/>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5" name="Text Placeholder 4">
            <a:extLst>
              <a:ext uri="{FF2B5EF4-FFF2-40B4-BE49-F238E27FC236}">
                <a16:creationId xmlns:a16="http://schemas.microsoft.com/office/drawing/2014/main" id="{D7BDC821-10B6-E0A3-36EC-B0BE1C89CAA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endParaRPr lang="en-GB" dirty="0"/>
          </a:p>
        </p:txBody>
      </p:sp>
      <p:sp>
        <p:nvSpPr>
          <p:cNvPr id="6" name="Content Placeholder 5">
            <a:extLst>
              <a:ext uri="{FF2B5EF4-FFF2-40B4-BE49-F238E27FC236}">
                <a16:creationId xmlns:a16="http://schemas.microsoft.com/office/drawing/2014/main" id="{F40254FE-93F6-8B1B-CF83-9A140E7469A5}"/>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7" name="Date Placeholder 6">
            <a:extLst>
              <a:ext uri="{FF2B5EF4-FFF2-40B4-BE49-F238E27FC236}">
                <a16:creationId xmlns:a16="http://schemas.microsoft.com/office/drawing/2014/main" id="{7E60CF2D-3358-1777-6AFF-34C86B40B2A7}"/>
              </a:ext>
            </a:extLst>
          </p:cNvPr>
          <p:cNvSpPr>
            <a:spLocks noGrp="1"/>
          </p:cNvSpPr>
          <p:nvPr>
            <p:ph type="dt" sz="half" idx="10"/>
          </p:nvPr>
        </p:nvSpPr>
        <p:spPr/>
        <p:txBody>
          <a:bodyPr/>
          <a:lstStyle/>
          <a:p>
            <a:fld id="{2C125A7F-786E-46E4-B1DC-E98934C96A68}" type="datetimeFigureOut">
              <a:rPr lang="en-GB" smtClean="0"/>
              <a:t>19/08/2024</a:t>
            </a:fld>
            <a:endParaRPr lang="en-GB" dirty="0"/>
          </a:p>
        </p:txBody>
      </p:sp>
      <p:sp>
        <p:nvSpPr>
          <p:cNvPr id="8" name="Footer Placeholder 7">
            <a:extLst>
              <a:ext uri="{FF2B5EF4-FFF2-40B4-BE49-F238E27FC236}">
                <a16:creationId xmlns:a16="http://schemas.microsoft.com/office/drawing/2014/main" id="{094249CB-036F-52AF-8194-73F3F097F31A}"/>
              </a:ext>
            </a:extLst>
          </p:cNvPr>
          <p:cNvSpPr>
            <a:spLocks noGrp="1"/>
          </p:cNvSpPr>
          <p:nvPr>
            <p:ph type="ftr" sz="quarter" idx="11"/>
          </p:nvPr>
        </p:nvSpPr>
        <p:spPr/>
        <p:txBody>
          <a:bodyPr/>
          <a:lstStyle/>
          <a:p>
            <a:endParaRPr lang="en-GB" dirty="0"/>
          </a:p>
        </p:txBody>
      </p:sp>
      <p:sp>
        <p:nvSpPr>
          <p:cNvPr id="9" name="Slide Number Placeholder 8">
            <a:extLst>
              <a:ext uri="{FF2B5EF4-FFF2-40B4-BE49-F238E27FC236}">
                <a16:creationId xmlns:a16="http://schemas.microsoft.com/office/drawing/2014/main" id="{EBDDDFB5-2D85-67DB-84BD-F0578F568F58}"/>
              </a:ext>
            </a:extLst>
          </p:cNvPr>
          <p:cNvSpPr>
            <a:spLocks noGrp="1"/>
          </p:cNvSpPr>
          <p:nvPr>
            <p:ph type="sldNum" sz="quarter" idx="12"/>
          </p:nvPr>
        </p:nvSpPr>
        <p:spPr/>
        <p:txBody>
          <a:bodyPr/>
          <a:lstStyle/>
          <a:p>
            <a:fld id="{61EDD116-36DE-4C1F-A283-B962E68D9A09}" type="slidenum">
              <a:rPr lang="en-GB" smtClean="0"/>
              <a:t>‹#›</a:t>
            </a:fld>
            <a:endParaRPr lang="en-GB" dirty="0"/>
          </a:p>
        </p:txBody>
      </p:sp>
    </p:spTree>
    <p:extLst>
      <p:ext uri="{BB962C8B-B14F-4D97-AF65-F5344CB8AC3E}">
        <p14:creationId xmlns:p14="http://schemas.microsoft.com/office/powerpoint/2010/main" val="21782361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ABD818-92BE-5CD4-6DB8-0D3BCC8EF1E8}"/>
              </a:ext>
            </a:extLst>
          </p:cNvPr>
          <p:cNvSpPr>
            <a:spLocks noGrp="1"/>
          </p:cNvSpPr>
          <p:nvPr>
            <p:ph type="title"/>
          </p:nvPr>
        </p:nvSpPr>
        <p:spPr/>
        <p:txBody>
          <a:bodyPr/>
          <a:lstStyle/>
          <a:p>
            <a:r>
              <a:rPr lang="en-GB"/>
              <a:t>Click to edit Master title style</a:t>
            </a:r>
            <a:endParaRPr lang="en-GB" dirty="0"/>
          </a:p>
        </p:txBody>
      </p:sp>
      <p:sp>
        <p:nvSpPr>
          <p:cNvPr id="3" name="Date Placeholder 2">
            <a:extLst>
              <a:ext uri="{FF2B5EF4-FFF2-40B4-BE49-F238E27FC236}">
                <a16:creationId xmlns:a16="http://schemas.microsoft.com/office/drawing/2014/main" id="{239557CD-49E1-D05C-8D71-192245584061}"/>
              </a:ext>
            </a:extLst>
          </p:cNvPr>
          <p:cNvSpPr>
            <a:spLocks noGrp="1"/>
          </p:cNvSpPr>
          <p:nvPr>
            <p:ph type="dt" sz="half" idx="10"/>
          </p:nvPr>
        </p:nvSpPr>
        <p:spPr/>
        <p:txBody>
          <a:bodyPr/>
          <a:lstStyle/>
          <a:p>
            <a:fld id="{2C125A7F-786E-46E4-B1DC-E98934C96A68}" type="datetimeFigureOut">
              <a:rPr lang="en-GB" smtClean="0"/>
              <a:t>19/08/2024</a:t>
            </a:fld>
            <a:endParaRPr lang="en-GB" dirty="0"/>
          </a:p>
        </p:txBody>
      </p:sp>
      <p:sp>
        <p:nvSpPr>
          <p:cNvPr id="4" name="Footer Placeholder 3">
            <a:extLst>
              <a:ext uri="{FF2B5EF4-FFF2-40B4-BE49-F238E27FC236}">
                <a16:creationId xmlns:a16="http://schemas.microsoft.com/office/drawing/2014/main" id="{8942083A-AC15-1B73-6535-2BBF8A06A0CF}"/>
              </a:ext>
            </a:extLst>
          </p:cNvPr>
          <p:cNvSpPr>
            <a:spLocks noGrp="1"/>
          </p:cNvSpPr>
          <p:nvPr>
            <p:ph type="ftr" sz="quarter" idx="11"/>
          </p:nvPr>
        </p:nvSpPr>
        <p:spPr/>
        <p:txBody>
          <a:bodyPr/>
          <a:lstStyle/>
          <a:p>
            <a:endParaRPr lang="en-GB" dirty="0"/>
          </a:p>
        </p:txBody>
      </p:sp>
      <p:sp>
        <p:nvSpPr>
          <p:cNvPr id="5" name="Slide Number Placeholder 4">
            <a:extLst>
              <a:ext uri="{FF2B5EF4-FFF2-40B4-BE49-F238E27FC236}">
                <a16:creationId xmlns:a16="http://schemas.microsoft.com/office/drawing/2014/main" id="{57C12312-7A70-B9A8-811A-BB33231F4379}"/>
              </a:ext>
            </a:extLst>
          </p:cNvPr>
          <p:cNvSpPr>
            <a:spLocks noGrp="1"/>
          </p:cNvSpPr>
          <p:nvPr>
            <p:ph type="sldNum" sz="quarter" idx="12"/>
          </p:nvPr>
        </p:nvSpPr>
        <p:spPr/>
        <p:txBody>
          <a:bodyPr/>
          <a:lstStyle/>
          <a:p>
            <a:fld id="{61EDD116-36DE-4C1F-A283-B962E68D9A09}" type="slidenum">
              <a:rPr lang="en-GB" smtClean="0"/>
              <a:t>‹#›</a:t>
            </a:fld>
            <a:endParaRPr lang="en-GB" dirty="0"/>
          </a:p>
        </p:txBody>
      </p:sp>
    </p:spTree>
    <p:extLst>
      <p:ext uri="{BB962C8B-B14F-4D97-AF65-F5344CB8AC3E}">
        <p14:creationId xmlns:p14="http://schemas.microsoft.com/office/powerpoint/2010/main" val="4882040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0F88305-AA4C-1994-0038-D798B10A7126}"/>
              </a:ext>
            </a:extLst>
          </p:cNvPr>
          <p:cNvSpPr>
            <a:spLocks noGrp="1"/>
          </p:cNvSpPr>
          <p:nvPr>
            <p:ph type="dt" sz="half" idx="10"/>
          </p:nvPr>
        </p:nvSpPr>
        <p:spPr/>
        <p:txBody>
          <a:bodyPr/>
          <a:lstStyle/>
          <a:p>
            <a:fld id="{2C125A7F-786E-46E4-B1DC-E98934C96A68}" type="datetimeFigureOut">
              <a:rPr lang="en-GB" smtClean="0"/>
              <a:t>19/08/2024</a:t>
            </a:fld>
            <a:endParaRPr lang="en-GB" dirty="0"/>
          </a:p>
        </p:txBody>
      </p:sp>
      <p:sp>
        <p:nvSpPr>
          <p:cNvPr id="3" name="Footer Placeholder 2">
            <a:extLst>
              <a:ext uri="{FF2B5EF4-FFF2-40B4-BE49-F238E27FC236}">
                <a16:creationId xmlns:a16="http://schemas.microsoft.com/office/drawing/2014/main" id="{BB16DC31-03B5-922E-8CD2-26B671D474BD}"/>
              </a:ext>
            </a:extLst>
          </p:cNvPr>
          <p:cNvSpPr>
            <a:spLocks noGrp="1"/>
          </p:cNvSpPr>
          <p:nvPr>
            <p:ph type="ftr" sz="quarter" idx="11"/>
          </p:nvPr>
        </p:nvSpPr>
        <p:spPr/>
        <p:txBody>
          <a:bodyPr/>
          <a:lstStyle/>
          <a:p>
            <a:endParaRPr lang="en-GB" dirty="0"/>
          </a:p>
        </p:txBody>
      </p:sp>
      <p:sp>
        <p:nvSpPr>
          <p:cNvPr id="4" name="Slide Number Placeholder 3">
            <a:extLst>
              <a:ext uri="{FF2B5EF4-FFF2-40B4-BE49-F238E27FC236}">
                <a16:creationId xmlns:a16="http://schemas.microsoft.com/office/drawing/2014/main" id="{AF3F98BC-A814-6265-6E57-D21AC54B67DE}"/>
              </a:ext>
            </a:extLst>
          </p:cNvPr>
          <p:cNvSpPr>
            <a:spLocks noGrp="1"/>
          </p:cNvSpPr>
          <p:nvPr>
            <p:ph type="sldNum" sz="quarter" idx="12"/>
          </p:nvPr>
        </p:nvSpPr>
        <p:spPr/>
        <p:txBody>
          <a:bodyPr/>
          <a:lstStyle/>
          <a:p>
            <a:fld id="{61EDD116-36DE-4C1F-A283-B962E68D9A09}" type="slidenum">
              <a:rPr lang="en-GB" smtClean="0"/>
              <a:t>‹#›</a:t>
            </a:fld>
            <a:endParaRPr lang="en-GB" dirty="0"/>
          </a:p>
        </p:txBody>
      </p:sp>
    </p:spTree>
    <p:extLst>
      <p:ext uri="{BB962C8B-B14F-4D97-AF65-F5344CB8AC3E}">
        <p14:creationId xmlns:p14="http://schemas.microsoft.com/office/powerpoint/2010/main" val="301300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7B698-6387-0EA2-F75D-6F8F3BD4DA9A}"/>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GB" dirty="0"/>
          </a:p>
        </p:txBody>
      </p:sp>
      <p:sp>
        <p:nvSpPr>
          <p:cNvPr id="3" name="Content Placeholder 2">
            <a:extLst>
              <a:ext uri="{FF2B5EF4-FFF2-40B4-BE49-F238E27FC236}">
                <a16:creationId xmlns:a16="http://schemas.microsoft.com/office/drawing/2014/main" id="{1DAB46C4-024F-F32E-FF7B-F27911F26E1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Text Placeholder 3">
            <a:extLst>
              <a:ext uri="{FF2B5EF4-FFF2-40B4-BE49-F238E27FC236}">
                <a16:creationId xmlns:a16="http://schemas.microsoft.com/office/drawing/2014/main" id="{8C5CBABC-04F9-E99B-385F-33260F5439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endParaRPr lang="en-GB" dirty="0"/>
          </a:p>
        </p:txBody>
      </p:sp>
      <p:sp>
        <p:nvSpPr>
          <p:cNvPr id="5" name="Date Placeholder 4">
            <a:extLst>
              <a:ext uri="{FF2B5EF4-FFF2-40B4-BE49-F238E27FC236}">
                <a16:creationId xmlns:a16="http://schemas.microsoft.com/office/drawing/2014/main" id="{5F67E4FC-09D7-A6F7-A443-D28FE58EF43C}"/>
              </a:ext>
            </a:extLst>
          </p:cNvPr>
          <p:cNvSpPr>
            <a:spLocks noGrp="1"/>
          </p:cNvSpPr>
          <p:nvPr>
            <p:ph type="dt" sz="half" idx="10"/>
          </p:nvPr>
        </p:nvSpPr>
        <p:spPr/>
        <p:txBody>
          <a:bodyPr/>
          <a:lstStyle/>
          <a:p>
            <a:fld id="{2C125A7F-786E-46E4-B1DC-E98934C96A68}" type="datetimeFigureOut">
              <a:rPr lang="en-GB" smtClean="0"/>
              <a:t>19/08/2024</a:t>
            </a:fld>
            <a:endParaRPr lang="en-GB" dirty="0"/>
          </a:p>
        </p:txBody>
      </p:sp>
      <p:sp>
        <p:nvSpPr>
          <p:cNvPr id="6" name="Footer Placeholder 5">
            <a:extLst>
              <a:ext uri="{FF2B5EF4-FFF2-40B4-BE49-F238E27FC236}">
                <a16:creationId xmlns:a16="http://schemas.microsoft.com/office/drawing/2014/main" id="{3F9189C5-60E4-8EB9-566F-1F37C0D583EF}"/>
              </a:ext>
            </a:extLst>
          </p:cNvPr>
          <p:cNvSpPr>
            <a:spLocks noGrp="1"/>
          </p:cNvSpPr>
          <p:nvPr>
            <p:ph type="ftr" sz="quarter" idx="11"/>
          </p:nvPr>
        </p:nvSpPr>
        <p:spPr/>
        <p:txBody>
          <a:bodyPr/>
          <a:lstStyle/>
          <a:p>
            <a:endParaRPr lang="en-GB" dirty="0"/>
          </a:p>
        </p:txBody>
      </p:sp>
      <p:sp>
        <p:nvSpPr>
          <p:cNvPr id="7" name="Slide Number Placeholder 6">
            <a:extLst>
              <a:ext uri="{FF2B5EF4-FFF2-40B4-BE49-F238E27FC236}">
                <a16:creationId xmlns:a16="http://schemas.microsoft.com/office/drawing/2014/main" id="{2330D712-87F9-DD72-66FC-1536B0D3D093}"/>
              </a:ext>
            </a:extLst>
          </p:cNvPr>
          <p:cNvSpPr>
            <a:spLocks noGrp="1"/>
          </p:cNvSpPr>
          <p:nvPr>
            <p:ph type="sldNum" sz="quarter" idx="12"/>
          </p:nvPr>
        </p:nvSpPr>
        <p:spPr/>
        <p:txBody>
          <a:bodyPr/>
          <a:lstStyle/>
          <a:p>
            <a:fld id="{61EDD116-36DE-4C1F-A283-B962E68D9A09}" type="slidenum">
              <a:rPr lang="en-GB" smtClean="0"/>
              <a:t>‹#›</a:t>
            </a:fld>
            <a:endParaRPr lang="en-GB" dirty="0"/>
          </a:p>
        </p:txBody>
      </p:sp>
    </p:spTree>
    <p:extLst>
      <p:ext uri="{BB962C8B-B14F-4D97-AF65-F5344CB8AC3E}">
        <p14:creationId xmlns:p14="http://schemas.microsoft.com/office/powerpoint/2010/main" val="23589897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35131F-DEE7-9CE8-F137-00B015D82B0F}"/>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GB" dirty="0"/>
          </a:p>
        </p:txBody>
      </p:sp>
      <p:sp>
        <p:nvSpPr>
          <p:cNvPr id="3" name="Picture Placeholder 2">
            <a:extLst>
              <a:ext uri="{FF2B5EF4-FFF2-40B4-BE49-F238E27FC236}">
                <a16:creationId xmlns:a16="http://schemas.microsoft.com/office/drawing/2014/main" id="{4A74B64E-3D0F-4C7E-B082-4CDD6A14664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53542BCC-C830-DA84-6A1D-56E6EFA3C36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endParaRPr lang="en-GB" dirty="0"/>
          </a:p>
        </p:txBody>
      </p:sp>
      <p:sp>
        <p:nvSpPr>
          <p:cNvPr id="5" name="Date Placeholder 4">
            <a:extLst>
              <a:ext uri="{FF2B5EF4-FFF2-40B4-BE49-F238E27FC236}">
                <a16:creationId xmlns:a16="http://schemas.microsoft.com/office/drawing/2014/main" id="{47259E75-C247-5D2A-7596-002C7B979F98}"/>
              </a:ext>
            </a:extLst>
          </p:cNvPr>
          <p:cNvSpPr>
            <a:spLocks noGrp="1"/>
          </p:cNvSpPr>
          <p:nvPr>
            <p:ph type="dt" sz="half" idx="10"/>
          </p:nvPr>
        </p:nvSpPr>
        <p:spPr/>
        <p:txBody>
          <a:bodyPr/>
          <a:lstStyle/>
          <a:p>
            <a:fld id="{2C125A7F-786E-46E4-B1DC-E98934C96A68}" type="datetimeFigureOut">
              <a:rPr lang="en-GB" smtClean="0"/>
              <a:t>19/08/2024</a:t>
            </a:fld>
            <a:endParaRPr lang="en-GB" dirty="0"/>
          </a:p>
        </p:txBody>
      </p:sp>
      <p:sp>
        <p:nvSpPr>
          <p:cNvPr id="6" name="Footer Placeholder 5">
            <a:extLst>
              <a:ext uri="{FF2B5EF4-FFF2-40B4-BE49-F238E27FC236}">
                <a16:creationId xmlns:a16="http://schemas.microsoft.com/office/drawing/2014/main" id="{0D4405E2-B3A3-5320-9912-4728BB7A9C62}"/>
              </a:ext>
            </a:extLst>
          </p:cNvPr>
          <p:cNvSpPr>
            <a:spLocks noGrp="1"/>
          </p:cNvSpPr>
          <p:nvPr>
            <p:ph type="ftr" sz="quarter" idx="11"/>
          </p:nvPr>
        </p:nvSpPr>
        <p:spPr/>
        <p:txBody>
          <a:bodyPr/>
          <a:lstStyle/>
          <a:p>
            <a:endParaRPr lang="en-GB" dirty="0"/>
          </a:p>
        </p:txBody>
      </p:sp>
      <p:sp>
        <p:nvSpPr>
          <p:cNvPr id="7" name="Slide Number Placeholder 6">
            <a:extLst>
              <a:ext uri="{FF2B5EF4-FFF2-40B4-BE49-F238E27FC236}">
                <a16:creationId xmlns:a16="http://schemas.microsoft.com/office/drawing/2014/main" id="{41A84C16-A1E3-C1E6-2786-CE0CA94AF6C9}"/>
              </a:ext>
            </a:extLst>
          </p:cNvPr>
          <p:cNvSpPr>
            <a:spLocks noGrp="1"/>
          </p:cNvSpPr>
          <p:nvPr>
            <p:ph type="sldNum" sz="quarter" idx="12"/>
          </p:nvPr>
        </p:nvSpPr>
        <p:spPr/>
        <p:txBody>
          <a:bodyPr/>
          <a:lstStyle/>
          <a:p>
            <a:fld id="{61EDD116-36DE-4C1F-A283-B962E68D9A09}" type="slidenum">
              <a:rPr lang="en-GB" smtClean="0"/>
              <a:t>‹#›</a:t>
            </a:fld>
            <a:endParaRPr lang="en-GB" dirty="0"/>
          </a:p>
        </p:txBody>
      </p:sp>
    </p:spTree>
    <p:extLst>
      <p:ext uri="{BB962C8B-B14F-4D97-AF65-F5344CB8AC3E}">
        <p14:creationId xmlns:p14="http://schemas.microsoft.com/office/powerpoint/2010/main" val="36190916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14.xml"/><Relationship Id="rId1"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4125A6B-FF19-354E-72FB-57BBCCD47D9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GB" dirty="0"/>
          </a:p>
        </p:txBody>
      </p:sp>
      <p:sp>
        <p:nvSpPr>
          <p:cNvPr id="3" name="Text Placeholder 2">
            <a:extLst>
              <a:ext uri="{FF2B5EF4-FFF2-40B4-BE49-F238E27FC236}">
                <a16:creationId xmlns:a16="http://schemas.microsoft.com/office/drawing/2014/main" id="{F4BDC158-556D-1DB3-EAF3-D8AEBC76FF7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Date Placeholder 3">
            <a:extLst>
              <a:ext uri="{FF2B5EF4-FFF2-40B4-BE49-F238E27FC236}">
                <a16:creationId xmlns:a16="http://schemas.microsoft.com/office/drawing/2014/main" id="{3B6A035E-EBB2-5B29-3A62-47E43E85B45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C125A7F-786E-46E4-B1DC-E98934C96A68}" type="datetimeFigureOut">
              <a:rPr lang="en-GB" smtClean="0"/>
              <a:t>19/08/2024</a:t>
            </a:fld>
            <a:endParaRPr lang="en-GB" dirty="0"/>
          </a:p>
        </p:txBody>
      </p:sp>
      <p:sp>
        <p:nvSpPr>
          <p:cNvPr id="5" name="Footer Placeholder 4">
            <a:extLst>
              <a:ext uri="{FF2B5EF4-FFF2-40B4-BE49-F238E27FC236}">
                <a16:creationId xmlns:a16="http://schemas.microsoft.com/office/drawing/2014/main" id="{F73F8BA6-FCF4-7C9B-0502-7AA88AC845F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p>
        </p:txBody>
      </p:sp>
      <p:sp>
        <p:nvSpPr>
          <p:cNvPr id="6" name="Slide Number Placeholder 5">
            <a:extLst>
              <a:ext uri="{FF2B5EF4-FFF2-40B4-BE49-F238E27FC236}">
                <a16:creationId xmlns:a16="http://schemas.microsoft.com/office/drawing/2014/main" id="{9F0D73FD-7DA2-9F48-45CF-65EC1E76A0F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1EDD116-36DE-4C1F-A283-B962E68D9A09}" type="slidenum">
              <a:rPr lang="en-GB" smtClean="0"/>
              <a:t>‹#›</a:t>
            </a:fld>
            <a:endParaRPr lang="en-GB" dirty="0"/>
          </a:p>
        </p:txBody>
      </p:sp>
    </p:spTree>
    <p:extLst>
      <p:ext uri="{BB962C8B-B14F-4D97-AF65-F5344CB8AC3E}">
        <p14:creationId xmlns:p14="http://schemas.microsoft.com/office/powerpoint/2010/main" val="3726309053"/>
      </p:ext>
    </p:extLst>
  </p:cSld>
  <p:clrMap bg1="lt1" tx1="dk1" bg2="lt2" tx2="dk2" accent1="accent1" accent2="accent2" accent3="accent3" accent4="accent4" accent5="accent5" accent6="accent6" hlink="hlink" folHlink="folHlink"/>
  <p:sldLayoutIdLst>
    <p:sldLayoutId id="2147483649" r:id="rId1"/>
    <p:sldLayoutId id="2147483664" r:id="rId2"/>
    <p:sldLayoutId id="2147483651" r:id="rId3"/>
    <p:sldLayoutId id="2147483652" r:id="rId4"/>
    <p:sldLayoutId id="2147483653" r:id="rId5"/>
    <p:sldLayoutId id="2147483654" r:id="rId6"/>
    <p:sldLayoutId id="2147483661"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183092"/>
            <a:ext cx="5486400" cy="762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304800" y="1066800"/>
            <a:ext cx="5486400" cy="301730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304800" y="4237567"/>
            <a:ext cx="1422400" cy="243417"/>
          </a:xfrm>
          <a:prstGeom prst="rect">
            <a:avLst/>
          </a:prstGeom>
        </p:spPr>
        <p:txBody>
          <a:bodyPr vert="horz" lIns="91440" tIns="45720" rIns="91440" bIns="45720" rtlCol="0" anchor="ctr"/>
          <a:lstStyle>
            <a:lvl1pPr algn="l">
              <a:defRPr sz="800">
                <a:solidFill>
                  <a:schemeClr val="tx1">
                    <a:tint val="75000"/>
                  </a:schemeClr>
                </a:solidFill>
              </a:defRPr>
            </a:lvl1pPr>
          </a:lstStyle>
          <a:p>
            <a:fld id="{1D8BD707-D9CF-40AE-B4C6-C98DA3205C09}" type="datetimeFigureOut">
              <a:rPr lang="en-US" smtClean="0"/>
              <a:pPr/>
              <a:t>8/19/2024</a:t>
            </a:fld>
            <a:endParaRPr lang="en-US"/>
          </a:p>
        </p:txBody>
      </p:sp>
      <p:sp>
        <p:nvSpPr>
          <p:cNvPr id="5" name="Footer Placeholder 4"/>
          <p:cNvSpPr>
            <a:spLocks noGrp="1"/>
          </p:cNvSpPr>
          <p:nvPr>
            <p:ph type="ftr" sz="quarter" idx="3"/>
          </p:nvPr>
        </p:nvSpPr>
        <p:spPr>
          <a:xfrm>
            <a:off x="2082800" y="4237567"/>
            <a:ext cx="1930400" cy="243417"/>
          </a:xfrm>
          <a:prstGeom prst="rect">
            <a:avLst/>
          </a:prstGeom>
        </p:spPr>
        <p:txBody>
          <a:bodyPr vert="horz" lIns="91440" tIns="45720" rIns="91440" bIns="45720" rtlCol="0" anchor="ctr"/>
          <a:lstStyle>
            <a:lvl1pPr algn="ctr">
              <a:defRPr sz="8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368800" y="4237567"/>
            <a:ext cx="1422400" cy="243417"/>
          </a:xfrm>
          <a:prstGeom prst="rect">
            <a:avLst/>
          </a:prstGeom>
        </p:spPr>
        <p:txBody>
          <a:bodyPr vert="horz" lIns="91440" tIns="45720" rIns="91440" bIns="45720" rtlCol="0" anchor="ctr"/>
          <a:lstStyle>
            <a:lvl1pPr algn="r">
              <a:defRPr sz="8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55" r:id="rId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183092"/>
            <a:ext cx="5486400" cy="762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304800" y="1066800"/>
            <a:ext cx="5486400" cy="301730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304800" y="4237567"/>
            <a:ext cx="1422400" cy="243417"/>
          </a:xfrm>
          <a:prstGeom prst="rect">
            <a:avLst/>
          </a:prstGeom>
        </p:spPr>
        <p:txBody>
          <a:bodyPr vert="horz" lIns="91440" tIns="45720" rIns="91440" bIns="45720" rtlCol="0" anchor="ctr"/>
          <a:lstStyle>
            <a:lvl1pPr algn="l">
              <a:defRPr sz="800">
                <a:solidFill>
                  <a:schemeClr val="tx1">
                    <a:tint val="75000"/>
                  </a:schemeClr>
                </a:solidFill>
              </a:defRPr>
            </a:lvl1pPr>
          </a:lstStyle>
          <a:p>
            <a:fld id="{1D8BD707-D9CF-40AE-B4C6-C98DA3205C09}" type="datetimeFigureOut">
              <a:rPr lang="en-US" smtClean="0"/>
              <a:pPr/>
              <a:t>8/19/2024</a:t>
            </a:fld>
            <a:endParaRPr lang="en-US"/>
          </a:p>
        </p:txBody>
      </p:sp>
      <p:sp>
        <p:nvSpPr>
          <p:cNvPr id="5" name="Footer Placeholder 4"/>
          <p:cNvSpPr>
            <a:spLocks noGrp="1"/>
          </p:cNvSpPr>
          <p:nvPr>
            <p:ph type="ftr" sz="quarter" idx="3"/>
          </p:nvPr>
        </p:nvSpPr>
        <p:spPr>
          <a:xfrm>
            <a:off x="2082800" y="4237567"/>
            <a:ext cx="1930400" cy="243417"/>
          </a:xfrm>
          <a:prstGeom prst="rect">
            <a:avLst/>
          </a:prstGeom>
        </p:spPr>
        <p:txBody>
          <a:bodyPr vert="horz" lIns="91440" tIns="45720" rIns="91440" bIns="45720" rtlCol="0" anchor="ctr"/>
          <a:lstStyle>
            <a:lvl1pPr algn="ctr">
              <a:defRPr sz="8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368800" y="4237567"/>
            <a:ext cx="1422400" cy="243417"/>
          </a:xfrm>
          <a:prstGeom prst="rect">
            <a:avLst/>
          </a:prstGeom>
        </p:spPr>
        <p:txBody>
          <a:bodyPr vert="horz" lIns="91440" tIns="45720" rIns="91440" bIns="45720" rtlCol="0" anchor="ctr"/>
          <a:lstStyle>
            <a:lvl1pPr algn="r">
              <a:defRPr sz="8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50" r:id="rId1"/>
    <p:sldLayoutId id="2147483663" r:id="rId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3.png"/><Relationship Id="rId5" Type="http://schemas.microsoft.com/office/2007/relationships/hdphoto" Target="../media/hdphoto1.wdp"/><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18.svg"/><Relationship Id="rId13" Type="http://schemas.microsoft.com/office/2007/relationships/hdphoto" Target="../media/hdphoto4.wdp"/><Relationship Id="rId3" Type="http://schemas.openxmlformats.org/officeDocument/2006/relationships/image" Target="../media/image16.png"/><Relationship Id="rId7" Type="http://schemas.openxmlformats.org/officeDocument/2006/relationships/image" Target="../media/image17.png"/><Relationship Id="rId12" Type="http://schemas.openxmlformats.org/officeDocument/2006/relationships/image" Target="../media/image21.png"/><Relationship Id="rId2" Type="http://schemas.openxmlformats.org/officeDocument/2006/relationships/notesSlide" Target="../notesSlides/notesSlide10.xml"/><Relationship Id="rId16" Type="http://schemas.openxmlformats.org/officeDocument/2006/relationships/image" Target="../media/image24.png"/><Relationship Id="rId1" Type="http://schemas.openxmlformats.org/officeDocument/2006/relationships/slideLayout" Target="../slideLayouts/slideLayout7.xml"/><Relationship Id="rId6" Type="http://schemas.microsoft.com/office/2007/relationships/hdphoto" Target="../media/hdphoto1.wdp"/><Relationship Id="rId11" Type="http://schemas.openxmlformats.org/officeDocument/2006/relationships/image" Target="../media/image20.png"/><Relationship Id="rId5" Type="http://schemas.openxmlformats.org/officeDocument/2006/relationships/image" Target="../media/image2.png"/><Relationship Id="rId15" Type="http://schemas.openxmlformats.org/officeDocument/2006/relationships/image" Target="../media/image23.png"/><Relationship Id="rId10" Type="http://schemas.openxmlformats.org/officeDocument/2006/relationships/image" Target="../media/image19.png"/><Relationship Id="rId4" Type="http://schemas.microsoft.com/office/2007/relationships/hdphoto" Target="../media/hdphoto3.wdp"/><Relationship Id="rId9" Type="http://schemas.openxmlformats.org/officeDocument/2006/relationships/image" Target="../media/image3.png"/><Relationship Id="rId14"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microsoft.com/office/2007/relationships/hdphoto" Target="../media/hdphoto4.wdp"/><Relationship Id="rId5" Type="http://schemas.openxmlformats.org/officeDocument/2006/relationships/image" Target="../media/image21.png"/><Relationship Id="rId4" Type="http://schemas.microsoft.com/office/2007/relationships/hdphoto" Target="../media/hdphoto1.wdp"/></Relationships>
</file>

<file path=ppt/slides/_rels/slide12.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png"/><Relationship Id="rId7" Type="http://schemas.openxmlformats.org/officeDocument/2006/relationships/image" Target="../media/image24.png"/><Relationship Id="rId12"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23.png"/><Relationship Id="rId11" Type="http://schemas.openxmlformats.org/officeDocument/2006/relationships/image" Target="../media/image28.png"/><Relationship Id="rId5" Type="http://schemas.openxmlformats.org/officeDocument/2006/relationships/image" Target="../media/image19.png"/><Relationship Id="rId10" Type="http://schemas.openxmlformats.org/officeDocument/2006/relationships/image" Target="../media/image27.PNG"/><Relationship Id="rId4" Type="http://schemas.microsoft.com/office/2007/relationships/hdphoto" Target="../media/hdphoto1.wdp"/><Relationship Id="rId9" Type="http://schemas.openxmlformats.org/officeDocument/2006/relationships/image" Target="../media/image26.PNG"/></Relationships>
</file>

<file path=ppt/slides/_rels/slide13.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png"/><Relationship Id="rId7"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20.png"/><Relationship Id="rId4" Type="http://schemas.microsoft.com/office/2007/relationships/hdphoto" Target="../media/hdphoto1.wdp"/></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14.xml"/><Relationship Id="rId5" Type="http://schemas.openxmlformats.org/officeDocument/2006/relationships/image" Target="../media/image34.png"/><Relationship Id="rId4" Type="http://schemas.openxmlformats.org/officeDocument/2006/relationships/image" Target="../media/image33.png"/></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14.xml"/><Relationship Id="rId5" Type="http://schemas.openxmlformats.org/officeDocument/2006/relationships/image" Target="../media/image36.PNG"/><Relationship Id="rId4" Type="http://schemas.openxmlformats.org/officeDocument/2006/relationships/image" Target="../media/image35.png"/></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14.xml"/><Relationship Id="rId5" Type="http://schemas.openxmlformats.org/officeDocument/2006/relationships/image" Target="../media/image38.png"/><Relationship Id="rId4" Type="http://schemas.openxmlformats.org/officeDocument/2006/relationships/image" Target="../media/image37.png"/></Relationships>
</file>

<file path=ppt/slides/_rels/slide17.xml.rels><?xml version="1.0" encoding="UTF-8" standalone="yes"?>
<Relationships xmlns="http://schemas.openxmlformats.org/package/2006/relationships"><Relationship Id="rId3" Type="http://schemas.openxmlformats.org/officeDocument/2006/relationships/hyperlink" Target="https://colab.research.google.com/drive/1hfp2LU-TngXBsZYPUpzH0xei-XQ16o9J" TargetMode="External"/><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39.png"/><Relationship Id="rId7"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1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14.xml"/><Relationship Id="rId6" Type="http://schemas.openxmlformats.org/officeDocument/2006/relationships/image" Target="../media/image44.png"/><Relationship Id="rId5" Type="http://schemas.openxmlformats.org/officeDocument/2006/relationships/image" Target="../media/image43.png"/><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3.xml"/><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0.xml"/><Relationship Id="rId1" Type="http://schemas.openxmlformats.org/officeDocument/2006/relationships/slideLayout" Target="../slideLayouts/slideLayout14.xml"/><Relationship Id="rId6" Type="http://schemas.microsoft.com/office/2007/relationships/hdphoto" Target="../media/hdphoto1.wdp"/><Relationship Id="rId5" Type="http://schemas.openxmlformats.org/officeDocument/2006/relationships/image" Target="../media/image2.png"/><Relationship Id="rId4" Type="http://schemas.openxmlformats.org/officeDocument/2006/relationships/image" Target="../media/image46.sv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14.xml"/><Relationship Id="rId4" Type="http://schemas.microsoft.com/office/2007/relationships/hdphoto" Target="../media/hdphoto1.wdp"/></Relationships>
</file>

<file path=ppt/slides/_rels/slide22.xml.rels><?xml version="1.0" encoding="UTF-8" standalone="yes"?>
<Relationships xmlns="http://schemas.openxmlformats.org/package/2006/relationships"><Relationship Id="rId3" Type="http://schemas.openxmlformats.org/officeDocument/2006/relationships/hyperlink" Target="https://colab.research.google.com/drive/18qJ5H66UPCYeQ58aRxcoPepJiEB6Qeh7" TargetMode="External"/><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14.xml"/><Relationship Id="rId5" Type="http://schemas.openxmlformats.org/officeDocument/2006/relationships/image" Target="../media/image47.jpg"/><Relationship Id="rId4" Type="http://schemas.microsoft.com/office/2007/relationships/hdphoto" Target="../media/hdphoto1.wdp"/></Relationships>
</file>

<file path=ppt/slides/_rels/slide24.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24.xml"/><Relationship Id="rId1" Type="http://schemas.openxmlformats.org/officeDocument/2006/relationships/slideLayout" Target="../slideLayouts/slideLayout14.xml"/><Relationship Id="rId5" Type="http://schemas.microsoft.com/office/2007/relationships/hdphoto" Target="../media/hdphoto1.wdp"/><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2.png"/><Relationship Id="rId7" Type="http://schemas.openxmlformats.org/officeDocument/2006/relationships/image" Target="../media/image49.png"/><Relationship Id="rId2" Type="http://schemas.openxmlformats.org/officeDocument/2006/relationships/notesSlide" Target="../notesSlides/notesSlide25.xml"/><Relationship Id="rId1" Type="http://schemas.openxmlformats.org/officeDocument/2006/relationships/slideLayout" Target="../slideLayouts/slideLayout14.xml"/><Relationship Id="rId6" Type="http://schemas.openxmlformats.org/officeDocument/2006/relationships/image" Target="../media/image46.svg"/><Relationship Id="rId5" Type="http://schemas.openxmlformats.org/officeDocument/2006/relationships/image" Target="../media/image45.png"/><Relationship Id="rId4" Type="http://schemas.microsoft.com/office/2007/relationships/hdphoto" Target="../media/hdphoto1.wdp"/><Relationship Id="rId9" Type="http://schemas.openxmlformats.org/officeDocument/2006/relationships/image" Target="../media/image51.png"/></Relationships>
</file>

<file path=ppt/slides/_rels/slide2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6.xml"/><Relationship Id="rId1" Type="http://schemas.openxmlformats.org/officeDocument/2006/relationships/slideLayout" Target="../slideLayouts/slideLayout14.xml"/><Relationship Id="rId5" Type="http://schemas.microsoft.com/office/2007/relationships/hdphoto" Target="../media/hdphoto1.wdp"/><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7.xml"/><Relationship Id="rId1" Type="http://schemas.openxmlformats.org/officeDocument/2006/relationships/slideLayout" Target="../slideLayouts/slideLayout14.xml"/><Relationship Id="rId5" Type="http://schemas.microsoft.com/office/2007/relationships/hdphoto" Target="../media/hdphoto1.wdp"/><Relationship Id="rId4" Type="http://schemas.openxmlformats.org/officeDocument/2006/relationships/image" Target="../media/image2.png"/></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8.xml"/><Relationship Id="rId1" Type="http://schemas.openxmlformats.org/officeDocument/2006/relationships/slideLayout" Target="../slideLayouts/slideLayout14.xml"/><Relationship Id="rId5" Type="http://schemas.openxmlformats.org/officeDocument/2006/relationships/image" Target="../media/image52.png"/><Relationship Id="rId4" Type="http://schemas.microsoft.com/office/2007/relationships/hdphoto" Target="../media/hdphoto1.wdp"/></Relationships>
</file>

<file path=ppt/slides/_rels/slide2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9.xml"/><Relationship Id="rId1" Type="http://schemas.openxmlformats.org/officeDocument/2006/relationships/slideLayout" Target="../slideLayouts/slideLayout14.xml"/><Relationship Id="rId5" Type="http://schemas.microsoft.com/office/2007/relationships/hdphoto" Target="../media/hdphoto1.wdp"/><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4.xml"/><Relationship Id="rId5" Type="http://schemas.microsoft.com/office/2007/relationships/hdphoto" Target="../media/hdphoto2.wdp"/><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2.png"/><Relationship Id="rId7" Type="http://schemas.openxmlformats.org/officeDocument/2006/relationships/image" Target="../media/image46.svg"/><Relationship Id="rId2" Type="http://schemas.openxmlformats.org/officeDocument/2006/relationships/notesSlide" Target="../notesSlides/notesSlide30.xml"/><Relationship Id="rId1" Type="http://schemas.openxmlformats.org/officeDocument/2006/relationships/slideLayout" Target="../slideLayouts/slideLayout14.xml"/><Relationship Id="rId6" Type="http://schemas.openxmlformats.org/officeDocument/2006/relationships/image" Target="../media/image45.png"/><Relationship Id="rId5" Type="http://schemas.openxmlformats.org/officeDocument/2006/relationships/image" Target="../media/image53.PNG"/><Relationship Id="rId10" Type="http://schemas.openxmlformats.org/officeDocument/2006/relationships/image" Target="../media/image55.svg"/><Relationship Id="rId4" Type="http://schemas.microsoft.com/office/2007/relationships/hdphoto" Target="../media/hdphoto1.wdp"/><Relationship Id="rId9" Type="http://schemas.openxmlformats.org/officeDocument/2006/relationships/image" Target="../media/image54.png"/></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1.xml"/><Relationship Id="rId1" Type="http://schemas.openxmlformats.org/officeDocument/2006/relationships/slideLayout" Target="../slideLayouts/slideLayout14.xml"/><Relationship Id="rId5" Type="http://schemas.openxmlformats.org/officeDocument/2006/relationships/image" Target="../media/image56.PNG"/><Relationship Id="rId4" Type="http://schemas.microsoft.com/office/2007/relationships/hdphoto" Target="../media/hdphoto1.wdp"/></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2.xml"/><Relationship Id="rId1" Type="http://schemas.openxmlformats.org/officeDocument/2006/relationships/slideLayout" Target="../slideLayouts/slideLayout14.xml"/><Relationship Id="rId5" Type="http://schemas.openxmlformats.org/officeDocument/2006/relationships/image" Target="../media/image57.png"/><Relationship Id="rId4" Type="http://schemas.microsoft.com/office/2007/relationships/hdphoto" Target="../media/hdphoto1.wdp"/></Relationships>
</file>

<file path=ppt/slides/_rels/slide33.xml.rels><?xml version="1.0" encoding="UTF-8" standalone="yes"?>
<Relationships xmlns="http://schemas.openxmlformats.org/package/2006/relationships"><Relationship Id="rId3" Type="http://schemas.openxmlformats.org/officeDocument/2006/relationships/hyperlink" Target="https://colab.research.google.com/drive/10bJ0uobV7pRRD_8UmMuc0EHsmLcFtlhs" TargetMode="External"/><Relationship Id="rId2" Type="http://schemas.openxmlformats.org/officeDocument/2006/relationships/notesSlide" Target="../notesSlides/notesSlide33.xml"/><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3" Type="http://schemas.openxmlformats.org/officeDocument/2006/relationships/hyperlink" Target="https://colab.research.google.com/drive/1D1i8H8HoFtdAxPsc3cvYACDw0uJl6dX3" TargetMode="External"/><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5.xml"/><Relationship Id="rId1" Type="http://schemas.openxmlformats.org/officeDocument/2006/relationships/slideLayout" Target="../slideLayouts/slideLayout7.xml"/><Relationship Id="rId6" Type="http://schemas.openxmlformats.org/officeDocument/2006/relationships/image" Target="../media/image3.png"/><Relationship Id="rId5" Type="http://schemas.microsoft.com/office/2007/relationships/hdphoto" Target="../media/hdphoto1.wdp"/><Relationship Id="rId4" Type="http://schemas.openxmlformats.org/officeDocument/2006/relationships/image" Target="../media/image2.png"/></Relationships>
</file>

<file path=ppt/slides/_rels/slide36.xml.rels><?xml version="1.0" encoding="UTF-8" standalone="yes"?>
<Relationships xmlns="http://schemas.openxmlformats.org/package/2006/relationships"><Relationship Id="rId3" Type="http://schemas.openxmlformats.org/officeDocument/2006/relationships/hyperlink" Target="https://colab.research.google.com/drive/1VH0DGCzNO-s26QZMCUfkdg16chgZ17VC" TargetMode="External"/><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12.png"/><Relationship Id="rId7" Type="http://schemas.openxmlformats.org/officeDocument/2006/relationships/image" Target="../media/image2.png"/><Relationship Id="rId2" Type="http://schemas.openxmlformats.org/officeDocument/2006/relationships/notesSlide" Target="../notesSlides/notesSlide37.xml"/><Relationship Id="rId1" Type="http://schemas.openxmlformats.org/officeDocument/2006/relationships/slideLayout" Target="../slideLayouts/slideLayout7.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8.xml"/><Relationship Id="rId1" Type="http://schemas.openxmlformats.org/officeDocument/2006/relationships/slideLayout" Target="../slideLayouts/slideLayout7.xml"/><Relationship Id="rId4" Type="http://schemas.microsoft.com/office/2007/relationships/hdphoto" Target="../media/hdphoto1.wdp"/></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9.xml"/><Relationship Id="rId1" Type="http://schemas.openxmlformats.org/officeDocument/2006/relationships/slideLayout" Target="../slideLayouts/slideLayout7.xml"/><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0.xml"/><Relationship Id="rId1" Type="http://schemas.openxmlformats.org/officeDocument/2006/relationships/slideLayout" Target="../slideLayouts/slideLayout7.xml"/><Relationship Id="rId5" Type="http://schemas.openxmlformats.org/officeDocument/2006/relationships/image" Target="../media/image58.jpg"/><Relationship Id="rId4" Type="http://schemas.microsoft.com/office/2007/relationships/hdphoto" Target="../media/hdphoto1.wdp"/></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1.xml"/><Relationship Id="rId1" Type="http://schemas.openxmlformats.org/officeDocument/2006/relationships/slideLayout" Target="../slideLayouts/slideLayout7.xml"/><Relationship Id="rId5" Type="http://schemas.openxmlformats.org/officeDocument/2006/relationships/image" Target="../media/image58.jpg"/><Relationship Id="rId4" Type="http://schemas.microsoft.com/office/2007/relationships/hdphoto" Target="../media/hdphoto1.wdp"/></Relationships>
</file>

<file path=ppt/slides/_rels/slide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2.xml"/><Relationship Id="rId1" Type="http://schemas.openxmlformats.org/officeDocument/2006/relationships/slideLayout" Target="../slideLayouts/slideLayout7.xml"/><Relationship Id="rId5" Type="http://schemas.openxmlformats.org/officeDocument/2006/relationships/image" Target="../media/image58.jpg"/><Relationship Id="rId4" Type="http://schemas.microsoft.com/office/2007/relationships/hdphoto" Target="../media/hdphoto1.wdp"/></Relationships>
</file>

<file path=ppt/slides/_rels/slide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3.xml"/><Relationship Id="rId1" Type="http://schemas.openxmlformats.org/officeDocument/2006/relationships/slideLayout" Target="../slideLayouts/slideLayout7.xml"/><Relationship Id="rId6" Type="http://schemas.openxmlformats.org/officeDocument/2006/relationships/image" Target="../media/image59.jpg"/><Relationship Id="rId5" Type="http://schemas.openxmlformats.org/officeDocument/2006/relationships/image" Target="../media/image58.jpg"/><Relationship Id="rId4" Type="http://schemas.microsoft.com/office/2007/relationships/hdphoto" Target="../media/hdphoto1.wdp"/></Relationships>
</file>

<file path=ppt/slides/_rels/slide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4.xml"/><Relationship Id="rId1" Type="http://schemas.openxmlformats.org/officeDocument/2006/relationships/slideLayout" Target="../slideLayouts/slideLayout14.xml"/><Relationship Id="rId4" Type="http://schemas.microsoft.com/office/2007/relationships/hdphoto" Target="../media/hdphoto1.wdp"/></Relationships>
</file>

<file path=ppt/slides/_rels/slide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5.xml"/><Relationship Id="rId1" Type="http://schemas.openxmlformats.org/officeDocument/2006/relationships/slideLayout" Target="../slideLayouts/slideLayout7.xml"/><Relationship Id="rId5" Type="http://schemas.openxmlformats.org/officeDocument/2006/relationships/image" Target="../media/image58.jpg"/><Relationship Id="rId4" Type="http://schemas.microsoft.com/office/2007/relationships/hdphoto" Target="../media/hdphoto1.wdp"/></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2.png"/><Relationship Id="rId7" Type="http://schemas.openxmlformats.org/officeDocument/2006/relationships/image" Target="../media/image60.png"/><Relationship Id="rId2" Type="http://schemas.openxmlformats.org/officeDocument/2006/relationships/notesSlide" Target="../notesSlides/notesSlide47.xml"/><Relationship Id="rId1" Type="http://schemas.openxmlformats.org/officeDocument/2006/relationships/slideLayout" Target="../slideLayouts/slideLayout7.xml"/><Relationship Id="rId6" Type="http://schemas.openxmlformats.org/officeDocument/2006/relationships/image" Target="../media/image55.svg"/><Relationship Id="rId5" Type="http://schemas.openxmlformats.org/officeDocument/2006/relationships/image" Target="../media/image54.png"/><Relationship Id="rId4" Type="http://schemas.microsoft.com/office/2007/relationships/hdphoto" Target="../media/hdphoto1.wdp"/></Relationships>
</file>

<file path=ppt/slides/_rels/slide48.xml.rels><?xml version="1.0" encoding="UTF-8" standalone="yes"?>
<Relationships xmlns="http://schemas.openxmlformats.org/package/2006/relationships"><Relationship Id="rId8" Type="http://schemas.openxmlformats.org/officeDocument/2006/relationships/image" Target="../media/image46.svg"/><Relationship Id="rId3" Type="http://schemas.openxmlformats.org/officeDocument/2006/relationships/image" Target="../media/image2.png"/><Relationship Id="rId7" Type="http://schemas.openxmlformats.org/officeDocument/2006/relationships/image" Target="../media/image45.png"/><Relationship Id="rId2" Type="http://schemas.openxmlformats.org/officeDocument/2006/relationships/notesSlide" Target="../notesSlides/notesSlide48.xml"/><Relationship Id="rId1" Type="http://schemas.openxmlformats.org/officeDocument/2006/relationships/slideLayout" Target="../slideLayouts/slideLayout7.xml"/><Relationship Id="rId6" Type="http://schemas.openxmlformats.org/officeDocument/2006/relationships/image" Target="../media/image55.svg"/><Relationship Id="rId5" Type="http://schemas.openxmlformats.org/officeDocument/2006/relationships/image" Target="../media/image54.png"/><Relationship Id="rId4" Type="http://schemas.microsoft.com/office/2007/relationships/hdphoto" Target="../media/hdphoto1.wdp"/></Relationships>
</file>

<file path=ppt/slides/_rels/slide4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9.xml"/><Relationship Id="rId1" Type="http://schemas.openxmlformats.org/officeDocument/2006/relationships/slideLayout" Target="../slideLayouts/slideLayout7.xml"/><Relationship Id="rId5" Type="http://schemas.openxmlformats.org/officeDocument/2006/relationships/image" Target="../media/image62.png"/><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2.png"/></Relationships>
</file>

<file path=ppt/slides/_rels/slide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0.xml"/><Relationship Id="rId1" Type="http://schemas.openxmlformats.org/officeDocument/2006/relationships/slideLayout" Target="../slideLayouts/slideLayout7.xml"/><Relationship Id="rId4" Type="http://schemas.microsoft.com/office/2007/relationships/hdphoto" Target="../media/hdphoto1.wdp"/></Relationships>
</file>

<file path=ppt/slides/_rels/slide5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1.xml"/><Relationship Id="rId1" Type="http://schemas.openxmlformats.org/officeDocument/2006/relationships/slideLayout" Target="../slideLayouts/slideLayout7.xml"/><Relationship Id="rId6" Type="http://schemas.openxmlformats.org/officeDocument/2006/relationships/image" Target="../media/image46.svg"/><Relationship Id="rId5" Type="http://schemas.openxmlformats.org/officeDocument/2006/relationships/image" Target="../media/image45.png"/><Relationship Id="rId4" Type="http://schemas.microsoft.com/office/2007/relationships/hdphoto" Target="../media/hdphoto1.wdp"/></Relationships>
</file>

<file path=ppt/slides/_rels/slide5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2.xml"/><Relationship Id="rId1" Type="http://schemas.openxmlformats.org/officeDocument/2006/relationships/slideLayout" Target="../slideLayouts/slideLayout7.xml"/><Relationship Id="rId6" Type="http://schemas.openxmlformats.org/officeDocument/2006/relationships/image" Target="../media/image46.svg"/><Relationship Id="rId5" Type="http://schemas.openxmlformats.org/officeDocument/2006/relationships/image" Target="../media/image45.png"/><Relationship Id="rId4" Type="http://schemas.microsoft.com/office/2007/relationships/hdphoto" Target="../media/hdphoto1.wdp"/></Relationships>
</file>

<file path=ppt/slides/_rels/slide5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3.xml"/><Relationship Id="rId1" Type="http://schemas.openxmlformats.org/officeDocument/2006/relationships/slideLayout" Target="../slideLayouts/slideLayout7.xml"/><Relationship Id="rId6" Type="http://schemas.openxmlformats.org/officeDocument/2006/relationships/image" Target="../media/image46.svg"/><Relationship Id="rId5" Type="http://schemas.openxmlformats.org/officeDocument/2006/relationships/image" Target="../media/image45.png"/><Relationship Id="rId4" Type="http://schemas.microsoft.com/office/2007/relationships/hdphoto" Target="../media/hdphoto1.wdp"/></Relationships>
</file>

<file path=ppt/slides/_rels/slide5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4.xml"/><Relationship Id="rId1" Type="http://schemas.openxmlformats.org/officeDocument/2006/relationships/slideLayout" Target="../slideLayouts/slideLayout7.xml"/><Relationship Id="rId6" Type="http://schemas.openxmlformats.org/officeDocument/2006/relationships/image" Target="../media/image63.png"/><Relationship Id="rId5" Type="http://schemas.openxmlformats.org/officeDocument/2006/relationships/image" Target="../media/image58.jpg"/><Relationship Id="rId4" Type="http://schemas.microsoft.com/office/2007/relationships/hdphoto" Target="../media/hdphoto1.wdp"/></Relationships>
</file>

<file path=ppt/slides/_rels/slide5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55.xml"/><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56.xml"/><Relationship Id="rId1" Type="http://schemas.openxmlformats.org/officeDocument/2006/relationships/slideLayout" Target="../slideLayouts/slideLayout14.xml"/></Relationships>
</file>

<file path=ppt/slides/_rels/slide5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57.xml"/><Relationship Id="rId1" Type="http://schemas.openxmlformats.org/officeDocument/2006/relationships/slideLayout" Target="../slideLayouts/slideLayout14.xml"/></Relationships>
</file>

<file path=ppt/slides/_rels/slide58.xml.rels><?xml version="1.0" encoding="UTF-8" standalone="yes"?>
<Relationships xmlns="http://schemas.openxmlformats.org/package/2006/relationships"><Relationship Id="rId3" Type="http://schemas.openxmlformats.org/officeDocument/2006/relationships/hyperlink" Target="https://colab.research.google.com/drive/1XyEhUX2vlsBJRkSHSmrhW-FrGfdeHH7G" TargetMode="External"/><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9.xml"/><Relationship Id="rId1" Type="http://schemas.openxmlformats.org/officeDocument/2006/relationships/slideLayout" Target="../slideLayouts/slideLayout14.xml"/><Relationship Id="rId6" Type="http://schemas.openxmlformats.org/officeDocument/2006/relationships/image" Target="../media/image67.PNG"/><Relationship Id="rId5" Type="http://schemas.openxmlformats.org/officeDocument/2006/relationships/image" Target="../media/image66.png"/><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7" Type="http://schemas.microsoft.com/office/2007/relationships/hdphoto" Target="../media/hdphoto1.wdp"/><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10.png"/><Relationship Id="rId4" Type="http://schemas.openxmlformats.org/officeDocument/2006/relationships/image" Target="../media/image9.png"/></Relationships>
</file>

<file path=ppt/slides/_rels/slide6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60.xml"/><Relationship Id="rId1" Type="http://schemas.openxmlformats.org/officeDocument/2006/relationships/slideLayout" Target="../slideLayouts/slideLayout14.xml"/><Relationship Id="rId6" Type="http://schemas.microsoft.com/office/2007/relationships/hdphoto" Target="../media/hdphoto1.wdp"/><Relationship Id="rId5" Type="http://schemas.openxmlformats.org/officeDocument/2006/relationships/image" Target="../media/image2.png"/><Relationship Id="rId4" Type="http://schemas.openxmlformats.org/officeDocument/2006/relationships/image" Target="../media/image69.svg"/></Relationships>
</file>

<file path=ppt/slides/_rels/slide6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61.xml"/><Relationship Id="rId1" Type="http://schemas.openxmlformats.org/officeDocument/2006/relationships/slideLayout" Target="../slideLayouts/slideLayout14.xml"/><Relationship Id="rId5" Type="http://schemas.microsoft.com/office/2007/relationships/hdphoto" Target="../media/hdphoto1.wdp"/><Relationship Id="rId4" Type="http://schemas.openxmlformats.org/officeDocument/2006/relationships/image" Target="../media/image2.png"/></Relationships>
</file>

<file path=ppt/slides/_rels/slide6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62.xml"/><Relationship Id="rId1" Type="http://schemas.openxmlformats.org/officeDocument/2006/relationships/slideLayout" Target="../slideLayouts/slideLayout14.xml"/></Relationships>
</file>

<file path=ppt/slides/_rels/slide63.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12.png"/><Relationship Id="rId7" Type="http://schemas.openxmlformats.org/officeDocument/2006/relationships/image" Target="../media/image2.png"/><Relationship Id="rId2" Type="http://schemas.openxmlformats.org/officeDocument/2006/relationships/notesSlide" Target="../notesSlides/notesSlide63.xml"/><Relationship Id="rId1" Type="http://schemas.openxmlformats.org/officeDocument/2006/relationships/slideLayout" Target="../slideLayouts/slideLayout7.xml"/><Relationship Id="rId6" Type="http://schemas.openxmlformats.org/officeDocument/2006/relationships/image" Target="../media/image15.svg"/><Relationship Id="rId5" Type="http://schemas.openxmlformats.org/officeDocument/2006/relationships/image" Target="../media/image14.png"/><Relationship Id="rId10" Type="http://schemas.openxmlformats.org/officeDocument/2006/relationships/image" Target="../media/image46.svg"/><Relationship Id="rId4" Type="http://schemas.openxmlformats.org/officeDocument/2006/relationships/image" Target="../media/image13.svg"/><Relationship Id="rId9" Type="http://schemas.openxmlformats.org/officeDocument/2006/relationships/image" Target="../media/image45.png"/></Relationships>
</file>

<file path=ppt/slides/_rels/slide6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4.xml"/><Relationship Id="rId1" Type="http://schemas.openxmlformats.org/officeDocument/2006/relationships/slideLayout" Target="../slideLayouts/slideLayout7.xml"/><Relationship Id="rId6" Type="http://schemas.openxmlformats.org/officeDocument/2006/relationships/image" Target="../media/image3.png"/><Relationship Id="rId5" Type="http://schemas.microsoft.com/office/2007/relationships/hdphoto" Target="../media/hdphoto1.wdp"/><Relationship Id="rId4" Type="http://schemas.openxmlformats.org/officeDocument/2006/relationships/image" Target="../media/image2.png"/></Relationships>
</file>

<file path=ppt/slides/_rels/slide6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5.xml"/><Relationship Id="rId1" Type="http://schemas.openxmlformats.org/officeDocument/2006/relationships/slideLayout" Target="../slideLayouts/slideLayout7.xml"/><Relationship Id="rId6" Type="http://schemas.openxmlformats.org/officeDocument/2006/relationships/image" Target="../media/image73.png"/><Relationship Id="rId5" Type="http://schemas.openxmlformats.org/officeDocument/2006/relationships/image" Target="../media/image72.png"/><Relationship Id="rId4" Type="http://schemas.microsoft.com/office/2007/relationships/hdphoto" Target="../media/hdphoto1.wdp"/></Relationships>
</file>

<file path=ppt/slides/_rels/slide6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6.xml"/><Relationship Id="rId1" Type="http://schemas.openxmlformats.org/officeDocument/2006/relationships/slideLayout" Target="../slideLayouts/slideLayout7.xml"/><Relationship Id="rId5" Type="http://schemas.openxmlformats.org/officeDocument/2006/relationships/image" Target="../media/image74.gif"/><Relationship Id="rId4" Type="http://schemas.microsoft.com/office/2007/relationships/hdphoto" Target="../media/hdphoto1.wdp"/></Relationships>
</file>

<file path=ppt/slides/_rels/slide67.xml.rels><?xml version="1.0" encoding="UTF-8" standalone="yes"?>
<Relationships xmlns="http://schemas.openxmlformats.org/package/2006/relationships"><Relationship Id="rId3" Type="http://schemas.openxmlformats.org/officeDocument/2006/relationships/hyperlink" Target="https://colab.research.google.com/drive/1XyEhUX2vlsBJRkSHSmrhW-FrGfdeHH7G" TargetMode="External"/><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hyperlink" Target="https://colab.research.google.com/drive/1XyEhUX2vlsBJRkSHSmrhW-FrGfdeHH7G" TargetMode="External"/><Relationship Id="rId2" Type="http://schemas.openxmlformats.org/officeDocument/2006/relationships/notesSlide" Target="../notesSlides/notesSlide68.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2.png"/><Relationship Id="rId7"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11.jpg"/><Relationship Id="rId4" Type="http://schemas.microsoft.com/office/2007/relationships/hdphoto" Target="../media/hdphoto1.wdp"/></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7" Type="http://schemas.microsoft.com/office/2007/relationships/hdphoto" Target="../media/hdphoto1.wdp"/><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12.png"/><Relationship Id="rId7"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1" name="Group 11"/>
          <p:cNvGrpSpPr/>
          <p:nvPr/>
        </p:nvGrpSpPr>
        <p:grpSpPr>
          <a:xfrm>
            <a:off x="0" y="2950861"/>
            <a:ext cx="6680820" cy="2176354"/>
            <a:chOff x="0" y="0"/>
            <a:chExt cx="4936713" cy="227113"/>
          </a:xfrm>
        </p:grpSpPr>
        <p:sp>
          <p:nvSpPr>
            <p:cNvPr id="12" name="Freeform 12"/>
            <p:cNvSpPr/>
            <p:nvPr/>
          </p:nvSpPr>
          <p:spPr>
            <a:xfrm>
              <a:off x="0" y="0"/>
              <a:ext cx="4936713" cy="227113"/>
            </a:xfrm>
            <a:custGeom>
              <a:avLst/>
              <a:gdLst/>
              <a:ahLst/>
              <a:cxnLst/>
              <a:rect l="l" t="t" r="r" b="b"/>
              <a:pathLst>
                <a:path w="4936713" h="227113">
                  <a:moveTo>
                    <a:pt x="0" y="0"/>
                  </a:moveTo>
                  <a:lnTo>
                    <a:pt x="4936713" y="0"/>
                  </a:lnTo>
                  <a:lnTo>
                    <a:pt x="4936713" y="227113"/>
                  </a:lnTo>
                  <a:lnTo>
                    <a:pt x="0" y="227113"/>
                  </a:lnTo>
                  <a:close/>
                </a:path>
              </a:pathLst>
            </a:custGeom>
            <a:solidFill>
              <a:srgbClr val="D3D9E2"/>
            </a:solidFill>
          </p:spPr>
          <p:txBody>
            <a:bodyPr/>
            <a:lstStyle/>
            <a:p>
              <a:endParaRPr lang="en-DK" sz="1200"/>
            </a:p>
          </p:txBody>
        </p:sp>
        <p:sp>
          <p:nvSpPr>
            <p:cNvPr id="13" name="TextBox 13"/>
            <p:cNvSpPr txBox="1"/>
            <p:nvPr/>
          </p:nvSpPr>
          <p:spPr>
            <a:xfrm>
              <a:off x="0" y="-9525"/>
              <a:ext cx="812800" cy="822325"/>
            </a:xfrm>
            <a:prstGeom prst="rect">
              <a:avLst/>
            </a:prstGeom>
          </p:spPr>
          <p:txBody>
            <a:bodyPr lIns="33867" tIns="33867" rIns="33867" bIns="33867" rtlCol="0" anchor="ctr"/>
            <a:lstStyle/>
            <a:p>
              <a:pPr algn="ctr">
                <a:lnSpc>
                  <a:spcPts val="1415"/>
                </a:lnSpc>
              </a:pPr>
              <a:endParaRPr sz="1200"/>
            </a:p>
          </p:txBody>
        </p:sp>
      </p:grpSp>
      <p:sp>
        <p:nvSpPr>
          <p:cNvPr id="3" name="TextBox 3"/>
          <p:cNvSpPr txBox="1"/>
          <p:nvPr/>
        </p:nvSpPr>
        <p:spPr>
          <a:xfrm>
            <a:off x="549978" y="3270584"/>
            <a:ext cx="5886058" cy="1947906"/>
          </a:xfrm>
          <a:prstGeom prst="rect">
            <a:avLst/>
          </a:prstGeom>
        </p:spPr>
        <p:txBody>
          <a:bodyPr wrap="square" lIns="0" tIns="0" rIns="0" bIns="0" rtlCol="0" anchor="t">
            <a:spAutoFit/>
          </a:bodyPr>
          <a:lstStyle/>
          <a:p>
            <a:pPr>
              <a:lnSpc>
                <a:spcPts val="5205"/>
              </a:lnSpc>
              <a:spcBef>
                <a:spcPct val="0"/>
              </a:spcBef>
            </a:pPr>
            <a:r>
              <a:rPr lang="en-US" sz="3200" b="1" dirty="0">
                <a:solidFill>
                  <a:srgbClr val="404040"/>
                </a:solidFill>
                <a:latin typeface="Helvetica" panose="020B0604020202020204" pitchFamily="34" charset="0"/>
                <a:cs typeface="Helvetica" panose="020B0604020202020204" pitchFamily="34" charset="0"/>
              </a:rPr>
              <a:t>Python Tsunami Part 2:</a:t>
            </a:r>
          </a:p>
          <a:p>
            <a:pPr>
              <a:lnSpc>
                <a:spcPts val="5205"/>
              </a:lnSpc>
              <a:spcBef>
                <a:spcPct val="0"/>
              </a:spcBef>
            </a:pPr>
            <a:r>
              <a:rPr lang="en-US" sz="3200" b="1" dirty="0">
                <a:solidFill>
                  <a:srgbClr val="404040"/>
                </a:solidFill>
                <a:latin typeface="Helvetica" panose="020B0604020202020204" pitchFamily="34" charset="0"/>
                <a:cs typeface="Helvetica" panose="020B0604020202020204" pitchFamily="34" charset="0"/>
              </a:rPr>
              <a:t>Data Analysis in Python</a:t>
            </a:r>
          </a:p>
          <a:p>
            <a:pPr>
              <a:lnSpc>
                <a:spcPts val="5205"/>
              </a:lnSpc>
              <a:spcBef>
                <a:spcPct val="0"/>
              </a:spcBef>
            </a:pPr>
            <a:endParaRPr lang="en-US" sz="3200" dirty="0">
              <a:solidFill>
                <a:srgbClr val="404040"/>
              </a:solidFill>
              <a:latin typeface="Montserrat" pitchFamily="2" charset="77"/>
            </a:endParaRPr>
          </a:p>
        </p:txBody>
      </p:sp>
      <p:pic>
        <p:nvPicPr>
          <p:cNvPr id="16" name="Picture 15">
            <a:extLst>
              <a:ext uri="{FF2B5EF4-FFF2-40B4-BE49-F238E27FC236}">
                <a16:creationId xmlns:a16="http://schemas.microsoft.com/office/drawing/2014/main" id="{A53057D5-0825-A3AB-A7EB-B95D7037B53E}"/>
              </a:ext>
            </a:extLst>
          </p:cNvPr>
          <p:cNvPicPr>
            <a:picLocks noChangeAspect="1"/>
          </p:cNvPicPr>
          <p:nvPr/>
        </p:nvPicPr>
        <p:blipFill>
          <a:blip r:embed="rId3"/>
          <a:stretch>
            <a:fillRect/>
          </a:stretch>
        </p:blipFill>
        <p:spPr>
          <a:xfrm>
            <a:off x="8232872" y="863960"/>
            <a:ext cx="3668551" cy="2086900"/>
          </a:xfrm>
          <a:prstGeom prst="rect">
            <a:avLst/>
          </a:prstGeom>
        </p:spPr>
      </p:pic>
      <p:pic>
        <p:nvPicPr>
          <p:cNvPr id="2" name="Picture 1" descr="A blue and black logo&#10;&#10;Description automatically generated">
            <a:extLst>
              <a:ext uri="{FF2B5EF4-FFF2-40B4-BE49-F238E27FC236}">
                <a16:creationId xmlns:a16="http://schemas.microsoft.com/office/drawing/2014/main" id="{9E124161-74F3-43A9-E6CA-8EC8D9FB0229}"/>
              </a:ext>
            </a:extLst>
          </p:cNvPr>
          <p:cNvPicPr>
            <a:picLocks noChangeAspect="1"/>
          </p:cNvPicPr>
          <p:nvPr/>
        </p:nvPicPr>
        <p:blipFill>
          <a:blip r:embed="rId4" cstate="print">
            <a:extLst>
              <a:ext uri="{BEBA8EAE-BF5A-486C-A8C5-ECC9F3942E4B}">
                <a14:imgProps xmlns:a14="http://schemas.microsoft.com/office/drawing/2010/main">
                  <a14:imgLayer r:embed="rId5">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pic>
        <p:nvPicPr>
          <p:cNvPr id="15" name="Picture 4">
            <a:extLst>
              <a:ext uri="{FF2B5EF4-FFF2-40B4-BE49-F238E27FC236}">
                <a16:creationId xmlns:a16="http://schemas.microsoft.com/office/drawing/2014/main" id="{55705B66-5B81-E91D-4CD6-85DC77FBDE4E}"/>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197744" y="3159790"/>
            <a:ext cx="2070256" cy="207025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11">
            <a:extLst>
              <a:ext uri="{FF2B5EF4-FFF2-40B4-BE49-F238E27FC236}">
                <a16:creationId xmlns:a16="http://schemas.microsoft.com/office/drawing/2014/main" id="{DD8F71D3-BD8D-C8C1-3956-EDAC92718116}"/>
              </a:ext>
            </a:extLst>
          </p:cNvPr>
          <p:cNvGrpSpPr/>
          <p:nvPr/>
        </p:nvGrpSpPr>
        <p:grpSpPr>
          <a:xfrm>
            <a:off x="1" y="0"/>
            <a:ext cx="12192000" cy="1929513"/>
            <a:chOff x="0" y="0"/>
            <a:chExt cx="4936713" cy="227113"/>
          </a:xfrm>
        </p:grpSpPr>
        <p:sp>
          <p:nvSpPr>
            <p:cNvPr id="9" name="Freeform 12">
              <a:extLst>
                <a:ext uri="{FF2B5EF4-FFF2-40B4-BE49-F238E27FC236}">
                  <a16:creationId xmlns:a16="http://schemas.microsoft.com/office/drawing/2014/main" id="{5888B632-40B7-256D-2312-19DBE557036F}"/>
                </a:ext>
              </a:extLst>
            </p:cNvPr>
            <p:cNvSpPr/>
            <p:nvPr/>
          </p:nvSpPr>
          <p:spPr>
            <a:xfrm>
              <a:off x="0" y="0"/>
              <a:ext cx="4936713" cy="227113"/>
            </a:xfrm>
            <a:custGeom>
              <a:avLst/>
              <a:gdLst/>
              <a:ahLst/>
              <a:cxnLst/>
              <a:rect l="l" t="t" r="r" b="b"/>
              <a:pathLst>
                <a:path w="4936713" h="227113">
                  <a:moveTo>
                    <a:pt x="0" y="0"/>
                  </a:moveTo>
                  <a:lnTo>
                    <a:pt x="4936713" y="0"/>
                  </a:lnTo>
                  <a:lnTo>
                    <a:pt x="4936713" y="227113"/>
                  </a:lnTo>
                  <a:lnTo>
                    <a:pt x="0" y="227113"/>
                  </a:lnTo>
                  <a:close/>
                </a:path>
              </a:pathLst>
            </a:custGeom>
            <a:solidFill>
              <a:srgbClr val="D3D9E2"/>
            </a:solidFill>
          </p:spPr>
          <p:txBody>
            <a:bodyPr/>
            <a:lstStyle/>
            <a:p>
              <a:endParaRPr lang="en-DK" sz="1200"/>
            </a:p>
          </p:txBody>
        </p:sp>
        <p:sp>
          <p:nvSpPr>
            <p:cNvPr id="10" name="TextBox 13">
              <a:extLst>
                <a:ext uri="{FF2B5EF4-FFF2-40B4-BE49-F238E27FC236}">
                  <a16:creationId xmlns:a16="http://schemas.microsoft.com/office/drawing/2014/main" id="{7160F94A-9F9A-9087-B683-0828F33C9F5F}"/>
                </a:ext>
              </a:extLst>
            </p:cNvPr>
            <p:cNvSpPr txBox="1"/>
            <p:nvPr/>
          </p:nvSpPr>
          <p:spPr>
            <a:xfrm>
              <a:off x="0" y="-9525"/>
              <a:ext cx="812800" cy="822325"/>
            </a:xfrm>
            <a:prstGeom prst="rect">
              <a:avLst/>
            </a:prstGeom>
          </p:spPr>
          <p:txBody>
            <a:bodyPr lIns="33867" tIns="33867" rIns="33867" bIns="33867" rtlCol="0" anchor="ctr"/>
            <a:lstStyle/>
            <a:p>
              <a:pPr algn="ctr">
                <a:lnSpc>
                  <a:spcPts val="1415"/>
                </a:lnSpc>
              </a:pPr>
              <a:endParaRPr sz="1200"/>
            </a:p>
          </p:txBody>
        </p:sp>
      </p:grpSp>
      <p:sp>
        <p:nvSpPr>
          <p:cNvPr id="3" name="TextBox 3"/>
          <p:cNvSpPr txBox="1"/>
          <p:nvPr/>
        </p:nvSpPr>
        <p:spPr>
          <a:xfrm>
            <a:off x="685800" y="720001"/>
            <a:ext cx="10543192" cy="614207"/>
          </a:xfrm>
          <a:prstGeom prst="rect">
            <a:avLst/>
          </a:prstGeom>
        </p:spPr>
        <p:txBody>
          <a:bodyPr lIns="0" tIns="0" rIns="0" bIns="0" rtlCol="0" anchor="t">
            <a:spAutoFit/>
          </a:bodyPr>
          <a:lstStyle/>
          <a:p>
            <a:pPr>
              <a:lnSpc>
                <a:spcPts val="5205"/>
              </a:lnSpc>
              <a:spcBef>
                <a:spcPct val="0"/>
              </a:spcBef>
            </a:pPr>
            <a:r>
              <a:rPr lang="en-US" sz="3600" b="1" dirty="0">
                <a:solidFill>
                  <a:srgbClr val="404040"/>
                </a:solidFill>
                <a:latin typeface="Montserrat" pitchFamily="2" charset="77"/>
              </a:rPr>
              <a:t>BUT FIRST …</a:t>
            </a:r>
          </a:p>
        </p:txBody>
      </p:sp>
      <p:grpSp>
        <p:nvGrpSpPr>
          <p:cNvPr id="4" name="Group 4"/>
          <p:cNvGrpSpPr/>
          <p:nvPr/>
        </p:nvGrpSpPr>
        <p:grpSpPr>
          <a:xfrm>
            <a:off x="745" y="6034382"/>
            <a:ext cx="12191255" cy="3126901"/>
            <a:chOff x="0" y="-9525"/>
            <a:chExt cx="4936713" cy="822325"/>
          </a:xfrm>
        </p:grpSpPr>
        <p:sp>
          <p:nvSpPr>
            <p:cNvPr id="5" name="Freeform 5"/>
            <p:cNvSpPr/>
            <p:nvPr/>
          </p:nvSpPr>
          <p:spPr>
            <a:xfrm>
              <a:off x="0" y="0"/>
              <a:ext cx="4936713" cy="207074"/>
            </a:xfrm>
            <a:custGeom>
              <a:avLst/>
              <a:gdLst/>
              <a:ahLst/>
              <a:cxnLst/>
              <a:rect l="l" t="t" r="r" b="b"/>
              <a:pathLst>
                <a:path w="4936713" h="227113">
                  <a:moveTo>
                    <a:pt x="0" y="0"/>
                  </a:moveTo>
                  <a:lnTo>
                    <a:pt x="4936713" y="0"/>
                  </a:lnTo>
                  <a:lnTo>
                    <a:pt x="4936713" y="227113"/>
                  </a:lnTo>
                  <a:lnTo>
                    <a:pt x="0" y="227113"/>
                  </a:lnTo>
                  <a:close/>
                </a:path>
              </a:pathLst>
            </a:custGeom>
            <a:solidFill>
              <a:srgbClr val="D3D9E2"/>
            </a:solidFill>
          </p:spPr>
          <p:txBody>
            <a:bodyPr/>
            <a:lstStyle/>
            <a:p>
              <a:endParaRPr lang="en-DK" sz="1200"/>
            </a:p>
          </p:txBody>
        </p:sp>
        <p:sp>
          <p:nvSpPr>
            <p:cNvPr id="6" name="TextBox 6"/>
            <p:cNvSpPr txBox="1"/>
            <p:nvPr/>
          </p:nvSpPr>
          <p:spPr>
            <a:xfrm>
              <a:off x="0" y="-9525"/>
              <a:ext cx="812800" cy="822325"/>
            </a:xfrm>
            <a:prstGeom prst="rect">
              <a:avLst/>
            </a:prstGeom>
          </p:spPr>
          <p:txBody>
            <a:bodyPr lIns="33867" tIns="33867" rIns="33867" bIns="33867" rtlCol="0" anchor="ctr"/>
            <a:lstStyle/>
            <a:p>
              <a:pPr algn="ctr">
                <a:lnSpc>
                  <a:spcPts val="1415"/>
                </a:lnSpc>
              </a:pPr>
              <a:endParaRPr sz="1200"/>
            </a:p>
          </p:txBody>
        </p:sp>
      </p:grpSp>
      <p:sp>
        <p:nvSpPr>
          <p:cNvPr id="7" name="TextBox 7"/>
          <p:cNvSpPr txBox="1"/>
          <p:nvPr/>
        </p:nvSpPr>
        <p:spPr>
          <a:xfrm>
            <a:off x="986385" y="2222758"/>
            <a:ext cx="6616331" cy="732380"/>
          </a:xfrm>
          <a:prstGeom prst="rect">
            <a:avLst/>
          </a:prstGeom>
        </p:spPr>
        <p:txBody>
          <a:bodyPr wrap="square" lIns="0" tIns="0" rIns="0" bIns="0" rtlCol="0" anchor="t">
            <a:spAutoFit/>
          </a:bodyPr>
          <a:lstStyle/>
          <a:p>
            <a:pPr>
              <a:lnSpc>
                <a:spcPts val="2987"/>
              </a:lnSpc>
            </a:pPr>
            <a:r>
              <a:rPr lang="en-US" sz="1867" dirty="0">
                <a:solidFill>
                  <a:srgbClr val="404040"/>
                </a:solidFill>
                <a:latin typeface="Montserrat" pitchFamily="2" charset="77"/>
              </a:rPr>
              <a:t>We need some foundations in python to be able to start looking at these things.</a:t>
            </a:r>
          </a:p>
        </p:txBody>
      </p:sp>
      <p:pic>
        <p:nvPicPr>
          <p:cNvPr id="14" name="Picture 13">
            <a:extLst>
              <a:ext uri="{FF2B5EF4-FFF2-40B4-BE49-F238E27FC236}">
                <a16:creationId xmlns:a16="http://schemas.microsoft.com/office/drawing/2014/main" id="{73078D59-3521-3665-67E5-7A44AA25EBB6}"/>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4000"/>
                    </a14:imgEffect>
                  </a14:imgLayer>
                </a14:imgProps>
              </a:ext>
              <a:ext uri="{28A0092B-C50C-407E-A947-70E740481C1C}">
                <a14:useLocalDpi xmlns:a14="http://schemas.microsoft.com/office/drawing/2010/main" val="0"/>
              </a:ext>
            </a:extLst>
          </a:blip>
          <a:srcRect l="21429" r="14287"/>
          <a:stretch/>
        </p:blipFill>
        <p:spPr>
          <a:xfrm>
            <a:off x="10491655" y="3485929"/>
            <a:ext cx="1368082" cy="1418810"/>
          </a:xfrm>
          <a:prstGeom prst="rect">
            <a:avLst/>
          </a:prstGeom>
        </p:spPr>
      </p:pic>
      <p:pic>
        <p:nvPicPr>
          <p:cNvPr id="2" name="Picture 1" descr="A blue and black logo&#10;&#10;Description automatically generated">
            <a:extLst>
              <a:ext uri="{FF2B5EF4-FFF2-40B4-BE49-F238E27FC236}">
                <a16:creationId xmlns:a16="http://schemas.microsoft.com/office/drawing/2014/main" id="{71B8AD1C-4BA3-F70C-91B2-FDFEC6997D80}"/>
              </a:ext>
            </a:extLst>
          </p:cNvPr>
          <p:cNvPicPr>
            <a:picLocks noChangeAspect="1"/>
          </p:cNvPicPr>
          <p:nvPr/>
        </p:nvPicPr>
        <p:blipFill>
          <a:blip r:embed="rId5" cstate="print">
            <a:extLst>
              <a:ext uri="{BEBA8EAE-BF5A-486C-A8C5-ECC9F3942E4B}">
                <a14:imgProps xmlns:a14="http://schemas.microsoft.com/office/drawing/2010/main">
                  <a14:imgLayer r:embed="rId6">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pic>
        <p:nvPicPr>
          <p:cNvPr id="12" name="Graphic 11" descr="Programmer female outline">
            <a:extLst>
              <a:ext uri="{FF2B5EF4-FFF2-40B4-BE49-F238E27FC236}">
                <a16:creationId xmlns:a16="http://schemas.microsoft.com/office/drawing/2014/main" id="{E2D4991F-147F-6A6A-BD95-D01EC4D513D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472379" y="2159597"/>
            <a:ext cx="1173152" cy="1173152"/>
          </a:xfrm>
          <a:prstGeom prst="rect">
            <a:avLst/>
          </a:prstGeom>
        </p:spPr>
      </p:pic>
      <p:pic>
        <p:nvPicPr>
          <p:cNvPr id="13" name="Picture 4">
            <a:extLst>
              <a:ext uri="{FF2B5EF4-FFF2-40B4-BE49-F238E27FC236}">
                <a16:creationId xmlns:a16="http://schemas.microsoft.com/office/drawing/2014/main" id="{BD6ED6F4-3404-F508-AC3F-438CDDD5BEE2}"/>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967447" y="2746173"/>
            <a:ext cx="1137419" cy="113741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descr="A logo with a black background&#10;&#10;Description automatically generated">
            <a:extLst>
              <a:ext uri="{FF2B5EF4-FFF2-40B4-BE49-F238E27FC236}">
                <a16:creationId xmlns:a16="http://schemas.microsoft.com/office/drawing/2014/main" id="{F877BE28-3B06-4E63-4878-47028FA8280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928522" y="4379913"/>
            <a:ext cx="1690688" cy="1690688"/>
          </a:xfrm>
          <a:prstGeom prst="rect">
            <a:avLst/>
          </a:prstGeom>
        </p:spPr>
      </p:pic>
      <p:pic>
        <p:nvPicPr>
          <p:cNvPr id="20" name="Picture 19" descr="A close-up of a logo&#10;&#10;Description automatically generated">
            <a:extLst>
              <a:ext uri="{FF2B5EF4-FFF2-40B4-BE49-F238E27FC236}">
                <a16:creationId xmlns:a16="http://schemas.microsoft.com/office/drawing/2014/main" id="{4A23AEDA-8580-DC6C-D29B-9BC8A9BED0B9}"/>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24240" y="3361049"/>
            <a:ext cx="3365500" cy="1560003"/>
          </a:xfrm>
          <a:prstGeom prst="rect">
            <a:avLst/>
          </a:prstGeom>
        </p:spPr>
      </p:pic>
      <p:pic>
        <p:nvPicPr>
          <p:cNvPr id="22" name="Picture 21" descr="A group of logos with blue letters&#10;&#10;Description automatically generated">
            <a:extLst>
              <a:ext uri="{FF2B5EF4-FFF2-40B4-BE49-F238E27FC236}">
                <a16:creationId xmlns:a16="http://schemas.microsoft.com/office/drawing/2014/main" id="{0C54ED10-DBF0-9B5C-53DC-576BE3E4796F}"/>
              </a:ext>
            </a:extLst>
          </p:cNvPr>
          <p:cNvPicPr>
            <a:picLocks noChangeAspect="1"/>
          </p:cNvPicPr>
          <p:nvPr/>
        </p:nvPicPr>
        <p:blipFill rotWithShape="1">
          <a:blip r:embed="rId12">
            <a:extLst>
              <a:ext uri="{BEBA8EAE-BF5A-486C-A8C5-ECC9F3942E4B}">
                <a14:imgProps xmlns:a14="http://schemas.microsoft.com/office/drawing/2010/main">
                  <a14:imgLayer r:embed="rId13">
                    <a14:imgEffect>
                      <a14:backgroundRemoval t="30916" b="72331" l="49029" r="93059">
                        <a14:foregroundMark x1="57875" y1="44500" x2="57875" y2="44500"/>
                        <a14:foregroundMark x1="54125" y1="39500" x2="54125" y2="39500"/>
                        <a14:foregroundMark x1="58375" y1="37250" x2="58375" y2="37250"/>
                        <a14:foregroundMark x1="61125" y1="42000" x2="61125" y2="42000"/>
                        <a14:foregroundMark x1="59625" y1="52750" x2="59625" y2="52750"/>
                        <a14:foregroundMark x1="60000" y1="61250" x2="60000" y2="61250"/>
                        <a14:foregroundMark x1="62500" y1="58000" x2="62500" y2="58000"/>
                        <a14:foregroundMark x1="63375" y1="50500" x2="63375" y2="50500"/>
                        <a14:foregroundMark x1="67500" y1="49250" x2="67500" y2="49250"/>
                        <a14:foregroundMark x1="72875" y1="52500" x2="72875" y2="52500"/>
                        <a14:foregroundMark x1="77625" y1="52250" x2="77625" y2="52250"/>
                        <a14:foregroundMark x1="84125" y1="51000" x2="84125" y2="51000"/>
                        <a14:foregroundMark x1="89625" y1="52750" x2="89625" y2="52750"/>
                      </a14:backgroundRemoval>
                    </a14:imgEffect>
                  </a14:imgLayer>
                </a14:imgProps>
              </a:ext>
              <a:ext uri="{28A0092B-C50C-407E-A947-70E740481C1C}">
                <a14:useLocalDpi xmlns:a14="http://schemas.microsoft.com/office/drawing/2010/main" val="0"/>
              </a:ext>
            </a:extLst>
          </a:blip>
          <a:srcRect l="43525" t="25739" r="1437" b="22492"/>
          <a:stretch/>
        </p:blipFill>
        <p:spPr>
          <a:xfrm>
            <a:off x="4097051" y="3290981"/>
            <a:ext cx="2876600" cy="1352867"/>
          </a:xfrm>
          <a:prstGeom prst="rect">
            <a:avLst/>
          </a:prstGeom>
        </p:spPr>
      </p:pic>
      <p:pic>
        <p:nvPicPr>
          <p:cNvPr id="24" name="Picture 23" descr="A blue text on a black background&#10;&#10;Description automatically generated">
            <a:extLst>
              <a:ext uri="{FF2B5EF4-FFF2-40B4-BE49-F238E27FC236}">
                <a16:creationId xmlns:a16="http://schemas.microsoft.com/office/drawing/2014/main" id="{9210D3CC-A7EE-411F-4BE4-8E096F8CEFDD}"/>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200362" y="4741253"/>
            <a:ext cx="2717538" cy="1098692"/>
          </a:xfrm>
          <a:prstGeom prst="rect">
            <a:avLst/>
          </a:prstGeom>
        </p:spPr>
      </p:pic>
      <p:pic>
        <p:nvPicPr>
          <p:cNvPr id="11" name="Picture 10" descr="A circular graph with different colored shapes&#10;&#10;Description automatically generated with medium confidence">
            <a:extLst>
              <a:ext uri="{FF2B5EF4-FFF2-40B4-BE49-F238E27FC236}">
                <a16:creationId xmlns:a16="http://schemas.microsoft.com/office/drawing/2014/main" id="{EFCEF233-6A09-B03D-9B98-C5205CF5B953}"/>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766140" y="5114733"/>
            <a:ext cx="1227044" cy="1227044"/>
          </a:xfrm>
          <a:prstGeom prst="rect">
            <a:avLst/>
          </a:prstGeom>
        </p:spPr>
      </p:pic>
      <p:pic>
        <p:nvPicPr>
          <p:cNvPr id="15" name="Picture 14" descr="A logo with a colorful circle&#10;&#10;Description automatically generated with medium confidence">
            <a:extLst>
              <a:ext uri="{FF2B5EF4-FFF2-40B4-BE49-F238E27FC236}">
                <a16:creationId xmlns:a16="http://schemas.microsoft.com/office/drawing/2014/main" id="{3B32BB17-15F6-0F5F-0760-7E5F02437B42}"/>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112420" y="5503983"/>
            <a:ext cx="1575059" cy="378014"/>
          </a:xfrm>
          <a:prstGeom prst="rect">
            <a:avLst/>
          </a:prstGeom>
        </p:spPr>
      </p:pic>
    </p:spTree>
    <p:extLst>
      <p:ext uri="{BB962C8B-B14F-4D97-AF65-F5344CB8AC3E}">
        <p14:creationId xmlns:p14="http://schemas.microsoft.com/office/powerpoint/2010/main" val="19553413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11">
            <a:extLst>
              <a:ext uri="{FF2B5EF4-FFF2-40B4-BE49-F238E27FC236}">
                <a16:creationId xmlns:a16="http://schemas.microsoft.com/office/drawing/2014/main" id="{DD8F71D3-BD8D-C8C1-3956-EDAC92718116}"/>
              </a:ext>
            </a:extLst>
          </p:cNvPr>
          <p:cNvGrpSpPr/>
          <p:nvPr/>
        </p:nvGrpSpPr>
        <p:grpSpPr>
          <a:xfrm>
            <a:off x="1" y="0"/>
            <a:ext cx="12192000" cy="1929513"/>
            <a:chOff x="0" y="0"/>
            <a:chExt cx="4936713" cy="227113"/>
          </a:xfrm>
        </p:grpSpPr>
        <p:sp>
          <p:nvSpPr>
            <p:cNvPr id="9" name="Freeform 12">
              <a:extLst>
                <a:ext uri="{FF2B5EF4-FFF2-40B4-BE49-F238E27FC236}">
                  <a16:creationId xmlns:a16="http://schemas.microsoft.com/office/drawing/2014/main" id="{5888B632-40B7-256D-2312-19DBE557036F}"/>
                </a:ext>
              </a:extLst>
            </p:cNvPr>
            <p:cNvSpPr/>
            <p:nvPr/>
          </p:nvSpPr>
          <p:spPr>
            <a:xfrm>
              <a:off x="0" y="0"/>
              <a:ext cx="4936713" cy="227113"/>
            </a:xfrm>
            <a:custGeom>
              <a:avLst/>
              <a:gdLst/>
              <a:ahLst/>
              <a:cxnLst/>
              <a:rect l="l" t="t" r="r" b="b"/>
              <a:pathLst>
                <a:path w="4936713" h="227113">
                  <a:moveTo>
                    <a:pt x="0" y="0"/>
                  </a:moveTo>
                  <a:lnTo>
                    <a:pt x="4936713" y="0"/>
                  </a:lnTo>
                  <a:lnTo>
                    <a:pt x="4936713" y="227113"/>
                  </a:lnTo>
                  <a:lnTo>
                    <a:pt x="0" y="227113"/>
                  </a:lnTo>
                  <a:close/>
                </a:path>
              </a:pathLst>
            </a:custGeom>
            <a:solidFill>
              <a:srgbClr val="D3D9E2"/>
            </a:solidFill>
          </p:spPr>
          <p:txBody>
            <a:bodyPr/>
            <a:lstStyle/>
            <a:p>
              <a:endParaRPr lang="en-DK" sz="1200"/>
            </a:p>
          </p:txBody>
        </p:sp>
        <p:sp>
          <p:nvSpPr>
            <p:cNvPr id="10" name="TextBox 13">
              <a:extLst>
                <a:ext uri="{FF2B5EF4-FFF2-40B4-BE49-F238E27FC236}">
                  <a16:creationId xmlns:a16="http://schemas.microsoft.com/office/drawing/2014/main" id="{7160F94A-9F9A-9087-B683-0828F33C9F5F}"/>
                </a:ext>
              </a:extLst>
            </p:cNvPr>
            <p:cNvSpPr txBox="1"/>
            <p:nvPr/>
          </p:nvSpPr>
          <p:spPr>
            <a:xfrm>
              <a:off x="0" y="-9525"/>
              <a:ext cx="812800" cy="822325"/>
            </a:xfrm>
            <a:prstGeom prst="rect">
              <a:avLst/>
            </a:prstGeom>
          </p:spPr>
          <p:txBody>
            <a:bodyPr lIns="33867" tIns="33867" rIns="33867" bIns="33867" rtlCol="0" anchor="ctr"/>
            <a:lstStyle/>
            <a:p>
              <a:pPr algn="ctr">
                <a:lnSpc>
                  <a:spcPts val="1415"/>
                </a:lnSpc>
              </a:pPr>
              <a:endParaRPr sz="1200"/>
            </a:p>
          </p:txBody>
        </p:sp>
      </p:grpSp>
      <p:sp>
        <p:nvSpPr>
          <p:cNvPr id="3" name="TextBox 3"/>
          <p:cNvSpPr txBox="1"/>
          <p:nvPr/>
        </p:nvSpPr>
        <p:spPr>
          <a:xfrm>
            <a:off x="685800" y="720001"/>
            <a:ext cx="10543192" cy="614207"/>
          </a:xfrm>
          <a:prstGeom prst="rect">
            <a:avLst/>
          </a:prstGeom>
        </p:spPr>
        <p:txBody>
          <a:bodyPr lIns="0" tIns="0" rIns="0" bIns="0" rtlCol="0" anchor="t">
            <a:spAutoFit/>
          </a:bodyPr>
          <a:lstStyle/>
          <a:p>
            <a:pPr>
              <a:lnSpc>
                <a:spcPts val="5205"/>
              </a:lnSpc>
              <a:spcBef>
                <a:spcPct val="0"/>
              </a:spcBef>
            </a:pPr>
            <a:r>
              <a:rPr lang="en-US" sz="3600" b="1" dirty="0">
                <a:solidFill>
                  <a:srgbClr val="404040"/>
                </a:solidFill>
                <a:latin typeface="Montserrat" pitchFamily="2" charset="77"/>
              </a:rPr>
              <a:t>DATA WRANGLING PACKAGES</a:t>
            </a:r>
          </a:p>
        </p:txBody>
      </p:sp>
      <p:grpSp>
        <p:nvGrpSpPr>
          <p:cNvPr id="4" name="Group 4"/>
          <p:cNvGrpSpPr/>
          <p:nvPr/>
        </p:nvGrpSpPr>
        <p:grpSpPr>
          <a:xfrm>
            <a:off x="745" y="6034382"/>
            <a:ext cx="12191255" cy="3126901"/>
            <a:chOff x="0" y="-9525"/>
            <a:chExt cx="4936713" cy="822325"/>
          </a:xfrm>
        </p:grpSpPr>
        <p:sp>
          <p:nvSpPr>
            <p:cNvPr id="5" name="Freeform 5"/>
            <p:cNvSpPr/>
            <p:nvPr/>
          </p:nvSpPr>
          <p:spPr>
            <a:xfrm>
              <a:off x="0" y="0"/>
              <a:ext cx="4936713" cy="207074"/>
            </a:xfrm>
            <a:custGeom>
              <a:avLst/>
              <a:gdLst/>
              <a:ahLst/>
              <a:cxnLst/>
              <a:rect l="l" t="t" r="r" b="b"/>
              <a:pathLst>
                <a:path w="4936713" h="227113">
                  <a:moveTo>
                    <a:pt x="0" y="0"/>
                  </a:moveTo>
                  <a:lnTo>
                    <a:pt x="4936713" y="0"/>
                  </a:lnTo>
                  <a:lnTo>
                    <a:pt x="4936713" y="227113"/>
                  </a:lnTo>
                  <a:lnTo>
                    <a:pt x="0" y="227113"/>
                  </a:lnTo>
                  <a:close/>
                </a:path>
              </a:pathLst>
            </a:custGeom>
            <a:solidFill>
              <a:srgbClr val="D3D9E2"/>
            </a:solidFill>
          </p:spPr>
          <p:txBody>
            <a:bodyPr/>
            <a:lstStyle/>
            <a:p>
              <a:endParaRPr lang="en-DK" sz="1200"/>
            </a:p>
          </p:txBody>
        </p:sp>
        <p:sp>
          <p:nvSpPr>
            <p:cNvPr id="6" name="TextBox 6"/>
            <p:cNvSpPr txBox="1"/>
            <p:nvPr/>
          </p:nvSpPr>
          <p:spPr>
            <a:xfrm>
              <a:off x="0" y="-9525"/>
              <a:ext cx="812800" cy="822325"/>
            </a:xfrm>
            <a:prstGeom prst="rect">
              <a:avLst/>
            </a:prstGeom>
          </p:spPr>
          <p:txBody>
            <a:bodyPr lIns="33867" tIns="33867" rIns="33867" bIns="33867" rtlCol="0" anchor="ctr"/>
            <a:lstStyle/>
            <a:p>
              <a:pPr algn="ctr">
                <a:lnSpc>
                  <a:spcPts val="1415"/>
                </a:lnSpc>
              </a:pPr>
              <a:endParaRPr sz="1200"/>
            </a:p>
          </p:txBody>
        </p:sp>
      </p:grpSp>
      <p:sp>
        <p:nvSpPr>
          <p:cNvPr id="7" name="TextBox 7"/>
          <p:cNvSpPr txBox="1"/>
          <p:nvPr/>
        </p:nvSpPr>
        <p:spPr>
          <a:xfrm>
            <a:off x="986386" y="2222758"/>
            <a:ext cx="4822744" cy="3425425"/>
          </a:xfrm>
          <a:prstGeom prst="rect">
            <a:avLst/>
          </a:prstGeom>
        </p:spPr>
        <p:txBody>
          <a:bodyPr wrap="square" lIns="0" tIns="0" rIns="0" bIns="0" rtlCol="0" anchor="t">
            <a:spAutoFit/>
          </a:bodyPr>
          <a:lstStyle/>
          <a:p>
            <a:pPr>
              <a:lnSpc>
                <a:spcPts val="2987"/>
              </a:lnSpc>
            </a:pPr>
            <a:r>
              <a:rPr lang="en-US" sz="1867" dirty="0">
                <a:solidFill>
                  <a:srgbClr val="404040"/>
                </a:solidFill>
                <a:latin typeface="Montserrat" pitchFamily="2" charset="77"/>
              </a:rPr>
              <a:t>These packages help us to:</a:t>
            </a:r>
          </a:p>
          <a:p>
            <a:pPr>
              <a:lnSpc>
                <a:spcPts val="2987"/>
              </a:lnSpc>
            </a:pPr>
            <a:endParaRPr lang="en-US" sz="1867" dirty="0">
              <a:solidFill>
                <a:srgbClr val="404040"/>
              </a:solidFill>
              <a:latin typeface="Montserrat" pitchFamily="2" charset="77"/>
            </a:endParaRPr>
          </a:p>
          <a:p>
            <a:pPr marL="342900" indent="-342900">
              <a:lnSpc>
                <a:spcPts val="2987"/>
              </a:lnSpc>
              <a:buFont typeface="Arial" panose="020B0604020202020204" pitchFamily="34" charset="0"/>
              <a:buChar char="•"/>
            </a:pPr>
            <a:r>
              <a:rPr lang="en-US" sz="1867" dirty="0">
                <a:solidFill>
                  <a:srgbClr val="404040"/>
                </a:solidFill>
                <a:latin typeface="Montserrat" pitchFamily="2" charset="77"/>
              </a:rPr>
              <a:t>Represent data in python objects (array and </a:t>
            </a:r>
            <a:r>
              <a:rPr lang="en-US" sz="1867" dirty="0" err="1">
                <a:solidFill>
                  <a:srgbClr val="404040"/>
                </a:solidFill>
                <a:latin typeface="Montserrat" pitchFamily="2" charset="77"/>
              </a:rPr>
              <a:t>dataframe</a:t>
            </a:r>
            <a:r>
              <a:rPr lang="en-US" sz="1867" dirty="0">
                <a:solidFill>
                  <a:srgbClr val="404040"/>
                </a:solidFill>
                <a:latin typeface="Montserrat" pitchFamily="2" charset="77"/>
              </a:rPr>
              <a:t>)</a:t>
            </a:r>
          </a:p>
          <a:p>
            <a:pPr marL="342900" indent="-342900">
              <a:lnSpc>
                <a:spcPts val="2987"/>
              </a:lnSpc>
              <a:buFont typeface="Arial" panose="020B0604020202020204" pitchFamily="34" charset="0"/>
              <a:buChar char="•"/>
            </a:pPr>
            <a:r>
              <a:rPr lang="en-US" sz="1867" dirty="0">
                <a:solidFill>
                  <a:srgbClr val="404040"/>
                </a:solidFill>
                <a:latin typeface="Montserrat" pitchFamily="2" charset="77"/>
              </a:rPr>
              <a:t>Load and save data</a:t>
            </a:r>
          </a:p>
          <a:p>
            <a:pPr marL="342900" indent="-342900">
              <a:lnSpc>
                <a:spcPts val="2987"/>
              </a:lnSpc>
              <a:buFont typeface="Arial" panose="020B0604020202020204" pitchFamily="34" charset="0"/>
              <a:buChar char="•"/>
            </a:pPr>
            <a:r>
              <a:rPr lang="en-US" sz="1867" dirty="0">
                <a:solidFill>
                  <a:srgbClr val="404040"/>
                </a:solidFill>
                <a:latin typeface="Montserrat" pitchFamily="2" charset="77"/>
              </a:rPr>
              <a:t>Manipulate data</a:t>
            </a:r>
          </a:p>
          <a:p>
            <a:pPr marL="342900" indent="-342900">
              <a:lnSpc>
                <a:spcPts val="2987"/>
              </a:lnSpc>
              <a:buFont typeface="Arial" panose="020B0604020202020204" pitchFamily="34" charset="0"/>
              <a:buChar char="•"/>
            </a:pPr>
            <a:r>
              <a:rPr lang="en-US" sz="1867" dirty="0">
                <a:solidFill>
                  <a:srgbClr val="404040"/>
                </a:solidFill>
                <a:latin typeface="Montserrat" pitchFamily="2" charset="77"/>
              </a:rPr>
              <a:t>Investigate data</a:t>
            </a:r>
          </a:p>
          <a:p>
            <a:pPr marL="342900" indent="-342900">
              <a:lnSpc>
                <a:spcPts val="2987"/>
              </a:lnSpc>
              <a:buFont typeface="Arial" panose="020B0604020202020204" pitchFamily="34" charset="0"/>
              <a:buChar char="•"/>
            </a:pPr>
            <a:r>
              <a:rPr lang="en-US" sz="1867" dirty="0">
                <a:solidFill>
                  <a:srgbClr val="404040"/>
                </a:solidFill>
                <a:latin typeface="Montserrat" pitchFamily="2" charset="77"/>
              </a:rPr>
              <a:t>Make summaries of data</a:t>
            </a:r>
          </a:p>
          <a:p>
            <a:pPr>
              <a:lnSpc>
                <a:spcPts val="2987"/>
              </a:lnSpc>
            </a:pPr>
            <a:endParaRPr lang="en-US" sz="1867" dirty="0">
              <a:solidFill>
                <a:srgbClr val="404040"/>
              </a:solidFill>
              <a:latin typeface="Montserrat" pitchFamily="2" charset="77"/>
            </a:endParaRPr>
          </a:p>
        </p:txBody>
      </p:sp>
      <p:pic>
        <p:nvPicPr>
          <p:cNvPr id="2" name="Picture 1" descr="A blue and black logo&#10;&#10;Description automatically generated">
            <a:extLst>
              <a:ext uri="{FF2B5EF4-FFF2-40B4-BE49-F238E27FC236}">
                <a16:creationId xmlns:a16="http://schemas.microsoft.com/office/drawing/2014/main" id="{71B8AD1C-4BA3-F70C-91B2-FDFEC6997D80}"/>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grpSp>
        <p:nvGrpSpPr>
          <p:cNvPr id="11" name="Group 10">
            <a:extLst>
              <a:ext uri="{FF2B5EF4-FFF2-40B4-BE49-F238E27FC236}">
                <a16:creationId xmlns:a16="http://schemas.microsoft.com/office/drawing/2014/main" id="{71B69EB5-FAB2-5950-8F40-80E674AE65C8}"/>
              </a:ext>
            </a:extLst>
          </p:cNvPr>
          <p:cNvGrpSpPr/>
          <p:nvPr/>
        </p:nvGrpSpPr>
        <p:grpSpPr>
          <a:xfrm>
            <a:off x="6835370" y="2746720"/>
            <a:ext cx="3080827" cy="2548964"/>
            <a:chOff x="569040" y="3137230"/>
            <a:chExt cx="3080827" cy="2548964"/>
          </a:xfrm>
        </p:grpSpPr>
        <p:pic>
          <p:nvPicPr>
            <p:cNvPr id="22" name="Picture 21" descr="A group of logos with blue letters&#10;&#10;Description automatically generated">
              <a:extLst>
                <a:ext uri="{FF2B5EF4-FFF2-40B4-BE49-F238E27FC236}">
                  <a16:creationId xmlns:a16="http://schemas.microsoft.com/office/drawing/2014/main" id="{0C54ED10-DBF0-9B5C-53DC-576BE3E4796F}"/>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30916" b="72331" l="49029" r="93059">
                          <a14:foregroundMark x1="57875" y1="44500" x2="57875" y2="44500"/>
                          <a14:foregroundMark x1="54125" y1="39500" x2="54125" y2="39500"/>
                          <a14:foregroundMark x1="58375" y1="37250" x2="58375" y2="37250"/>
                          <a14:foregroundMark x1="61125" y1="42000" x2="61125" y2="42000"/>
                          <a14:foregroundMark x1="59625" y1="52750" x2="59625" y2="52750"/>
                          <a14:foregroundMark x1="60000" y1="61250" x2="60000" y2="61250"/>
                          <a14:foregroundMark x1="62500" y1="58000" x2="62500" y2="58000"/>
                          <a14:foregroundMark x1="63375" y1="50500" x2="63375" y2="50500"/>
                          <a14:foregroundMark x1="67500" y1="49250" x2="67500" y2="49250"/>
                          <a14:foregroundMark x1="72875" y1="52500" x2="72875" y2="52500"/>
                          <a14:foregroundMark x1="77625" y1="52250" x2="77625" y2="52250"/>
                          <a14:foregroundMark x1="84125" y1="51000" x2="84125" y2="51000"/>
                          <a14:foregroundMark x1="89625" y1="52750" x2="89625" y2="52750"/>
                        </a14:backgroundRemoval>
                      </a14:imgEffect>
                    </a14:imgLayer>
                  </a14:imgProps>
                </a:ext>
                <a:ext uri="{28A0092B-C50C-407E-A947-70E740481C1C}">
                  <a14:useLocalDpi xmlns:a14="http://schemas.microsoft.com/office/drawing/2010/main" val="0"/>
                </a:ext>
              </a:extLst>
            </a:blip>
            <a:srcRect l="43525" t="25739" r="1437" b="22492"/>
            <a:stretch/>
          </p:blipFill>
          <p:spPr>
            <a:xfrm>
              <a:off x="569040" y="3137230"/>
              <a:ext cx="2876600" cy="1352867"/>
            </a:xfrm>
            <a:prstGeom prst="rect">
              <a:avLst/>
            </a:prstGeom>
          </p:spPr>
        </p:pic>
        <p:pic>
          <p:nvPicPr>
            <p:cNvPr id="24" name="Picture 23" descr="A blue text on a black background&#10;&#10;Description automatically generated">
              <a:extLst>
                <a:ext uri="{FF2B5EF4-FFF2-40B4-BE49-F238E27FC236}">
                  <a16:creationId xmlns:a16="http://schemas.microsoft.com/office/drawing/2014/main" id="{9210D3CC-A7EE-411F-4BE4-8E096F8CEFD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32329" y="4587502"/>
              <a:ext cx="2717538" cy="1098692"/>
            </a:xfrm>
            <a:prstGeom prst="rect">
              <a:avLst/>
            </a:prstGeom>
          </p:spPr>
        </p:pic>
      </p:grpSp>
    </p:spTree>
    <p:extLst>
      <p:ext uri="{BB962C8B-B14F-4D97-AF65-F5344CB8AC3E}">
        <p14:creationId xmlns:p14="http://schemas.microsoft.com/office/powerpoint/2010/main" val="4201887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11">
            <a:extLst>
              <a:ext uri="{FF2B5EF4-FFF2-40B4-BE49-F238E27FC236}">
                <a16:creationId xmlns:a16="http://schemas.microsoft.com/office/drawing/2014/main" id="{DD8F71D3-BD8D-C8C1-3956-EDAC92718116}"/>
              </a:ext>
            </a:extLst>
          </p:cNvPr>
          <p:cNvGrpSpPr/>
          <p:nvPr/>
        </p:nvGrpSpPr>
        <p:grpSpPr>
          <a:xfrm>
            <a:off x="1" y="0"/>
            <a:ext cx="12192000" cy="1929513"/>
            <a:chOff x="0" y="0"/>
            <a:chExt cx="4936713" cy="227113"/>
          </a:xfrm>
        </p:grpSpPr>
        <p:sp>
          <p:nvSpPr>
            <p:cNvPr id="9" name="Freeform 12">
              <a:extLst>
                <a:ext uri="{FF2B5EF4-FFF2-40B4-BE49-F238E27FC236}">
                  <a16:creationId xmlns:a16="http://schemas.microsoft.com/office/drawing/2014/main" id="{5888B632-40B7-256D-2312-19DBE557036F}"/>
                </a:ext>
              </a:extLst>
            </p:cNvPr>
            <p:cNvSpPr/>
            <p:nvPr/>
          </p:nvSpPr>
          <p:spPr>
            <a:xfrm>
              <a:off x="0" y="0"/>
              <a:ext cx="4936713" cy="227113"/>
            </a:xfrm>
            <a:custGeom>
              <a:avLst/>
              <a:gdLst/>
              <a:ahLst/>
              <a:cxnLst/>
              <a:rect l="l" t="t" r="r" b="b"/>
              <a:pathLst>
                <a:path w="4936713" h="227113">
                  <a:moveTo>
                    <a:pt x="0" y="0"/>
                  </a:moveTo>
                  <a:lnTo>
                    <a:pt x="4936713" y="0"/>
                  </a:lnTo>
                  <a:lnTo>
                    <a:pt x="4936713" y="227113"/>
                  </a:lnTo>
                  <a:lnTo>
                    <a:pt x="0" y="227113"/>
                  </a:lnTo>
                  <a:close/>
                </a:path>
              </a:pathLst>
            </a:custGeom>
            <a:solidFill>
              <a:srgbClr val="D3D9E2"/>
            </a:solidFill>
          </p:spPr>
          <p:txBody>
            <a:bodyPr/>
            <a:lstStyle/>
            <a:p>
              <a:endParaRPr lang="en-DK" sz="1200"/>
            </a:p>
          </p:txBody>
        </p:sp>
        <p:sp>
          <p:nvSpPr>
            <p:cNvPr id="10" name="TextBox 13">
              <a:extLst>
                <a:ext uri="{FF2B5EF4-FFF2-40B4-BE49-F238E27FC236}">
                  <a16:creationId xmlns:a16="http://schemas.microsoft.com/office/drawing/2014/main" id="{7160F94A-9F9A-9087-B683-0828F33C9F5F}"/>
                </a:ext>
              </a:extLst>
            </p:cNvPr>
            <p:cNvSpPr txBox="1"/>
            <p:nvPr/>
          </p:nvSpPr>
          <p:spPr>
            <a:xfrm>
              <a:off x="0" y="-9525"/>
              <a:ext cx="812800" cy="822325"/>
            </a:xfrm>
            <a:prstGeom prst="rect">
              <a:avLst/>
            </a:prstGeom>
          </p:spPr>
          <p:txBody>
            <a:bodyPr lIns="33867" tIns="33867" rIns="33867" bIns="33867" rtlCol="0" anchor="ctr"/>
            <a:lstStyle/>
            <a:p>
              <a:pPr algn="ctr">
                <a:lnSpc>
                  <a:spcPts val="1415"/>
                </a:lnSpc>
              </a:pPr>
              <a:endParaRPr sz="1200"/>
            </a:p>
          </p:txBody>
        </p:sp>
      </p:grpSp>
      <p:sp>
        <p:nvSpPr>
          <p:cNvPr id="3" name="TextBox 3"/>
          <p:cNvSpPr txBox="1"/>
          <p:nvPr/>
        </p:nvSpPr>
        <p:spPr>
          <a:xfrm>
            <a:off x="685800" y="720001"/>
            <a:ext cx="10543192" cy="614207"/>
          </a:xfrm>
          <a:prstGeom prst="rect">
            <a:avLst/>
          </a:prstGeom>
        </p:spPr>
        <p:txBody>
          <a:bodyPr lIns="0" tIns="0" rIns="0" bIns="0" rtlCol="0" anchor="t">
            <a:spAutoFit/>
          </a:bodyPr>
          <a:lstStyle/>
          <a:p>
            <a:pPr>
              <a:lnSpc>
                <a:spcPts val="5205"/>
              </a:lnSpc>
              <a:spcBef>
                <a:spcPct val="0"/>
              </a:spcBef>
            </a:pPr>
            <a:r>
              <a:rPr lang="en-US" sz="3600" b="1" dirty="0">
                <a:solidFill>
                  <a:srgbClr val="404040"/>
                </a:solidFill>
                <a:latin typeface="Montserrat" pitchFamily="2" charset="77"/>
              </a:rPr>
              <a:t>PLOTTING PACKAGES</a:t>
            </a:r>
          </a:p>
        </p:txBody>
      </p:sp>
      <p:grpSp>
        <p:nvGrpSpPr>
          <p:cNvPr id="4" name="Group 4"/>
          <p:cNvGrpSpPr/>
          <p:nvPr/>
        </p:nvGrpSpPr>
        <p:grpSpPr>
          <a:xfrm>
            <a:off x="745" y="6034382"/>
            <a:ext cx="12191255" cy="3126901"/>
            <a:chOff x="0" y="-9525"/>
            <a:chExt cx="4936713" cy="822325"/>
          </a:xfrm>
        </p:grpSpPr>
        <p:sp>
          <p:nvSpPr>
            <p:cNvPr id="5" name="Freeform 5"/>
            <p:cNvSpPr/>
            <p:nvPr/>
          </p:nvSpPr>
          <p:spPr>
            <a:xfrm>
              <a:off x="0" y="0"/>
              <a:ext cx="4936713" cy="207074"/>
            </a:xfrm>
            <a:custGeom>
              <a:avLst/>
              <a:gdLst/>
              <a:ahLst/>
              <a:cxnLst/>
              <a:rect l="l" t="t" r="r" b="b"/>
              <a:pathLst>
                <a:path w="4936713" h="227113">
                  <a:moveTo>
                    <a:pt x="0" y="0"/>
                  </a:moveTo>
                  <a:lnTo>
                    <a:pt x="4936713" y="0"/>
                  </a:lnTo>
                  <a:lnTo>
                    <a:pt x="4936713" y="227113"/>
                  </a:lnTo>
                  <a:lnTo>
                    <a:pt x="0" y="227113"/>
                  </a:lnTo>
                  <a:close/>
                </a:path>
              </a:pathLst>
            </a:custGeom>
            <a:solidFill>
              <a:srgbClr val="D3D9E2"/>
            </a:solidFill>
          </p:spPr>
          <p:txBody>
            <a:bodyPr/>
            <a:lstStyle/>
            <a:p>
              <a:endParaRPr lang="en-DK" sz="1200"/>
            </a:p>
          </p:txBody>
        </p:sp>
        <p:sp>
          <p:nvSpPr>
            <p:cNvPr id="6" name="TextBox 6"/>
            <p:cNvSpPr txBox="1"/>
            <p:nvPr/>
          </p:nvSpPr>
          <p:spPr>
            <a:xfrm>
              <a:off x="0" y="-9525"/>
              <a:ext cx="812800" cy="822325"/>
            </a:xfrm>
            <a:prstGeom prst="rect">
              <a:avLst/>
            </a:prstGeom>
          </p:spPr>
          <p:txBody>
            <a:bodyPr lIns="33867" tIns="33867" rIns="33867" bIns="33867" rtlCol="0" anchor="ctr"/>
            <a:lstStyle/>
            <a:p>
              <a:pPr algn="ctr">
                <a:lnSpc>
                  <a:spcPts val="1415"/>
                </a:lnSpc>
              </a:pPr>
              <a:endParaRPr sz="1200"/>
            </a:p>
          </p:txBody>
        </p:sp>
      </p:grpSp>
      <p:sp>
        <p:nvSpPr>
          <p:cNvPr id="7" name="TextBox 7"/>
          <p:cNvSpPr txBox="1"/>
          <p:nvPr/>
        </p:nvSpPr>
        <p:spPr>
          <a:xfrm>
            <a:off x="1003670" y="1979849"/>
            <a:ext cx="6616331" cy="347659"/>
          </a:xfrm>
          <a:prstGeom prst="rect">
            <a:avLst/>
          </a:prstGeom>
        </p:spPr>
        <p:txBody>
          <a:bodyPr wrap="square" lIns="0" tIns="0" rIns="0" bIns="0" rtlCol="0" anchor="t">
            <a:spAutoFit/>
          </a:bodyPr>
          <a:lstStyle/>
          <a:p>
            <a:pPr>
              <a:lnSpc>
                <a:spcPts val="2987"/>
              </a:lnSpc>
            </a:pPr>
            <a:r>
              <a:rPr lang="en-US" sz="1867" dirty="0">
                <a:solidFill>
                  <a:srgbClr val="404040"/>
                </a:solidFill>
                <a:latin typeface="Montserrat" pitchFamily="2" charset="77"/>
              </a:rPr>
              <a:t>These packages help us to visualize data:</a:t>
            </a:r>
          </a:p>
        </p:txBody>
      </p:sp>
      <p:pic>
        <p:nvPicPr>
          <p:cNvPr id="2" name="Picture 1" descr="A blue and black logo&#10;&#10;Description automatically generated">
            <a:extLst>
              <a:ext uri="{FF2B5EF4-FFF2-40B4-BE49-F238E27FC236}">
                <a16:creationId xmlns:a16="http://schemas.microsoft.com/office/drawing/2014/main" id="{71B8AD1C-4BA3-F70C-91B2-FDFEC6997D80}"/>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pic>
        <p:nvPicPr>
          <p:cNvPr id="16" name="Picture 15" descr="A logo with a black background&#10;&#10;Description automatically generated">
            <a:extLst>
              <a:ext uri="{FF2B5EF4-FFF2-40B4-BE49-F238E27FC236}">
                <a16:creationId xmlns:a16="http://schemas.microsoft.com/office/drawing/2014/main" id="{F877BE28-3B06-4E63-4878-47028FA8280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89100" y="2566899"/>
            <a:ext cx="1690688" cy="1690688"/>
          </a:xfrm>
          <a:prstGeom prst="rect">
            <a:avLst/>
          </a:prstGeom>
        </p:spPr>
      </p:pic>
      <p:pic>
        <p:nvPicPr>
          <p:cNvPr id="15" name="Picture 14" descr="A circular graph with different colored shapes&#10;&#10;Description automatically generated with medium confidence">
            <a:extLst>
              <a:ext uri="{FF2B5EF4-FFF2-40B4-BE49-F238E27FC236}">
                <a16:creationId xmlns:a16="http://schemas.microsoft.com/office/drawing/2014/main" id="{F1B807B9-1665-492A-441D-A816758C02C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820922" y="4287834"/>
            <a:ext cx="1227044" cy="1227044"/>
          </a:xfrm>
          <a:prstGeom prst="rect">
            <a:avLst/>
          </a:prstGeom>
        </p:spPr>
      </p:pic>
      <p:pic>
        <p:nvPicPr>
          <p:cNvPr id="18" name="Picture 17" descr="A logo with a colorful circle&#10;&#10;Description automatically generated with medium confidence">
            <a:extLst>
              <a:ext uri="{FF2B5EF4-FFF2-40B4-BE49-F238E27FC236}">
                <a16:creationId xmlns:a16="http://schemas.microsoft.com/office/drawing/2014/main" id="{523246E0-186D-1E7F-023D-FBF5F27E141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766568" y="5591390"/>
            <a:ext cx="1575059" cy="378014"/>
          </a:xfrm>
          <a:prstGeom prst="rect">
            <a:avLst/>
          </a:prstGeom>
        </p:spPr>
      </p:pic>
      <p:pic>
        <p:nvPicPr>
          <p:cNvPr id="25" name="Picture 24" descr="A screenshot of a graph&#10;&#10;Description automatically generated">
            <a:extLst>
              <a:ext uri="{FF2B5EF4-FFF2-40B4-BE49-F238E27FC236}">
                <a16:creationId xmlns:a16="http://schemas.microsoft.com/office/drawing/2014/main" id="{DE2873FA-42C4-BF26-DE76-23A8B2BE276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77829" y="2600980"/>
            <a:ext cx="3494075" cy="1929513"/>
          </a:xfrm>
          <a:prstGeom prst="rect">
            <a:avLst/>
          </a:prstGeom>
        </p:spPr>
      </p:pic>
      <p:grpSp>
        <p:nvGrpSpPr>
          <p:cNvPr id="28" name="Group 27">
            <a:extLst>
              <a:ext uri="{FF2B5EF4-FFF2-40B4-BE49-F238E27FC236}">
                <a16:creationId xmlns:a16="http://schemas.microsoft.com/office/drawing/2014/main" id="{AE87F5B6-1810-DBFE-C899-4636778DBC21}"/>
              </a:ext>
            </a:extLst>
          </p:cNvPr>
          <p:cNvGrpSpPr/>
          <p:nvPr/>
        </p:nvGrpSpPr>
        <p:grpSpPr>
          <a:xfrm>
            <a:off x="6526786" y="4021850"/>
            <a:ext cx="1414014" cy="2185294"/>
            <a:chOff x="6058944" y="2777783"/>
            <a:chExt cx="1653063" cy="2554733"/>
          </a:xfrm>
        </p:grpSpPr>
        <p:pic>
          <p:nvPicPr>
            <p:cNvPr id="21" name="Picture 20" descr="A graph of a curve&#10;&#10;Description automatically generated with medium confidence">
              <a:extLst>
                <a:ext uri="{FF2B5EF4-FFF2-40B4-BE49-F238E27FC236}">
                  <a16:creationId xmlns:a16="http://schemas.microsoft.com/office/drawing/2014/main" id="{BD52A002-3258-AAFD-EFB3-E53B817F30D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058944" y="2777783"/>
              <a:ext cx="1653063" cy="2554733"/>
            </a:xfrm>
            <a:prstGeom prst="rect">
              <a:avLst/>
            </a:prstGeom>
          </p:spPr>
        </p:pic>
        <p:sp>
          <p:nvSpPr>
            <p:cNvPr id="26" name="Rectangle 25">
              <a:extLst>
                <a:ext uri="{FF2B5EF4-FFF2-40B4-BE49-F238E27FC236}">
                  <a16:creationId xmlns:a16="http://schemas.microsoft.com/office/drawing/2014/main" id="{C4E393D6-83DF-A2A1-FC9C-2F8DB73A85CB}"/>
                </a:ext>
              </a:extLst>
            </p:cNvPr>
            <p:cNvSpPr/>
            <p:nvPr/>
          </p:nvSpPr>
          <p:spPr>
            <a:xfrm>
              <a:off x="6583680" y="2777783"/>
              <a:ext cx="693420" cy="161600"/>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Rectangle 26">
              <a:extLst>
                <a:ext uri="{FF2B5EF4-FFF2-40B4-BE49-F238E27FC236}">
                  <a16:creationId xmlns:a16="http://schemas.microsoft.com/office/drawing/2014/main" id="{5C0DD5E2-FBBA-E202-EE47-41C6672351B0}"/>
                </a:ext>
              </a:extLst>
            </p:cNvPr>
            <p:cNvSpPr/>
            <p:nvPr/>
          </p:nvSpPr>
          <p:spPr>
            <a:xfrm rot="5400000">
              <a:off x="7582914" y="4931638"/>
              <a:ext cx="180224" cy="77961"/>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30" name="Picture 29" descr="A graph of a graph&#10;&#10;Description automatically generated with medium confidence">
            <a:extLst>
              <a:ext uri="{FF2B5EF4-FFF2-40B4-BE49-F238E27FC236}">
                <a16:creationId xmlns:a16="http://schemas.microsoft.com/office/drawing/2014/main" id="{BCD75C67-16AA-2FFD-D861-16EB6ABA387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894987" y="3770487"/>
            <a:ext cx="2394034" cy="2394034"/>
          </a:xfrm>
          <a:prstGeom prst="rect">
            <a:avLst/>
          </a:prstGeom>
        </p:spPr>
      </p:pic>
      <p:pic>
        <p:nvPicPr>
          <p:cNvPr id="32" name="Picture 31" descr="A graph of different colored squares&#10;&#10;Description automatically generated">
            <a:extLst>
              <a:ext uri="{FF2B5EF4-FFF2-40B4-BE49-F238E27FC236}">
                <a16:creationId xmlns:a16="http://schemas.microsoft.com/office/drawing/2014/main" id="{35CBAE3E-1024-910A-FB12-FD7F957514F5}"/>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03670" y="4676652"/>
            <a:ext cx="2481331" cy="1923601"/>
          </a:xfrm>
          <a:prstGeom prst="rect">
            <a:avLst/>
          </a:prstGeom>
        </p:spPr>
      </p:pic>
      <p:pic>
        <p:nvPicPr>
          <p:cNvPr id="34" name="Picture 33" descr="A graph of different colored columns&#10;&#10;Description automatically generated">
            <a:extLst>
              <a:ext uri="{FF2B5EF4-FFF2-40B4-BE49-F238E27FC236}">
                <a16:creationId xmlns:a16="http://schemas.microsoft.com/office/drawing/2014/main" id="{6FE9FA4A-AF79-74F2-3527-C3DA55030320}"/>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189321" y="2432028"/>
            <a:ext cx="2411118" cy="1728053"/>
          </a:xfrm>
          <a:prstGeom prst="rect">
            <a:avLst/>
          </a:prstGeom>
        </p:spPr>
      </p:pic>
    </p:spTree>
    <p:extLst>
      <p:ext uri="{BB962C8B-B14F-4D97-AF65-F5344CB8AC3E}">
        <p14:creationId xmlns:p14="http://schemas.microsoft.com/office/powerpoint/2010/main" val="11635786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11">
            <a:extLst>
              <a:ext uri="{FF2B5EF4-FFF2-40B4-BE49-F238E27FC236}">
                <a16:creationId xmlns:a16="http://schemas.microsoft.com/office/drawing/2014/main" id="{DD8F71D3-BD8D-C8C1-3956-EDAC92718116}"/>
              </a:ext>
            </a:extLst>
          </p:cNvPr>
          <p:cNvGrpSpPr/>
          <p:nvPr/>
        </p:nvGrpSpPr>
        <p:grpSpPr>
          <a:xfrm>
            <a:off x="1" y="0"/>
            <a:ext cx="12192000" cy="1929513"/>
            <a:chOff x="0" y="0"/>
            <a:chExt cx="4936713" cy="227113"/>
          </a:xfrm>
        </p:grpSpPr>
        <p:sp>
          <p:nvSpPr>
            <p:cNvPr id="9" name="Freeform 12">
              <a:extLst>
                <a:ext uri="{FF2B5EF4-FFF2-40B4-BE49-F238E27FC236}">
                  <a16:creationId xmlns:a16="http://schemas.microsoft.com/office/drawing/2014/main" id="{5888B632-40B7-256D-2312-19DBE557036F}"/>
                </a:ext>
              </a:extLst>
            </p:cNvPr>
            <p:cNvSpPr/>
            <p:nvPr/>
          </p:nvSpPr>
          <p:spPr>
            <a:xfrm>
              <a:off x="0" y="0"/>
              <a:ext cx="4936713" cy="227113"/>
            </a:xfrm>
            <a:custGeom>
              <a:avLst/>
              <a:gdLst/>
              <a:ahLst/>
              <a:cxnLst/>
              <a:rect l="l" t="t" r="r" b="b"/>
              <a:pathLst>
                <a:path w="4936713" h="227113">
                  <a:moveTo>
                    <a:pt x="0" y="0"/>
                  </a:moveTo>
                  <a:lnTo>
                    <a:pt x="4936713" y="0"/>
                  </a:lnTo>
                  <a:lnTo>
                    <a:pt x="4936713" y="227113"/>
                  </a:lnTo>
                  <a:lnTo>
                    <a:pt x="0" y="227113"/>
                  </a:lnTo>
                  <a:close/>
                </a:path>
              </a:pathLst>
            </a:custGeom>
            <a:solidFill>
              <a:srgbClr val="D3D9E2"/>
            </a:solidFill>
          </p:spPr>
          <p:txBody>
            <a:bodyPr/>
            <a:lstStyle/>
            <a:p>
              <a:endParaRPr lang="en-DK" sz="1200"/>
            </a:p>
          </p:txBody>
        </p:sp>
        <p:sp>
          <p:nvSpPr>
            <p:cNvPr id="10" name="TextBox 13">
              <a:extLst>
                <a:ext uri="{FF2B5EF4-FFF2-40B4-BE49-F238E27FC236}">
                  <a16:creationId xmlns:a16="http://schemas.microsoft.com/office/drawing/2014/main" id="{7160F94A-9F9A-9087-B683-0828F33C9F5F}"/>
                </a:ext>
              </a:extLst>
            </p:cNvPr>
            <p:cNvSpPr txBox="1"/>
            <p:nvPr/>
          </p:nvSpPr>
          <p:spPr>
            <a:xfrm>
              <a:off x="0" y="-9525"/>
              <a:ext cx="812800" cy="822325"/>
            </a:xfrm>
            <a:prstGeom prst="rect">
              <a:avLst/>
            </a:prstGeom>
          </p:spPr>
          <p:txBody>
            <a:bodyPr lIns="33867" tIns="33867" rIns="33867" bIns="33867" rtlCol="0" anchor="ctr"/>
            <a:lstStyle/>
            <a:p>
              <a:pPr algn="ctr">
                <a:lnSpc>
                  <a:spcPts val="1415"/>
                </a:lnSpc>
              </a:pPr>
              <a:endParaRPr sz="1200"/>
            </a:p>
          </p:txBody>
        </p:sp>
      </p:grpSp>
      <p:sp>
        <p:nvSpPr>
          <p:cNvPr id="3" name="TextBox 3"/>
          <p:cNvSpPr txBox="1"/>
          <p:nvPr/>
        </p:nvSpPr>
        <p:spPr>
          <a:xfrm>
            <a:off x="685800" y="720001"/>
            <a:ext cx="10543192" cy="614207"/>
          </a:xfrm>
          <a:prstGeom prst="rect">
            <a:avLst/>
          </a:prstGeom>
        </p:spPr>
        <p:txBody>
          <a:bodyPr lIns="0" tIns="0" rIns="0" bIns="0" rtlCol="0" anchor="t">
            <a:spAutoFit/>
          </a:bodyPr>
          <a:lstStyle/>
          <a:p>
            <a:pPr>
              <a:lnSpc>
                <a:spcPts val="5205"/>
              </a:lnSpc>
              <a:spcBef>
                <a:spcPct val="0"/>
              </a:spcBef>
            </a:pPr>
            <a:r>
              <a:rPr lang="en-US" sz="3600" b="1" dirty="0">
                <a:solidFill>
                  <a:srgbClr val="404040"/>
                </a:solidFill>
                <a:latin typeface="Montserrat" pitchFamily="2" charset="77"/>
              </a:rPr>
              <a:t>DATA SCIENCE PACKAGE</a:t>
            </a:r>
          </a:p>
        </p:txBody>
      </p:sp>
      <p:grpSp>
        <p:nvGrpSpPr>
          <p:cNvPr id="4" name="Group 4"/>
          <p:cNvGrpSpPr/>
          <p:nvPr/>
        </p:nvGrpSpPr>
        <p:grpSpPr>
          <a:xfrm>
            <a:off x="745" y="6034382"/>
            <a:ext cx="12191255" cy="3126901"/>
            <a:chOff x="0" y="-9525"/>
            <a:chExt cx="4936713" cy="822325"/>
          </a:xfrm>
        </p:grpSpPr>
        <p:sp>
          <p:nvSpPr>
            <p:cNvPr id="5" name="Freeform 5"/>
            <p:cNvSpPr/>
            <p:nvPr/>
          </p:nvSpPr>
          <p:spPr>
            <a:xfrm>
              <a:off x="0" y="0"/>
              <a:ext cx="4936713" cy="207074"/>
            </a:xfrm>
            <a:custGeom>
              <a:avLst/>
              <a:gdLst/>
              <a:ahLst/>
              <a:cxnLst/>
              <a:rect l="l" t="t" r="r" b="b"/>
              <a:pathLst>
                <a:path w="4936713" h="227113">
                  <a:moveTo>
                    <a:pt x="0" y="0"/>
                  </a:moveTo>
                  <a:lnTo>
                    <a:pt x="4936713" y="0"/>
                  </a:lnTo>
                  <a:lnTo>
                    <a:pt x="4936713" y="227113"/>
                  </a:lnTo>
                  <a:lnTo>
                    <a:pt x="0" y="227113"/>
                  </a:lnTo>
                  <a:close/>
                </a:path>
              </a:pathLst>
            </a:custGeom>
            <a:solidFill>
              <a:srgbClr val="D3D9E2"/>
            </a:solidFill>
          </p:spPr>
          <p:txBody>
            <a:bodyPr/>
            <a:lstStyle/>
            <a:p>
              <a:endParaRPr lang="en-DK" sz="1200"/>
            </a:p>
          </p:txBody>
        </p:sp>
        <p:sp>
          <p:nvSpPr>
            <p:cNvPr id="6" name="TextBox 6"/>
            <p:cNvSpPr txBox="1"/>
            <p:nvPr/>
          </p:nvSpPr>
          <p:spPr>
            <a:xfrm>
              <a:off x="0" y="-9525"/>
              <a:ext cx="812800" cy="822325"/>
            </a:xfrm>
            <a:prstGeom prst="rect">
              <a:avLst/>
            </a:prstGeom>
          </p:spPr>
          <p:txBody>
            <a:bodyPr lIns="33867" tIns="33867" rIns="33867" bIns="33867" rtlCol="0" anchor="ctr"/>
            <a:lstStyle/>
            <a:p>
              <a:pPr algn="ctr">
                <a:lnSpc>
                  <a:spcPts val="1415"/>
                </a:lnSpc>
              </a:pPr>
              <a:endParaRPr sz="1200"/>
            </a:p>
          </p:txBody>
        </p:sp>
      </p:grpSp>
      <p:sp>
        <p:nvSpPr>
          <p:cNvPr id="7" name="TextBox 7"/>
          <p:cNvSpPr txBox="1"/>
          <p:nvPr/>
        </p:nvSpPr>
        <p:spPr>
          <a:xfrm>
            <a:off x="986385" y="2222758"/>
            <a:ext cx="6616331" cy="347659"/>
          </a:xfrm>
          <a:prstGeom prst="rect">
            <a:avLst/>
          </a:prstGeom>
        </p:spPr>
        <p:txBody>
          <a:bodyPr wrap="square" lIns="0" tIns="0" rIns="0" bIns="0" rtlCol="0" anchor="t">
            <a:spAutoFit/>
          </a:bodyPr>
          <a:lstStyle/>
          <a:p>
            <a:pPr>
              <a:lnSpc>
                <a:spcPts val="2987"/>
              </a:lnSpc>
            </a:pPr>
            <a:r>
              <a:rPr lang="en-US" sz="1867" dirty="0">
                <a:solidFill>
                  <a:srgbClr val="404040"/>
                </a:solidFill>
                <a:latin typeface="Montserrat" pitchFamily="2" charset="77"/>
              </a:rPr>
              <a:t>This package helps us to run data science algorithms.</a:t>
            </a:r>
          </a:p>
        </p:txBody>
      </p:sp>
      <p:pic>
        <p:nvPicPr>
          <p:cNvPr id="2" name="Picture 1" descr="A blue and black logo&#10;&#10;Description automatically generated">
            <a:extLst>
              <a:ext uri="{FF2B5EF4-FFF2-40B4-BE49-F238E27FC236}">
                <a16:creationId xmlns:a16="http://schemas.microsoft.com/office/drawing/2014/main" id="{71B8AD1C-4BA3-F70C-91B2-FDFEC6997D80}"/>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pic>
        <p:nvPicPr>
          <p:cNvPr id="20" name="Picture 19" descr="A close-up of a logo&#10;&#10;Description automatically generated">
            <a:extLst>
              <a:ext uri="{FF2B5EF4-FFF2-40B4-BE49-F238E27FC236}">
                <a16:creationId xmlns:a16="http://schemas.microsoft.com/office/drawing/2014/main" id="{4A23AEDA-8580-DC6C-D29B-9BC8A9BED0B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65142" y="1274207"/>
            <a:ext cx="3365500" cy="1560003"/>
          </a:xfrm>
          <a:prstGeom prst="rect">
            <a:avLst/>
          </a:prstGeom>
        </p:spPr>
      </p:pic>
      <p:pic>
        <p:nvPicPr>
          <p:cNvPr id="18" name="Picture 17" descr="A screenshot of a computer screen&#10;&#10;Description automatically generated">
            <a:extLst>
              <a:ext uri="{FF2B5EF4-FFF2-40B4-BE49-F238E27FC236}">
                <a16:creationId xmlns:a16="http://schemas.microsoft.com/office/drawing/2014/main" id="{CFE6E8AD-FB23-BF39-5F08-C5A390CDD0D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6017" y="3167534"/>
            <a:ext cx="2644247" cy="3212270"/>
          </a:xfrm>
          <a:prstGeom prst="rect">
            <a:avLst/>
          </a:prstGeom>
        </p:spPr>
      </p:pic>
      <p:pic>
        <p:nvPicPr>
          <p:cNvPr id="21" name="Picture 20" descr="A screenshot of a graph&#10;&#10;Description automatically generated">
            <a:extLst>
              <a:ext uri="{FF2B5EF4-FFF2-40B4-BE49-F238E27FC236}">
                <a16:creationId xmlns:a16="http://schemas.microsoft.com/office/drawing/2014/main" id="{C0DECFBD-FE40-B38E-F1B8-2AD942974E6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80702" y="3167534"/>
            <a:ext cx="2635333" cy="3212270"/>
          </a:xfrm>
          <a:prstGeom prst="rect">
            <a:avLst/>
          </a:prstGeom>
        </p:spPr>
      </p:pic>
      <p:pic>
        <p:nvPicPr>
          <p:cNvPr id="25" name="Picture 24" descr="A screenshot of a computer screen&#10;&#10;Description automatically generated">
            <a:extLst>
              <a:ext uri="{FF2B5EF4-FFF2-40B4-BE49-F238E27FC236}">
                <a16:creationId xmlns:a16="http://schemas.microsoft.com/office/drawing/2014/main" id="{D4E7B74F-4282-94F0-A314-21D2B3BD7C7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616472" y="3167534"/>
            <a:ext cx="2509599" cy="3216594"/>
          </a:xfrm>
          <a:prstGeom prst="rect">
            <a:avLst/>
          </a:prstGeom>
        </p:spPr>
      </p:pic>
    </p:spTree>
    <p:extLst>
      <p:ext uri="{BB962C8B-B14F-4D97-AF65-F5344CB8AC3E}">
        <p14:creationId xmlns:p14="http://schemas.microsoft.com/office/powerpoint/2010/main" val="33306359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a:extLst>
            <a:ext uri="{FF2B5EF4-FFF2-40B4-BE49-F238E27FC236}">
              <a16:creationId xmlns:a16="http://schemas.microsoft.com/office/drawing/2014/main" id="{F4C16027-B179-9351-5B47-0AA16C45603F}"/>
            </a:ext>
          </a:extLst>
        </p:cNvPr>
        <p:cNvGrpSpPr/>
        <p:nvPr/>
      </p:nvGrpSpPr>
      <p:grpSpPr>
        <a:xfrm>
          <a:off x="0" y="0"/>
          <a:ext cx="0" cy="0"/>
          <a:chOff x="0" y="0"/>
          <a:chExt cx="0" cy="0"/>
        </a:xfrm>
      </p:grpSpPr>
      <p:sp>
        <p:nvSpPr>
          <p:cNvPr id="3" name="Freeform 3">
            <a:extLst>
              <a:ext uri="{FF2B5EF4-FFF2-40B4-BE49-F238E27FC236}">
                <a16:creationId xmlns:a16="http://schemas.microsoft.com/office/drawing/2014/main" id="{44005893-9C3E-D1E0-A90F-5B74B14CDF5F}"/>
              </a:ext>
            </a:extLst>
          </p:cNvPr>
          <p:cNvSpPr/>
          <p:nvPr/>
        </p:nvSpPr>
        <p:spPr>
          <a:xfrm>
            <a:off x="-25" y="274186"/>
            <a:ext cx="12192009" cy="1402459"/>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DK" sz="800" dirty="0"/>
          </a:p>
        </p:txBody>
      </p:sp>
      <p:sp>
        <p:nvSpPr>
          <p:cNvPr id="5" name="Freeform 5">
            <a:extLst>
              <a:ext uri="{FF2B5EF4-FFF2-40B4-BE49-F238E27FC236}">
                <a16:creationId xmlns:a16="http://schemas.microsoft.com/office/drawing/2014/main" id="{25A916E7-7591-F0BB-EF31-DBCDECEEA78F}"/>
              </a:ext>
            </a:extLst>
          </p:cNvPr>
          <p:cNvSpPr/>
          <p:nvPr/>
        </p:nvSpPr>
        <p:spPr>
          <a:xfrm>
            <a:off x="10871200" y="458730"/>
            <a:ext cx="928503" cy="928503"/>
          </a:xfrm>
          <a:custGeom>
            <a:avLst/>
            <a:gdLst/>
            <a:ahLst/>
            <a:cxnLst/>
            <a:rect l="l" t="t" r="r" b="b"/>
            <a:pathLst>
              <a:path w="1392754" h="1392754">
                <a:moveTo>
                  <a:pt x="0" y="0"/>
                </a:moveTo>
                <a:lnTo>
                  <a:pt x="1392754" y="0"/>
                </a:lnTo>
                <a:lnTo>
                  <a:pt x="1392754" y="1392754"/>
                </a:lnTo>
                <a:lnTo>
                  <a:pt x="0" y="1392754"/>
                </a:lnTo>
                <a:lnTo>
                  <a:pt x="0" y="0"/>
                </a:lnTo>
                <a:close/>
              </a:path>
            </a:pathLst>
          </a:custGeom>
          <a:blipFill>
            <a:blip r:embed="rId3"/>
            <a:stretch>
              <a:fillRect/>
            </a:stretch>
          </a:blip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DK" sz="800"/>
          </a:p>
        </p:txBody>
      </p:sp>
      <p:sp>
        <p:nvSpPr>
          <p:cNvPr id="7" name="Title 1">
            <a:extLst>
              <a:ext uri="{FF2B5EF4-FFF2-40B4-BE49-F238E27FC236}">
                <a16:creationId xmlns:a16="http://schemas.microsoft.com/office/drawing/2014/main" id="{0737B77A-639B-8203-ABB8-9A9A6FF6EAB6}"/>
              </a:ext>
            </a:extLst>
          </p:cNvPr>
          <p:cNvSpPr txBox="1">
            <a:spLocks/>
          </p:cNvSpPr>
          <p:nvPr/>
        </p:nvSpPr>
        <p:spPr>
          <a:xfrm>
            <a:off x="604155" y="703273"/>
            <a:ext cx="6944127" cy="511975"/>
          </a:xfrm>
          <a:prstGeom prst="rect">
            <a:avLst/>
          </a:prstGeom>
        </p:spPr>
        <p:txBody>
          <a:bodyPr>
            <a:no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l"/>
            <a:r>
              <a:rPr lang="en-US" sz="3600" b="1" dirty="0">
                <a:solidFill>
                  <a:srgbClr val="404040"/>
                </a:solidFill>
                <a:latin typeface="Montserrat" pitchFamily="2" charset="77"/>
                <a:cs typeface="Futura Condensed Medium" panose="020B0602020204020303" pitchFamily="34" charset="-79"/>
              </a:rPr>
              <a:t>RUNNING PYTHON</a:t>
            </a:r>
          </a:p>
        </p:txBody>
      </p:sp>
      <p:sp>
        <p:nvSpPr>
          <p:cNvPr id="9" name="TextBox 8">
            <a:extLst>
              <a:ext uri="{FF2B5EF4-FFF2-40B4-BE49-F238E27FC236}">
                <a16:creationId xmlns:a16="http://schemas.microsoft.com/office/drawing/2014/main" id="{44EEA82C-F229-EC9F-8132-E55373DC5EFA}"/>
              </a:ext>
            </a:extLst>
          </p:cNvPr>
          <p:cNvSpPr txBox="1"/>
          <p:nvPr/>
        </p:nvSpPr>
        <p:spPr>
          <a:xfrm>
            <a:off x="5513132" y="2257822"/>
            <a:ext cx="3191436" cy="461024"/>
          </a:xfrm>
          <a:prstGeom prst="rect">
            <a:avLst/>
          </a:prstGeom>
          <a:noFill/>
        </p:spPr>
        <p:txBody>
          <a:bodyPr wrap="square">
            <a:spAutoFit/>
          </a:bodyPr>
          <a:lstStyle/>
          <a:p>
            <a:pPr rtl="0">
              <a:lnSpc>
                <a:spcPct val="150000"/>
              </a:lnSpc>
              <a:spcBef>
                <a:spcPts val="0"/>
              </a:spcBef>
              <a:spcAft>
                <a:spcPts val="1200"/>
              </a:spcAft>
            </a:pPr>
            <a:r>
              <a:rPr lang="en-US" sz="1800" b="0" i="0" u="none" strike="noStrike" dirty="0">
                <a:solidFill>
                  <a:srgbClr val="595959"/>
                </a:solidFill>
                <a:effectLst/>
                <a:latin typeface="Montserrat" panose="00000500000000000000" pitchFamily="2" charset="0"/>
              </a:rPr>
              <a:t>The </a:t>
            </a:r>
            <a:r>
              <a:rPr lang="en-US" sz="1800" b="0" i="0" u="none" strike="noStrike" dirty="0" err="1">
                <a:solidFill>
                  <a:srgbClr val="595959"/>
                </a:solidFill>
                <a:effectLst/>
                <a:latin typeface="Montserrat" panose="00000500000000000000" pitchFamily="2" charset="0"/>
              </a:rPr>
              <a:t>Jupyter</a:t>
            </a:r>
            <a:r>
              <a:rPr lang="en-US" sz="1800" b="0" i="0" u="none" strike="noStrike" dirty="0">
                <a:solidFill>
                  <a:srgbClr val="595959"/>
                </a:solidFill>
                <a:effectLst/>
                <a:latin typeface="Montserrat" panose="00000500000000000000" pitchFamily="2" charset="0"/>
              </a:rPr>
              <a:t> Notebook:</a:t>
            </a:r>
            <a:endParaRPr lang="en-GB" dirty="0">
              <a:latin typeface="Montserrat" panose="00000500000000000000" pitchFamily="2" charset="0"/>
            </a:endParaRPr>
          </a:p>
        </p:txBody>
      </p:sp>
      <p:pic>
        <p:nvPicPr>
          <p:cNvPr id="1031" name="Picture 7">
            <a:extLst>
              <a:ext uri="{FF2B5EF4-FFF2-40B4-BE49-F238E27FC236}">
                <a16:creationId xmlns:a16="http://schemas.microsoft.com/office/drawing/2014/main" id="{13C5B25C-507E-F85E-4E9C-E814F612C9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8302" y="2906446"/>
            <a:ext cx="4157010" cy="3350916"/>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a:extLst>
              <a:ext uri="{FF2B5EF4-FFF2-40B4-BE49-F238E27FC236}">
                <a16:creationId xmlns:a16="http://schemas.microsoft.com/office/drawing/2014/main" id="{1458C0FC-820F-02F3-4034-ECC0261E9F0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4155" y="1894093"/>
            <a:ext cx="1423081" cy="1649506"/>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2454AD12-6E4E-E11E-FABC-6F5CC9224657}"/>
              </a:ext>
            </a:extLst>
          </p:cNvPr>
          <p:cNvSpPr txBox="1"/>
          <p:nvPr/>
        </p:nvSpPr>
        <p:spPr>
          <a:xfrm>
            <a:off x="5536668" y="2949731"/>
            <a:ext cx="6096000" cy="2862322"/>
          </a:xfrm>
          <a:prstGeom prst="rect">
            <a:avLst/>
          </a:prstGeom>
          <a:noFill/>
        </p:spPr>
        <p:txBody>
          <a:bodyPr wrap="square">
            <a:spAutoFit/>
          </a:bodyPr>
          <a:lstStyle/>
          <a:p>
            <a:pPr marL="285750" indent="-285750" rtl="0" fontAlgn="base">
              <a:spcBef>
                <a:spcPts val="0"/>
              </a:spcBef>
              <a:spcAft>
                <a:spcPts val="0"/>
              </a:spcAft>
              <a:buFont typeface="Arial" panose="020B0604020202020204" pitchFamily="34" charset="0"/>
              <a:buChar char="•"/>
            </a:pPr>
            <a:r>
              <a:rPr lang="en-US" sz="1800" b="0" i="0" u="none" strike="noStrike" dirty="0">
                <a:solidFill>
                  <a:srgbClr val="595959"/>
                </a:solidFill>
                <a:effectLst/>
                <a:latin typeface="Montserrat" panose="00000500000000000000" pitchFamily="2" charset="0"/>
              </a:rPr>
              <a:t>Open source</a:t>
            </a:r>
          </a:p>
          <a:p>
            <a:pPr marL="285750" indent="-285750" rtl="0" fontAlgn="base">
              <a:spcBef>
                <a:spcPts val="0"/>
              </a:spcBef>
              <a:spcAft>
                <a:spcPts val="0"/>
              </a:spcAft>
              <a:buFont typeface="Arial" panose="020B0604020202020204" pitchFamily="34" charset="0"/>
              <a:buChar char="•"/>
            </a:pPr>
            <a:endParaRPr lang="en-US" sz="1800" b="0" i="0" u="none" strike="noStrike" dirty="0">
              <a:solidFill>
                <a:srgbClr val="595959"/>
              </a:solidFill>
              <a:effectLst/>
              <a:latin typeface="Montserrat" panose="00000500000000000000" pitchFamily="2" charset="0"/>
            </a:endParaRPr>
          </a:p>
          <a:p>
            <a:pPr marL="285750" indent="-285750" rtl="0" fontAlgn="base">
              <a:spcBef>
                <a:spcPts val="0"/>
              </a:spcBef>
              <a:spcAft>
                <a:spcPts val="0"/>
              </a:spcAft>
              <a:buFont typeface="Arial" panose="020B0604020202020204" pitchFamily="34" charset="0"/>
              <a:buChar char="•"/>
            </a:pPr>
            <a:r>
              <a:rPr lang="en-US" sz="1800" b="0" i="0" u="none" strike="noStrike" dirty="0">
                <a:solidFill>
                  <a:srgbClr val="595959"/>
                </a:solidFill>
                <a:effectLst/>
                <a:latin typeface="Montserrat" panose="00000500000000000000" pitchFamily="2" charset="0"/>
              </a:rPr>
              <a:t>Browser-based development environment for creating, running and sharing Python code</a:t>
            </a:r>
            <a:br>
              <a:rPr lang="en-US" sz="1800" b="0" i="0" u="none" strike="noStrike" dirty="0">
                <a:solidFill>
                  <a:srgbClr val="595959"/>
                </a:solidFill>
                <a:effectLst/>
                <a:latin typeface="Montserrat" panose="00000500000000000000" pitchFamily="2" charset="0"/>
              </a:rPr>
            </a:br>
            <a:endParaRPr lang="en-US" sz="1800" b="0" i="0" u="none" strike="noStrike" dirty="0">
              <a:solidFill>
                <a:srgbClr val="595959"/>
              </a:solidFill>
              <a:effectLst/>
              <a:latin typeface="Montserrat" panose="00000500000000000000" pitchFamily="2" charset="0"/>
            </a:endParaRPr>
          </a:p>
          <a:p>
            <a:pPr marL="285750" indent="-285750" rtl="0" fontAlgn="base">
              <a:spcBef>
                <a:spcPts val="0"/>
              </a:spcBef>
              <a:spcAft>
                <a:spcPts val="0"/>
              </a:spcAft>
              <a:buFont typeface="Arial" panose="020B0604020202020204" pitchFamily="34" charset="0"/>
              <a:buChar char="•"/>
            </a:pPr>
            <a:r>
              <a:rPr lang="en-US" sz="1800" b="0" i="0" u="none" strike="noStrike" dirty="0">
                <a:solidFill>
                  <a:srgbClr val="595959"/>
                </a:solidFill>
                <a:effectLst/>
                <a:latin typeface="Montserrat" panose="00000500000000000000" pitchFamily="2" charset="0"/>
              </a:rPr>
              <a:t>Combine code with text and output</a:t>
            </a:r>
            <a:br>
              <a:rPr lang="en-US" sz="1800" b="0" i="0" u="none" strike="noStrike" dirty="0">
                <a:solidFill>
                  <a:srgbClr val="595959"/>
                </a:solidFill>
                <a:effectLst/>
                <a:latin typeface="Montserrat" panose="00000500000000000000" pitchFamily="2" charset="0"/>
              </a:rPr>
            </a:br>
            <a:endParaRPr lang="en-US" sz="1800" b="0" i="0" u="none" strike="noStrike" dirty="0">
              <a:solidFill>
                <a:srgbClr val="595959"/>
              </a:solidFill>
              <a:effectLst/>
              <a:latin typeface="Montserrat" panose="00000500000000000000" pitchFamily="2" charset="0"/>
            </a:endParaRPr>
          </a:p>
          <a:p>
            <a:pPr marL="285750" indent="-285750" rtl="0" fontAlgn="base">
              <a:spcBef>
                <a:spcPts val="0"/>
              </a:spcBef>
              <a:spcAft>
                <a:spcPts val="1200"/>
              </a:spcAft>
              <a:buFont typeface="Arial" panose="020B0604020202020204" pitchFamily="34" charset="0"/>
              <a:buChar char="•"/>
            </a:pPr>
            <a:r>
              <a:rPr lang="en-US" sz="1800" b="0" i="0" u="none" strike="noStrike" dirty="0">
                <a:solidFill>
                  <a:srgbClr val="595959"/>
                </a:solidFill>
                <a:effectLst/>
                <a:latin typeface="Montserrat" panose="00000500000000000000" pitchFamily="2" charset="0"/>
              </a:rPr>
              <a:t>Runs from your </a:t>
            </a:r>
            <a:r>
              <a:rPr lang="en-US" sz="1800" b="1" i="0" u="none" strike="noStrike" dirty="0">
                <a:solidFill>
                  <a:srgbClr val="595959"/>
                </a:solidFill>
                <a:effectLst/>
                <a:latin typeface="Montserrat" panose="00000500000000000000" pitchFamily="2" charset="0"/>
              </a:rPr>
              <a:t>local installation</a:t>
            </a:r>
            <a:r>
              <a:rPr lang="en-US" sz="1800" b="0" i="0" u="none" strike="noStrike" dirty="0">
                <a:solidFill>
                  <a:srgbClr val="595959"/>
                </a:solidFill>
                <a:effectLst/>
                <a:latin typeface="Montserrat" panose="00000500000000000000" pitchFamily="2" charset="0"/>
              </a:rPr>
              <a:t>. I.e., you need Python and the libraries you want to use installed on your computer</a:t>
            </a:r>
          </a:p>
        </p:txBody>
      </p:sp>
    </p:spTree>
    <p:extLst>
      <p:ext uri="{BB962C8B-B14F-4D97-AF65-F5344CB8AC3E}">
        <p14:creationId xmlns:p14="http://schemas.microsoft.com/office/powerpoint/2010/main" val="36056780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a:extLst>
            <a:ext uri="{FF2B5EF4-FFF2-40B4-BE49-F238E27FC236}">
              <a16:creationId xmlns:a16="http://schemas.microsoft.com/office/drawing/2014/main" id="{A5084984-72F0-0331-D3B0-499FCC1F290C}"/>
            </a:ext>
          </a:extLst>
        </p:cNvPr>
        <p:cNvGrpSpPr/>
        <p:nvPr/>
      </p:nvGrpSpPr>
      <p:grpSpPr>
        <a:xfrm>
          <a:off x="0" y="0"/>
          <a:ext cx="0" cy="0"/>
          <a:chOff x="0" y="0"/>
          <a:chExt cx="0" cy="0"/>
        </a:xfrm>
      </p:grpSpPr>
      <p:sp>
        <p:nvSpPr>
          <p:cNvPr id="3" name="Freeform 3">
            <a:extLst>
              <a:ext uri="{FF2B5EF4-FFF2-40B4-BE49-F238E27FC236}">
                <a16:creationId xmlns:a16="http://schemas.microsoft.com/office/drawing/2014/main" id="{FC355FCA-CE80-B291-805E-BBD384BDADA6}"/>
              </a:ext>
            </a:extLst>
          </p:cNvPr>
          <p:cNvSpPr/>
          <p:nvPr/>
        </p:nvSpPr>
        <p:spPr>
          <a:xfrm>
            <a:off x="-25" y="274186"/>
            <a:ext cx="12192009" cy="1402459"/>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DK" sz="800" dirty="0"/>
          </a:p>
        </p:txBody>
      </p:sp>
      <p:sp>
        <p:nvSpPr>
          <p:cNvPr id="5" name="Freeform 5">
            <a:extLst>
              <a:ext uri="{FF2B5EF4-FFF2-40B4-BE49-F238E27FC236}">
                <a16:creationId xmlns:a16="http://schemas.microsoft.com/office/drawing/2014/main" id="{EAD01C8A-C8BF-F679-2457-BF48D054C221}"/>
              </a:ext>
            </a:extLst>
          </p:cNvPr>
          <p:cNvSpPr/>
          <p:nvPr/>
        </p:nvSpPr>
        <p:spPr>
          <a:xfrm>
            <a:off x="10871200" y="458730"/>
            <a:ext cx="928503" cy="928503"/>
          </a:xfrm>
          <a:custGeom>
            <a:avLst/>
            <a:gdLst/>
            <a:ahLst/>
            <a:cxnLst/>
            <a:rect l="l" t="t" r="r" b="b"/>
            <a:pathLst>
              <a:path w="1392754" h="1392754">
                <a:moveTo>
                  <a:pt x="0" y="0"/>
                </a:moveTo>
                <a:lnTo>
                  <a:pt x="1392754" y="0"/>
                </a:lnTo>
                <a:lnTo>
                  <a:pt x="1392754" y="1392754"/>
                </a:lnTo>
                <a:lnTo>
                  <a:pt x="0" y="1392754"/>
                </a:lnTo>
                <a:lnTo>
                  <a:pt x="0" y="0"/>
                </a:lnTo>
                <a:close/>
              </a:path>
            </a:pathLst>
          </a:custGeom>
          <a:blipFill>
            <a:blip r:embed="rId3"/>
            <a:stretch>
              <a:fillRect/>
            </a:stretch>
          </a:blip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DK" sz="800"/>
          </a:p>
        </p:txBody>
      </p:sp>
      <p:sp>
        <p:nvSpPr>
          <p:cNvPr id="7" name="Title 1">
            <a:extLst>
              <a:ext uri="{FF2B5EF4-FFF2-40B4-BE49-F238E27FC236}">
                <a16:creationId xmlns:a16="http://schemas.microsoft.com/office/drawing/2014/main" id="{8B954DCB-53BC-D715-A8D4-0023BABEF6FA}"/>
              </a:ext>
            </a:extLst>
          </p:cNvPr>
          <p:cNvSpPr txBox="1">
            <a:spLocks/>
          </p:cNvSpPr>
          <p:nvPr/>
        </p:nvSpPr>
        <p:spPr>
          <a:xfrm>
            <a:off x="604155" y="703273"/>
            <a:ext cx="6944127" cy="511975"/>
          </a:xfrm>
          <a:prstGeom prst="rect">
            <a:avLst/>
          </a:prstGeom>
        </p:spPr>
        <p:txBody>
          <a:bodyPr>
            <a:no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l"/>
            <a:r>
              <a:rPr lang="en-US" sz="3600" b="1" dirty="0">
                <a:solidFill>
                  <a:srgbClr val="404040"/>
                </a:solidFill>
                <a:latin typeface="Montserrat" pitchFamily="2" charset="77"/>
                <a:cs typeface="Futura Condensed Medium" panose="020B0602020204020303" pitchFamily="34" charset="-79"/>
              </a:rPr>
              <a:t>RUNNING PYTHON</a:t>
            </a:r>
          </a:p>
        </p:txBody>
      </p:sp>
      <p:sp>
        <p:nvSpPr>
          <p:cNvPr id="9" name="TextBox 8">
            <a:extLst>
              <a:ext uri="{FF2B5EF4-FFF2-40B4-BE49-F238E27FC236}">
                <a16:creationId xmlns:a16="http://schemas.microsoft.com/office/drawing/2014/main" id="{F2E942C1-037E-0A81-B7A8-168EDF591B07}"/>
              </a:ext>
            </a:extLst>
          </p:cNvPr>
          <p:cNvSpPr txBox="1"/>
          <p:nvPr/>
        </p:nvSpPr>
        <p:spPr>
          <a:xfrm>
            <a:off x="5513132" y="1935092"/>
            <a:ext cx="3191436" cy="461024"/>
          </a:xfrm>
          <a:prstGeom prst="rect">
            <a:avLst/>
          </a:prstGeom>
          <a:noFill/>
        </p:spPr>
        <p:txBody>
          <a:bodyPr wrap="square">
            <a:spAutoFit/>
          </a:bodyPr>
          <a:lstStyle/>
          <a:p>
            <a:pPr rtl="0">
              <a:lnSpc>
                <a:spcPct val="150000"/>
              </a:lnSpc>
              <a:spcBef>
                <a:spcPts val="0"/>
              </a:spcBef>
              <a:spcAft>
                <a:spcPts val="1200"/>
              </a:spcAft>
            </a:pPr>
            <a:r>
              <a:rPr lang="en-US" sz="1800" b="0" i="0" u="none" strike="noStrike" dirty="0">
                <a:solidFill>
                  <a:srgbClr val="595959"/>
                </a:solidFill>
                <a:effectLst/>
                <a:latin typeface="Montserrat" panose="00000500000000000000" pitchFamily="2" charset="0"/>
              </a:rPr>
              <a:t>Google </a:t>
            </a:r>
            <a:r>
              <a:rPr lang="en-US" sz="1800" b="0" i="0" u="none" strike="noStrike" dirty="0" err="1">
                <a:solidFill>
                  <a:srgbClr val="595959"/>
                </a:solidFill>
                <a:effectLst/>
                <a:latin typeface="Montserrat" panose="00000500000000000000" pitchFamily="2" charset="0"/>
              </a:rPr>
              <a:t>Colab</a:t>
            </a:r>
            <a:endParaRPr lang="en-GB" dirty="0">
              <a:latin typeface="Montserrat" panose="00000500000000000000" pitchFamily="2" charset="0"/>
            </a:endParaRPr>
          </a:p>
        </p:txBody>
      </p:sp>
      <p:sp>
        <p:nvSpPr>
          <p:cNvPr id="11" name="TextBox 10">
            <a:extLst>
              <a:ext uri="{FF2B5EF4-FFF2-40B4-BE49-F238E27FC236}">
                <a16:creationId xmlns:a16="http://schemas.microsoft.com/office/drawing/2014/main" id="{1E99003E-C873-29E2-EE84-FBDBF4715E7E}"/>
              </a:ext>
            </a:extLst>
          </p:cNvPr>
          <p:cNvSpPr txBox="1"/>
          <p:nvPr/>
        </p:nvSpPr>
        <p:spPr>
          <a:xfrm>
            <a:off x="5536668" y="2627001"/>
            <a:ext cx="6096000" cy="3416320"/>
          </a:xfrm>
          <a:prstGeom prst="rect">
            <a:avLst/>
          </a:prstGeom>
          <a:noFill/>
        </p:spPr>
        <p:txBody>
          <a:bodyPr wrap="square">
            <a:spAutoFit/>
          </a:bodyPr>
          <a:lstStyle/>
          <a:p>
            <a:pPr marL="285750" indent="-285750" rtl="0" fontAlgn="base">
              <a:spcBef>
                <a:spcPts val="0"/>
              </a:spcBef>
              <a:spcAft>
                <a:spcPts val="0"/>
              </a:spcAft>
              <a:buFont typeface="Arial" panose="020B0604020202020204" pitchFamily="34" charset="0"/>
              <a:buChar char="•"/>
            </a:pPr>
            <a:r>
              <a:rPr lang="en-US" sz="1800" b="0" i="0" u="none" strike="noStrike" dirty="0">
                <a:solidFill>
                  <a:srgbClr val="595959"/>
                </a:solidFill>
                <a:effectLst/>
                <a:latin typeface="Montserrat" panose="00000500000000000000" pitchFamily="2" charset="0"/>
              </a:rPr>
              <a:t>a </a:t>
            </a:r>
            <a:r>
              <a:rPr lang="en-US" sz="1800" b="0" i="0" u="none" strike="noStrike" dirty="0" err="1">
                <a:solidFill>
                  <a:srgbClr val="595959"/>
                </a:solidFill>
                <a:effectLst/>
                <a:latin typeface="Montserrat" panose="00000500000000000000" pitchFamily="2" charset="0"/>
              </a:rPr>
              <a:t>Jupyter</a:t>
            </a:r>
            <a:r>
              <a:rPr lang="en-US" sz="1800" b="0" i="0" u="none" strike="noStrike" dirty="0">
                <a:solidFill>
                  <a:srgbClr val="595959"/>
                </a:solidFill>
                <a:effectLst/>
                <a:latin typeface="Montserrat" panose="00000500000000000000" pitchFamily="2" charset="0"/>
              </a:rPr>
              <a:t> Notebook hosted on Google’s servers, not your own machine</a:t>
            </a:r>
          </a:p>
          <a:p>
            <a:pPr marL="285750" indent="-285750" rtl="0" fontAlgn="base">
              <a:spcBef>
                <a:spcPts val="0"/>
              </a:spcBef>
              <a:spcAft>
                <a:spcPts val="0"/>
              </a:spcAft>
              <a:buFont typeface="Arial" panose="020B0604020202020204" pitchFamily="34" charset="0"/>
              <a:buChar char="•"/>
            </a:pPr>
            <a:endParaRPr lang="en-US" sz="1800" b="0" i="0" u="none" strike="noStrike" dirty="0">
              <a:solidFill>
                <a:srgbClr val="595959"/>
              </a:solidFill>
              <a:effectLst/>
              <a:latin typeface="Montserrat" panose="00000500000000000000" pitchFamily="2" charset="0"/>
            </a:endParaRPr>
          </a:p>
          <a:p>
            <a:pPr marL="285750" indent="-285750" rtl="0" fontAlgn="base">
              <a:spcBef>
                <a:spcPts val="0"/>
              </a:spcBef>
              <a:spcAft>
                <a:spcPts val="0"/>
              </a:spcAft>
              <a:buFont typeface="Arial" panose="020B0604020202020204" pitchFamily="34" charset="0"/>
              <a:buChar char="•"/>
            </a:pPr>
            <a:r>
              <a:rPr lang="en-US" sz="1800" b="0" i="0" u="none" strike="noStrike" dirty="0">
                <a:solidFill>
                  <a:srgbClr val="595959"/>
                </a:solidFill>
                <a:effectLst/>
                <a:latin typeface="Montserrat" panose="00000500000000000000" pitchFamily="2" charset="0"/>
              </a:rPr>
              <a:t>Still </a:t>
            </a:r>
            <a:r>
              <a:rPr lang="en-US" dirty="0">
                <a:solidFill>
                  <a:srgbClr val="595959"/>
                </a:solidFill>
                <a:latin typeface="Montserrat" panose="00000500000000000000" pitchFamily="2" charset="0"/>
              </a:rPr>
              <a:t>b</a:t>
            </a:r>
            <a:r>
              <a:rPr lang="en-US" sz="1800" b="0" i="0" u="none" strike="noStrike" dirty="0">
                <a:solidFill>
                  <a:srgbClr val="595959"/>
                </a:solidFill>
                <a:effectLst/>
                <a:latin typeface="Montserrat" panose="00000500000000000000" pitchFamily="2" charset="0"/>
              </a:rPr>
              <a:t>rowser-based</a:t>
            </a:r>
            <a:br>
              <a:rPr lang="en-US" sz="1800" b="0" i="0" u="none" strike="noStrike" dirty="0">
                <a:solidFill>
                  <a:srgbClr val="595959"/>
                </a:solidFill>
                <a:effectLst/>
                <a:latin typeface="Montserrat" panose="00000500000000000000" pitchFamily="2" charset="0"/>
              </a:rPr>
            </a:br>
            <a:endParaRPr lang="en-US" sz="1800" b="0" i="0" u="none" strike="noStrike" dirty="0">
              <a:solidFill>
                <a:srgbClr val="595959"/>
              </a:solidFill>
              <a:effectLst/>
              <a:latin typeface="Montserrat" panose="00000500000000000000" pitchFamily="2" charset="0"/>
            </a:endParaRPr>
          </a:p>
          <a:p>
            <a:pPr marL="285750" indent="-285750" rtl="0" fontAlgn="base">
              <a:spcBef>
                <a:spcPts val="0"/>
              </a:spcBef>
              <a:spcAft>
                <a:spcPts val="0"/>
              </a:spcAft>
              <a:buFont typeface="Arial" panose="020B0604020202020204" pitchFamily="34" charset="0"/>
              <a:buChar char="•"/>
            </a:pPr>
            <a:r>
              <a:rPr lang="en-US" sz="1800" b="0" i="0" u="none" strike="noStrike" dirty="0">
                <a:solidFill>
                  <a:srgbClr val="595959"/>
                </a:solidFill>
                <a:effectLst/>
                <a:latin typeface="Montserrat" panose="00000500000000000000" pitchFamily="2" charset="0"/>
              </a:rPr>
              <a:t>requires no setup to use and provides free access to computing resources on Google’s servers including GPUs</a:t>
            </a:r>
            <a:br>
              <a:rPr lang="en-US" sz="1800" b="0" i="0" u="none" strike="noStrike" dirty="0">
                <a:solidFill>
                  <a:srgbClr val="595959"/>
                </a:solidFill>
                <a:effectLst/>
                <a:latin typeface="Montserrat" panose="00000500000000000000" pitchFamily="2" charset="0"/>
              </a:rPr>
            </a:br>
            <a:endParaRPr lang="en-US" sz="1800" b="0" i="0" u="none" strike="noStrike" dirty="0">
              <a:solidFill>
                <a:srgbClr val="595959"/>
              </a:solidFill>
              <a:effectLst/>
              <a:latin typeface="Montserrat" panose="00000500000000000000" pitchFamily="2" charset="0"/>
            </a:endParaRPr>
          </a:p>
          <a:p>
            <a:pPr marL="285750" indent="-285750" rtl="0" fontAlgn="base">
              <a:spcBef>
                <a:spcPts val="0"/>
              </a:spcBef>
              <a:spcAft>
                <a:spcPts val="0"/>
              </a:spcAft>
              <a:buFont typeface="Arial" panose="020B0604020202020204" pitchFamily="34" charset="0"/>
              <a:buChar char="•"/>
            </a:pPr>
            <a:r>
              <a:rPr lang="en-US" sz="1800" b="0" i="0" u="none" strike="noStrike" dirty="0">
                <a:solidFill>
                  <a:srgbClr val="595959"/>
                </a:solidFill>
                <a:effectLst/>
                <a:latin typeface="Montserrat" panose="00000500000000000000" pitchFamily="2" charset="0"/>
              </a:rPr>
              <a:t>is connected to a Google account and data and notebooks can be accessed through Google Drive</a:t>
            </a:r>
          </a:p>
        </p:txBody>
      </p:sp>
      <p:pic>
        <p:nvPicPr>
          <p:cNvPr id="2050" name="Picture 2">
            <a:extLst>
              <a:ext uri="{FF2B5EF4-FFF2-40B4-BE49-F238E27FC236}">
                <a16:creationId xmlns:a16="http://schemas.microsoft.com/office/drawing/2014/main" id="{734F7032-1230-79E1-2647-FF17120BB67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442" y="1743819"/>
            <a:ext cx="3172910" cy="140245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A screenshot of a computer&#10;&#10;Description automatically generated">
            <a:extLst>
              <a:ext uri="{FF2B5EF4-FFF2-40B4-BE49-F238E27FC236}">
                <a16:creationId xmlns:a16="http://schemas.microsoft.com/office/drawing/2014/main" id="{568A40EC-E140-F28F-F3AB-2DDA406B1EA6}"/>
              </a:ext>
            </a:extLst>
          </p:cNvPr>
          <p:cNvPicPr>
            <a:picLocks noChangeAspect="1"/>
          </p:cNvPicPr>
          <p:nvPr/>
        </p:nvPicPr>
        <p:blipFill rotWithShape="1">
          <a:blip r:embed="rId5">
            <a:extLst>
              <a:ext uri="{28A0092B-C50C-407E-A947-70E740481C1C}">
                <a14:useLocalDpi xmlns:a14="http://schemas.microsoft.com/office/drawing/2010/main" val="0"/>
              </a:ext>
            </a:extLst>
          </a:blip>
          <a:srcRect l="598"/>
          <a:stretch/>
        </p:blipFill>
        <p:spPr>
          <a:xfrm>
            <a:off x="559332" y="3055114"/>
            <a:ext cx="4457931" cy="3242591"/>
          </a:xfrm>
          <a:prstGeom prst="rect">
            <a:avLst/>
          </a:prstGeom>
        </p:spPr>
      </p:pic>
    </p:spTree>
    <p:extLst>
      <p:ext uri="{BB962C8B-B14F-4D97-AF65-F5344CB8AC3E}">
        <p14:creationId xmlns:p14="http://schemas.microsoft.com/office/powerpoint/2010/main" val="28542976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a:extLst>
            <a:ext uri="{FF2B5EF4-FFF2-40B4-BE49-F238E27FC236}">
              <a16:creationId xmlns:a16="http://schemas.microsoft.com/office/drawing/2014/main" id="{A5084984-72F0-0331-D3B0-499FCC1F290C}"/>
            </a:ext>
          </a:extLst>
        </p:cNvPr>
        <p:cNvGrpSpPr/>
        <p:nvPr/>
      </p:nvGrpSpPr>
      <p:grpSpPr>
        <a:xfrm>
          <a:off x="0" y="0"/>
          <a:ext cx="0" cy="0"/>
          <a:chOff x="0" y="0"/>
          <a:chExt cx="0" cy="0"/>
        </a:xfrm>
      </p:grpSpPr>
      <p:sp>
        <p:nvSpPr>
          <p:cNvPr id="3" name="Freeform 3">
            <a:extLst>
              <a:ext uri="{FF2B5EF4-FFF2-40B4-BE49-F238E27FC236}">
                <a16:creationId xmlns:a16="http://schemas.microsoft.com/office/drawing/2014/main" id="{FC355FCA-CE80-B291-805E-BBD384BDADA6}"/>
              </a:ext>
            </a:extLst>
          </p:cNvPr>
          <p:cNvSpPr/>
          <p:nvPr/>
        </p:nvSpPr>
        <p:spPr>
          <a:xfrm>
            <a:off x="-25" y="274186"/>
            <a:ext cx="12192009" cy="1402459"/>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DK" sz="800" dirty="0"/>
          </a:p>
        </p:txBody>
      </p:sp>
      <p:sp>
        <p:nvSpPr>
          <p:cNvPr id="5" name="Freeform 5">
            <a:extLst>
              <a:ext uri="{FF2B5EF4-FFF2-40B4-BE49-F238E27FC236}">
                <a16:creationId xmlns:a16="http://schemas.microsoft.com/office/drawing/2014/main" id="{EAD01C8A-C8BF-F679-2457-BF48D054C221}"/>
              </a:ext>
            </a:extLst>
          </p:cNvPr>
          <p:cNvSpPr/>
          <p:nvPr/>
        </p:nvSpPr>
        <p:spPr>
          <a:xfrm>
            <a:off x="10871200" y="458730"/>
            <a:ext cx="928503" cy="928503"/>
          </a:xfrm>
          <a:custGeom>
            <a:avLst/>
            <a:gdLst/>
            <a:ahLst/>
            <a:cxnLst/>
            <a:rect l="l" t="t" r="r" b="b"/>
            <a:pathLst>
              <a:path w="1392754" h="1392754">
                <a:moveTo>
                  <a:pt x="0" y="0"/>
                </a:moveTo>
                <a:lnTo>
                  <a:pt x="1392754" y="0"/>
                </a:lnTo>
                <a:lnTo>
                  <a:pt x="1392754" y="1392754"/>
                </a:lnTo>
                <a:lnTo>
                  <a:pt x="0" y="1392754"/>
                </a:lnTo>
                <a:lnTo>
                  <a:pt x="0" y="0"/>
                </a:lnTo>
                <a:close/>
              </a:path>
            </a:pathLst>
          </a:custGeom>
          <a:blipFill>
            <a:blip r:embed="rId3"/>
            <a:stretch>
              <a:fillRect/>
            </a:stretch>
          </a:blip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DK" sz="800"/>
          </a:p>
        </p:txBody>
      </p:sp>
      <p:sp>
        <p:nvSpPr>
          <p:cNvPr id="7" name="Title 1">
            <a:extLst>
              <a:ext uri="{FF2B5EF4-FFF2-40B4-BE49-F238E27FC236}">
                <a16:creationId xmlns:a16="http://schemas.microsoft.com/office/drawing/2014/main" id="{8B954DCB-53BC-D715-A8D4-0023BABEF6FA}"/>
              </a:ext>
            </a:extLst>
          </p:cNvPr>
          <p:cNvSpPr txBox="1">
            <a:spLocks/>
          </p:cNvSpPr>
          <p:nvPr/>
        </p:nvSpPr>
        <p:spPr>
          <a:xfrm>
            <a:off x="604155" y="703273"/>
            <a:ext cx="8387445" cy="511975"/>
          </a:xfrm>
          <a:prstGeom prst="rect">
            <a:avLst/>
          </a:prstGeom>
        </p:spPr>
        <p:txBody>
          <a:bodyPr>
            <a:no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l"/>
            <a:r>
              <a:rPr lang="en-US" sz="3600" b="1" dirty="0">
                <a:solidFill>
                  <a:srgbClr val="404040"/>
                </a:solidFill>
                <a:latin typeface="Montserrat" pitchFamily="2" charset="77"/>
                <a:cs typeface="Futura Condensed Medium" panose="020B0602020204020303" pitchFamily="34" charset="-79"/>
              </a:rPr>
              <a:t>ACCESSING COURSE MATERIALS</a:t>
            </a:r>
          </a:p>
        </p:txBody>
      </p:sp>
      <p:sp>
        <p:nvSpPr>
          <p:cNvPr id="2" name="TextBox 1">
            <a:extLst>
              <a:ext uri="{FF2B5EF4-FFF2-40B4-BE49-F238E27FC236}">
                <a16:creationId xmlns:a16="http://schemas.microsoft.com/office/drawing/2014/main" id="{B0A66CBA-28FF-D511-A125-859F35484E1F}"/>
              </a:ext>
            </a:extLst>
          </p:cNvPr>
          <p:cNvSpPr txBox="1"/>
          <p:nvPr/>
        </p:nvSpPr>
        <p:spPr>
          <a:xfrm>
            <a:off x="604155" y="1988880"/>
            <a:ext cx="3191436" cy="2692404"/>
          </a:xfrm>
          <a:prstGeom prst="rect">
            <a:avLst/>
          </a:prstGeom>
          <a:noFill/>
        </p:spPr>
        <p:txBody>
          <a:bodyPr wrap="square">
            <a:spAutoFit/>
          </a:bodyPr>
          <a:lstStyle/>
          <a:p>
            <a:pPr rtl="0">
              <a:lnSpc>
                <a:spcPct val="150000"/>
              </a:lnSpc>
              <a:spcBef>
                <a:spcPts val="0"/>
              </a:spcBef>
              <a:spcAft>
                <a:spcPts val="1200"/>
              </a:spcAft>
            </a:pPr>
            <a:r>
              <a:rPr lang="en-US" dirty="0">
                <a:solidFill>
                  <a:srgbClr val="595959"/>
                </a:solidFill>
                <a:latin typeface="Montserrat" panose="00000500000000000000" pitchFamily="2" charset="0"/>
              </a:rPr>
              <a:t>We will be accessing the notebooks for this course via GitHub. </a:t>
            </a:r>
          </a:p>
          <a:p>
            <a:pPr rtl="0">
              <a:lnSpc>
                <a:spcPct val="150000"/>
              </a:lnSpc>
              <a:spcBef>
                <a:spcPts val="0"/>
              </a:spcBef>
              <a:spcAft>
                <a:spcPts val="1200"/>
              </a:spcAft>
            </a:pPr>
            <a:r>
              <a:rPr lang="en-US" dirty="0">
                <a:solidFill>
                  <a:srgbClr val="595959"/>
                </a:solidFill>
                <a:latin typeface="Montserrat" panose="00000500000000000000" pitchFamily="2" charset="0"/>
              </a:rPr>
              <a:t>Remember to open them in </a:t>
            </a:r>
            <a:r>
              <a:rPr lang="en-US" dirty="0" err="1">
                <a:solidFill>
                  <a:srgbClr val="595959"/>
                </a:solidFill>
                <a:latin typeface="Montserrat" panose="00000500000000000000" pitchFamily="2" charset="0"/>
              </a:rPr>
              <a:t>Colab</a:t>
            </a:r>
            <a:r>
              <a:rPr lang="en-US" dirty="0">
                <a:solidFill>
                  <a:srgbClr val="595959"/>
                </a:solidFill>
                <a:latin typeface="Montserrat" panose="00000500000000000000" pitchFamily="2" charset="0"/>
              </a:rPr>
              <a:t> and copy the notebook to your drive.</a:t>
            </a:r>
            <a:endParaRPr lang="en-GB" dirty="0">
              <a:latin typeface="Montserrat" panose="00000500000000000000" pitchFamily="2" charset="0"/>
            </a:endParaRPr>
          </a:p>
        </p:txBody>
      </p:sp>
      <p:pic>
        <p:nvPicPr>
          <p:cNvPr id="1026" name="Picture 2">
            <a:extLst>
              <a:ext uri="{FF2B5EF4-FFF2-40B4-BE49-F238E27FC236}">
                <a16:creationId xmlns:a16="http://schemas.microsoft.com/office/drawing/2014/main" id="{1E029EEF-202A-D0B7-F33C-F6246FFF19F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60460" y="2174398"/>
            <a:ext cx="6345492" cy="3980329"/>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EDC9A8CD-A08A-28B4-979B-FE2E067B2166}"/>
              </a:ext>
            </a:extLst>
          </p:cNvPr>
          <p:cNvSpPr/>
          <p:nvPr/>
        </p:nvSpPr>
        <p:spPr>
          <a:xfrm>
            <a:off x="5818094" y="5710518"/>
            <a:ext cx="645459" cy="188258"/>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30" name="Picture 6">
            <a:extLst>
              <a:ext uri="{FF2B5EF4-FFF2-40B4-BE49-F238E27FC236}">
                <a16:creationId xmlns:a16="http://schemas.microsoft.com/office/drawing/2014/main" id="{A041862E-3AAD-81F0-8F50-CE2AC884F88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60460" y="1988880"/>
            <a:ext cx="6466354" cy="28007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45374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B93E5F9-7B45-E74D-6FC9-A868D5B487EC}"/>
              </a:ext>
            </a:extLst>
          </p:cNvPr>
          <p:cNvSpPr txBox="1"/>
          <p:nvPr/>
        </p:nvSpPr>
        <p:spPr>
          <a:xfrm>
            <a:off x="1634067" y="1981200"/>
            <a:ext cx="9110133" cy="646331"/>
          </a:xfrm>
          <a:prstGeom prst="rect">
            <a:avLst/>
          </a:prstGeom>
          <a:noFill/>
        </p:spPr>
        <p:txBody>
          <a:bodyPr wrap="square" rtlCol="0">
            <a:spAutoFit/>
          </a:bodyPr>
          <a:lstStyle/>
          <a:p>
            <a:r>
              <a:rPr lang="en-GB" dirty="0" err="1"/>
              <a:t>Numpy</a:t>
            </a:r>
            <a:r>
              <a:rPr lang="en-GB" dirty="0"/>
              <a:t> and pandas notebook:</a:t>
            </a:r>
          </a:p>
          <a:p>
            <a:r>
              <a:rPr lang="en-GB" dirty="0">
                <a:hlinkClick r:id="rId3"/>
              </a:rPr>
              <a:t>https://colab.research.google.com/drive/1hfp2LU-TngXBsZYPUpzH0xei-XQ16o9J</a:t>
            </a:r>
            <a:endParaRPr lang="en-GB" dirty="0"/>
          </a:p>
        </p:txBody>
      </p:sp>
    </p:spTree>
    <p:extLst>
      <p:ext uri="{BB962C8B-B14F-4D97-AF65-F5344CB8AC3E}">
        <p14:creationId xmlns:p14="http://schemas.microsoft.com/office/powerpoint/2010/main" val="24554779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AA12D5A-5DF4-7548-AC2B-41958F1875AD}"/>
              </a:ext>
            </a:extLst>
          </p:cNvPr>
          <p:cNvSpPr/>
          <p:nvPr/>
        </p:nvSpPr>
        <p:spPr>
          <a:xfrm>
            <a:off x="6474591" y="20117"/>
            <a:ext cx="5736279"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endParaRPr lang="en-DK" sz="800"/>
          </a:p>
        </p:txBody>
      </p:sp>
      <p:grpSp>
        <p:nvGrpSpPr>
          <p:cNvPr id="27" name="Group 26">
            <a:extLst>
              <a:ext uri="{FF2B5EF4-FFF2-40B4-BE49-F238E27FC236}">
                <a16:creationId xmlns:a16="http://schemas.microsoft.com/office/drawing/2014/main" id="{27E055AA-0EC9-FBF1-B4D0-AB773551C6C7}"/>
              </a:ext>
            </a:extLst>
          </p:cNvPr>
          <p:cNvGrpSpPr/>
          <p:nvPr/>
        </p:nvGrpSpPr>
        <p:grpSpPr>
          <a:xfrm>
            <a:off x="7112000" y="4763681"/>
            <a:ext cx="2609669" cy="1819515"/>
            <a:chOff x="8380145" y="7341528"/>
            <a:chExt cx="4419600" cy="2665379"/>
          </a:xfrm>
        </p:grpSpPr>
        <p:sp>
          <p:nvSpPr>
            <p:cNvPr id="28" name="Freeform 8">
              <a:extLst>
                <a:ext uri="{FF2B5EF4-FFF2-40B4-BE49-F238E27FC236}">
                  <a16:creationId xmlns:a16="http://schemas.microsoft.com/office/drawing/2014/main" id="{7E35FD7A-53FF-AB1D-3296-37472F669CE9}"/>
                </a:ext>
              </a:extLst>
            </p:cNvPr>
            <p:cNvSpPr/>
            <p:nvPr/>
          </p:nvSpPr>
          <p:spPr>
            <a:xfrm>
              <a:off x="8380145" y="7341528"/>
              <a:ext cx="4419600" cy="2665379"/>
            </a:xfrm>
            <a:custGeom>
              <a:avLst/>
              <a:gdLst/>
              <a:ahLst/>
              <a:cxnLst/>
              <a:rect l="l" t="t" r="r" b="b"/>
              <a:pathLst>
                <a:path w="4837349" h="3224899">
                  <a:moveTo>
                    <a:pt x="0" y="0"/>
                  </a:moveTo>
                  <a:lnTo>
                    <a:pt x="4837348" y="0"/>
                  </a:lnTo>
                  <a:lnTo>
                    <a:pt x="4837348" y="3224899"/>
                  </a:lnTo>
                  <a:lnTo>
                    <a:pt x="0" y="3224899"/>
                  </a:lnTo>
                  <a:lnTo>
                    <a:pt x="0" y="0"/>
                  </a:lnTo>
                  <a:close/>
                </a:path>
              </a:pathLst>
            </a:custGeom>
            <a:blipFill>
              <a:blip r:embed="rId3"/>
              <a:stretch>
                <a:fillRect l="-6012" t="-12577" r="-3440" b="-8416"/>
              </a:stretch>
            </a:blipFill>
            <a:ln>
              <a:solidFill>
                <a:schemeClr val="tx1">
                  <a:lumMod val="65000"/>
                  <a:lumOff val="35000"/>
                </a:schemeClr>
              </a:solidFill>
            </a:ln>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DK" sz="800"/>
            </a:p>
          </p:txBody>
        </p:sp>
        <p:cxnSp>
          <p:nvCxnSpPr>
            <p:cNvPr id="29" name="Straight Connector 28">
              <a:extLst>
                <a:ext uri="{FF2B5EF4-FFF2-40B4-BE49-F238E27FC236}">
                  <a16:creationId xmlns:a16="http://schemas.microsoft.com/office/drawing/2014/main" id="{C54C7D09-3819-67F7-5F7F-4E696AFE6978}"/>
                </a:ext>
              </a:extLst>
            </p:cNvPr>
            <p:cNvCxnSpPr>
              <a:cxnSpLocks/>
            </p:cNvCxnSpPr>
            <p:nvPr/>
          </p:nvCxnSpPr>
          <p:spPr>
            <a:xfrm flipV="1">
              <a:off x="8915400" y="7734300"/>
              <a:ext cx="3276600" cy="2059021"/>
            </a:xfrm>
            <a:prstGeom prst="line">
              <a:avLst/>
            </a:prstGeom>
            <a:ln w="254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sp>
        <p:nvSpPr>
          <p:cNvPr id="10" name="TextBox 10"/>
          <p:cNvSpPr txBox="1"/>
          <p:nvPr/>
        </p:nvSpPr>
        <p:spPr>
          <a:xfrm>
            <a:off x="991284" y="2497655"/>
            <a:ext cx="5058037" cy="3425425"/>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2987"/>
              </a:lnSpc>
            </a:pPr>
            <a:r>
              <a:rPr lang="en-US" sz="1867" dirty="0">
                <a:solidFill>
                  <a:srgbClr val="404040"/>
                </a:solidFill>
                <a:latin typeface="Montserrat" pitchFamily="2" charset="77"/>
              </a:rPr>
              <a:t>Before we can start modelling we need to familiarize ourselves with the data.</a:t>
            </a:r>
          </a:p>
          <a:p>
            <a:pPr>
              <a:lnSpc>
                <a:spcPts val="2987"/>
              </a:lnSpc>
            </a:pPr>
            <a:endParaRPr lang="en-US" sz="1867" dirty="0">
              <a:solidFill>
                <a:srgbClr val="404040"/>
              </a:solidFill>
              <a:latin typeface="Montserrat" pitchFamily="2" charset="77"/>
            </a:endParaRPr>
          </a:p>
          <a:p>
            <a:pPr marL="304815" indent="-304815">
              <a:lnSpc>
                <a:spcPts val="2987"/>
              </a:lnSpc>
              <a:buFont typeface="Arial" panose="020B0604020202020204" pitchFamily="34" charset="0"/>
              <a:buChar char="•"/>
            </a:pPr>
            <a:r>
              <a:rPr lang="en-US" sz="1867" dirty="0">
                <a:solidFill>
                  <a:srgbClr val="404040"/>
                </a:solidFill>
                <a:latin typeface="Montserrat" pitchFamily="2" charset="77"/>
              </a:rPr>
              <a:t>What data do we have?</a:t>
            </a:r>
          </a:p>
          <a:p>
            <a:pPr marL="304815" indent="-304815">
              <a:lnSpc>
                <a:spcPts val="2987"/>
              </a:lnSpc>
              <a:buFont typeface="Arial" panose="020B0604020202020204" pitchFamily="34" charset="0"/>
              <a:buChar char="•"/>
            </a:pPr>
            <a:r>
              <a:rPr lang="en-US" sz="1867" dirty="0">
                <a:solidFill>
                  <a:srgbClr val="404040"/>
                </a:solidFill>
                <a:latin typeface="Montserrat" pitchFamily="2" charset="77"/>
              </a:rPr>
              <a:t>Does it look as you expected? </a:t>
            </a:r>
          </a:p>
          <a:p>
            <a:pPr marL="304815" indent="-304815">
              <a:lnSpc>
                <a:spcPts val="2987"/>
              </a:lnSpc>
              <a:buFont typeface="Arial" panose="020B0604020202020204" pitchFamily="34" charset="0"/>
              <a:buChar char="•"/>
            </a:pPr>
            <a:r>
              <a:rPr lang="en-US" sz="1867" dirty="0">
                <a:solidFill>
                  <a:srgbClr val="404040"/>
                </a:solidFill>
                <a:latin typeface="Montserrat" pitchFamily="2" charset="77"/>
              </a:rPr>
              <a:t>Key characteristics</a:t>
            </a:r>
          </a:p>
          <a:p>
            <a:pPr marL="304815" indent="-304815">
              <a:lnSpc>
                <a:spcPts val="2987"/>
              </a:lnSpc>
              <a:buFont typeface="Arial" panose="020B0604020202020204" pitchFamily="34" charset="0"/>
              <a:buChar char="•"/>
            </a:pPr>
            <a:r>
              <a:rPr lang="en-US" sz="1867" dirty="0">
                <a:solidFill>
                  <a:srgbClr val="404040"/>
                </a:solidFill>
                <a:latin typeface="Montserrat" pitchFamily="2" charset="77"/>
              </a:rPr>
              <a:t>What kind of analysis can we do?</a:t>
            </a:r>
          </a:p>
          <a:p>
            <a:pPr marL="304815" indent="-304815">
              <a:lnSpc>
                <a:spcPts val="2987"/>
              </a:lnSpc>
              <a:buFont typeface="Arial" panose="020B0604020202020204" pitchFamily="34" charset="0"/>
              <a:buChar char="•"/>
            </a:pPr>
            <a:r>
              <a:rPr lang="en-US" sz="1867" dirty="0">
                <a:solidFill>
                  <a:srgbClr val="404040"/>
                </a:solidFill>
                <a:latin typeface="Montserrat" pitchFamily="2" charset="77"/>
              </a:rPr>
              <a:t>How do we need to prepare the data for analysis?</a:t>
            </a:r>
          </a:p>
        </p:txBody>
      </p:sp>
      <p:pic>
        <p:nvPicPr>
          <p:cNvPr id="24" name="Picture 23" descr="A diagram of a city&#10;&#10;Description automatically generated">
            <a:extLst>
              <a:ext uri="{FF2B5EF4-FFF2-40B4-BE49-F238E27FC236}">
                <a16:creationId xmlns:a16="http://schemas.microsoft.com/office/drawing/2014/main" id="{44D82E15-4257-27B6-0C24-D397C3E719E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85737" y="4004474"/>
            <a:ext cx="2590800" cy="2184641"/>
          </a:xfrm>
          <a:prstGeom prst="rect">
            <a:avLst/>
          </a:prstGeom>
          <a:ln>
            <a:solidFill>
              <a:schemeClr val="tx1">
                <a:lumMod val="65000"/>
                <a:lumOff val="35000"/>
              </a:schemeClr>
            </a:solidFill>
          </a:ln>
        </p:spPr>
      </p:pic>
      <p:sp>
        <p:nvSpPr>
          <p:cNvPr id="17" name="Freeform 7">
            <a:extLst>
              <a:ext uri="{FF2B5EF4-FFF2-40B4-BE49-F238E27FC236}">
                <a16:creationId xmlns:a16="http://schemas.microsoft.com/office/drawing/2014/main" id="{954F4AB2-1D8D-5F35-F4AF-DD04AEA62A51}"/>
              </a:ext>
            </a:extLst>
          </p:cNvPr>
          <p:cNvSpPr/>
          <p:nvPr/>
        </p:nvSpPr>
        <p:spPr>
          <a:xfrm>
            <a:off x="7112000" y="2420436"/>
            <a:ext cx="2590800" cy="2002087"/>
          </a:xfrm>
          <a:custGeom>
            <a:avLst/>
            <a:gdLst/>
            <a:ahLst/>
            <a:cxnLst/>
            <a:rect l="l" t="t" r="r" b="b"/>
            <a:pathLst>
              <a:path w="5081874" h="3387916">
                <a:moveTo>
                  <a:pt x="0" y="0"/>
                </a:moveTo>
                <a:lnTo>
                  <a:pt x="5081873" y="0"/>
                </a:lnTo>
                <a:lnTo>
                  <a:pt x="5081873" y="3387915"/>
                </a:lnTo>
                <a:lnTo>
                  <a:pt x="0" y="3387915"/>
                </a:lnTo>
                <a:lnTo>
                  <a:pt x="0" y="0"/>
                </a:lnTo>
                <a:close/>
              </a:path>
            </a:pathLst>
          </a:custGeom>
          <a:blipFill>
            <a:blip r:embed="rId5"/>
            <a:stretch>
              <a:fillRect l="-8030" t="-9319" r="-17684" b="-10845"/>
            </a:stretch>
          </a:blipFill>
          <a:ln>
            <a:solidFill>
              <a:schemeClr val="tx1">
                <a:lumMod val="65000"/>
                <a:lumOff val="35000"/>
              </a:schemeClr>
            </a:solidFill>
          </a:ln>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DK" sz="800"/>
          </a:p>
        </p:txBody>
      </p:sp>
      <p:pic>
        <p:nvPicPr>
          <p:cNvPr id="26" name="Picture 25" descr="A diagram of different sizes and colors&#10;&#10;Description automatically generated">
            <a:extLst>
              <a:ext uri="{FF2B5EF4-FFF2-40B4-BE49-F238E27FC236}">
                <a16:creationId xmlns:a16="http://schemas.microsoft.com/office/drawing/2014/main" id="{5F2AD7BF-8B15-3F54-06A5-D90833E52F64}"/>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10937" t="12752" r="23437" b="12830"/>
          <a:stretch/>
        </p:blipFill>
        <p:spPr>
          <a:xfrm>
            <a:off x="9194800" y="1615091"/>
            <a:ext cx="2590800" cy="2203474"/>
          </a:xfrm>
          <a:prstGeom prst="rect">
            <a:avLst/>
          </a:prstGeom>
          <a:ln>
            <a:solidFill>
              <a:schemeClr val="tx1">
                <a:lumMod val="65000"/>
                <a:lumOff val="35000"/>
              </a:schemeClr>
            </a:solidFill>
          </a:ln>
        </p:spPr>
      </p:pic>
      <p:sp>
        <p:nvSpPr>
          <p:cNvPr id="30" name="TextBox 10">
            <a:extLst>
              <a:ext uri="{FF2B5EF4-FFF2-40B4-BE49-F238E27FC236}">
                <a16:creationId xmlns:a16="http://schemas.microsoft.com/office/drawing/2014/main" id="{7E69BD36-6C9D-ED68-C2D3-F0AC6AEC370F}"/>
              </a:ext>
            </a:extLst>
          </p:cNvPr>
          <p:cNvSpPr txBox="1"/>
          <p:nvPr/>
        </p:nvSpPr>
        <p:spPr>
          <a:xfrm>
            <a:off x="8260299" y="2374757"/>
            <a:ext cx="1069251" cy="330774"/>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2987"/>
              </a:lnSpc>
            </a:pPr>
            <a:r>
              <a:rPr lang="en-US" sz="1067" b="1" dirty="0">
                <a:solidFill>
                  <a:srgbClr val="404040"/>
                </a:solidFill>
                <a:latin typeface="Montserrat" pitchFamily="2" charset="77"/>
              </a:rPr>
              <a:t>Density Plot</a:t>
            </a:r>
          </a:p>
        </p:txBody>
      </p:sp>
      <p:sp>
        <p:nvSpPr>
          <p:cNvPr id="31" name="TextBox 10">
            <a:extLst>
              <a:ext uri="{FF2B5EF4-FFF2-40B4-BE49-F238E27FC236}">
                <a16:creationId xmlns:a16="http://schemas.microsoft.com/office/drawing/2014/main" id="{74066E5F-ADE4-6AB1-6265-6856D2874A69}"/>
              </a:ext>
            </a:extLst>
          </p:cNvPr>
          <p:cNvSpPr txBox="1"/>
          <p:nvPr/>
        </p:nvSpPr>
        <p:spPr>
          <a:xfrm>
            <a:off x="11192460" y="1562979"/>
            <a:ext cx="1069251" cy="330774"/>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2987"/>
              </a:lnSpc>
            </a:pPr>
            <a:r>
              <a:rPr lang="en-US" sz="1067" b="1" dirty="0">
                <a:solidFill>
                  <a:srgbClr val="404040"/>
                </a:solidFill>
                <a:latin typeface="Montserrat" pitchFamily="2" charset="77"/>
              </a:rPr>
              <a:t>Biplot</a:t>
            </a:r>
          </a:p>
        </p:txBody>
      </p:sp>
      <p:sp>
        <p:nvSpPr>
          <p:cNvPr id="32" name="TextBox 10">
            <a:extLst>
              <a:ext uri="{FF2B5EF4-FFF2-40B4-BE49-F238E27FC236}">
                <a16:creationId xmlns:a16="http://schemas.microsoft.com/office/drawing/2014/main" id="{6AF05C40-21EF-2C86-57D2-B94487C8A7AF}"/>
              </a:ext>
            </a:extLst>
          </p:cNvPr>
          <p:cNvSpPr txBox="1"/>
          <p:nvPr/>
        </p:nvSpPr>
        <p:spPr>
          <a:xfrm>
            <a:off x="8254493" y="4695840"/>
            <a:ext cx="1069251" cy="330774"/>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2987"/>
              </a:lnSpc>
            </a:pPr>
            <a:r>
              <a:rPr lang="en-US" sz="1067" b="1" dirty="0">
                <a:solidFill>
                  <a:srgbClr val="404040"/>
                </a:solidFill>
                <a:latin typeface="Montserrat" pitchFamily="2" charset="77"/>
              </a:rPr>
              <a:t>Scatter Plot</a:t>
            </a:r>
          </a:p>
        </p:txBody>
      </p:sp>
      <p:sp>
        <p:nvSpPr>
          <p:cNvPr id="33" name="TextBox 10">
            <a:extLst>
              <a:ext uri="{FF2B5EF4-FFF2-40B4-BE49-F238E27FC236}">
                <a16:creationId xmlns:a16="http://schemas.microsoft.com/office/drawing/2014/main" id="{EA9DD776-6546-5CE1-929F-DD4372F77578}"/>
              </a:ext>
            </a:extLst>
          </p:cNvPr>
          <p:cNvSpPr txBox="1"/>
          <p:nvPr/>
        </p:nvSpPr>
        <p:spPr>
          <a:xfrm>
            <a:off x="10817949" y="4004474"/>
            <a:ext cx="1069251" cy="330774"/>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2987"/>
              </a:lnSpc>
            </a:pPr>
            <a:r>
              <a:rPr lang="en-US" sz="1067" b="1" dirty="0">
                <a:solidFill>
                  <a:srgbClr val="404040"/>
                </a:solidFill>
                <a:latin typeface="Montserrat" pitchFamily="2" charset="77"/>
              </a:rPr>
              <a:t>Dendrogram</a:t>
            </a:r>
          </a:p>
        </p:txBody>
      </p:sp>
      <p:pic>
        <p:nvPicPr>
          <p:cNvPr id="34" name="Picture 33" descr="A blue and black logo&#10;&#10;Description automatically generated">
            <a:extLst>
              <a:ext uri="{FF2B5EF4-FFF2-40B4-BE49-F238E27FC236}">
                <a16:creationId xmlns:a16="http://schemas.microsoft.com/office/drawing/2014/main" id="{AED0E294-2328-3B7B-8A33-090D04D7BD06}"/>
              </a:ext>
            </a:extLst>
          </p:cNvPr>
          <p:cNvPicPr>
            <a:picLocks noChangeAspect="1"/>
          </p:cNvPicPr>
          <p:nvPr/>
        </p:nvPicPr>
        <p:blipFill>
          <a:blip r:embed="rId7" cstate="print">
            <a:extLst>
              <a:ext uri="{BEBA8EAE-BF5A-486C-A8C5-ECC9F3942E4B}">
                <a14:imgProps xmlns:a14="http://schemas.microsoft.com/office/drawing/2010/main">
                  <a14:imgLayer r:embed="rId8">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sp>
        <p:nvSpPr>
          <p:cNvPr id="2" name="Freeform 4">
            <a:extLst>
              <a:ext uri="{FF2B5EF4-FFF2-40B4-BE49-F238E27FC236}">
                <a16:creationId xmlns:a16="http://schemas.microsoft.com/office/drawing/2014/main" id="{EB2554A0-CCF5-9122-EEA4-9C61F5DD4AAD}"/>
              </a:ext>
            </a:extLst>
          </p:cNvPr>
          <p:cNvSpPr/>
          <p:nvPr/>
        </p:nvSpPr>
        <p:spPr>
          <a:xfrm flipV="1">
            <a:off x="0" y="395980"/>
            <a:ext cx="12210870" cy="1017640"/>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sz="1200"/>
          </a:p>
        </p:txBody>
      </p:sp>
      <p:sp>
        <p:nvSpPr>
          <p:cNvPr id="6" name="TextBox 12">
            <a:extLst>
              <a:ext uri="{FF2B5EF4-FFF2-40B4-BE49-F238E27FC236}">
                <a16:creationId xmlns:a16="http://schemas.microsoft.com/office/drawing/2014/main" id="{B862FD86-994A-3A5D-3D04-9A9994203E9A}"/>
              </a:ext>
            </a:extLst>
          </p:cNvPr>
          <p:cNvSpPr txBox="1"/>
          <p:nvPr/>
        </p:nvSpPr>
        <p:spPr>
          <a:xfrm>
            <a:off x="1364982" y="576793"/>
            <a:ext cx="9245600" cy="614207"/>
          </a:xfrm>
          <a:prstGeom prst="rect">
            <a:avLst/>
          </a:prstGeom>
        </p:spPr>
        <p:txBody>
          <a:bodyPr wrap="square" lIns="0" tIns="0" rIns="0" bIns="0" rtlCol="0" anchor="t">
            <a:spAutoFit/>
          </a:bodyPr>
          <a:lstStyle/>
          <a:p>
            <a:pPr algn="ctr">
              <a:lnSpc>
                <a:spcPts val="5205"/>
              </a:lnSpc>
              <a:spcBef>
                <a:spcPct val="0"/>
              </a:spcBef>
            </a:pPr>
            <a:r>
              <a:rPr lang="en-US" sz="3600" b="1" dirty="0">
                <a:solidFill>
                  <a:srgbClr val="404040"/>
                </a:solidFill>
                <a:latin typeface="Montserrat" pitchFamily="2" charset="77"/>
              </a:rPr>
              <a:t>EXPLORATORY DATA ANALYSIS</a:t>
            </a:r>
          </a:p>
        </p:txBody>
      </p:sp>
    </p:spTree>
    <p:extLst>
      <p:ext uri="{BB962C8B-B14F-4D97-AF65-F5344CB8AC3E}">
        <p14:creationId xmlns:p14="http://schemas.microsoft.com/office/powerpoint/2010/main" val="173672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9" name="Freeform 4">
            <a:extLst>
              <a:ext uri="{FF2B5EF4-FFF2-40B4-BE49-F238E27FC236}">
                <a16:creationId xmlns:a16="http://schemas.microsoft.com/office/drawing/2014/main" id="{833B6F51-0EF4-1425-0A84-2887250C764C}"/>
              </a:ext>
            </a:extLst>
          </p:cNvPr>
          <p:cNvSpPr/>
          <p:nvPr/>
        </p:nvSpPr>
        <p:spPr>
          <a:xfrm>
            <a:off x="-10694" y="347823"/>
            <a:ext cx="12202694" cy="1365382"/>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DK" sz="800"/>
          </a:p>
        </p:txBody>
      </p:sp>
      <p:sp>
        <p:nvSpPr>
          <p:cNvPr id="3" name="Rectangle 2">
            <a:extLst>
              <a:ext uri="{FF2B5EF4-FFF2-40B4-BE49-F238E27FC236}">
                <a16:creationId xmlns:a16="http://schemas.microsoft.com/office/drawing/2014/main" id="{9D0E6191-CC74-7526-2DDD-57F9445EE5E4}"/>
              </a:ext>
            </a:extLst>
          </p:cNvPr>
          <p:cNvSpPr/>
          <p:nvPr/>
        </p:nvSpPr>
        <p:spPr>
          <a:xfrm>
            <a:off x="6451601" y="0"/>
            <a:ext cx="5841999"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endParaRPr lang="en-GB" sz="800"/>
          </a:p>
        </p:txBody>
      </p:sp>
      <p:sp>
        <p:nvSpPr>
          <p:cNvPr id="7" name="TextBox 7"/>
          <p:cNvSpPr txBox="1"/>
          <p:nvPr/>
        </p:nvSpPr>
        <p:spPr>
          <a:xfrm>
            <a:off x="609600" y="720000"/>
            <a:ext cx="9776611" cy="626881"/>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5205"/>
              </a:lnSpc>
              <a:spcBef>
                <a:spcPct val="0"/>
              </a:spcBef>
            </a:pPr>
            <a:r>
              <a:rPr lang="en-US" sz="3600" b="1" dirty="0">
                <a:solidFill>
                  <a:srgbClr val="404040"/>
                </a:solidFill>
                <a:latin typeface="Montserrat" pitchFamily="2" charset="77"/>
              </a:rPr>
              <a:t>SUMMARY STATISTICS</a:t>
            </a:r>
          </a:p>
        </p:txBody>
      </p:sp>
      <p:sp>
        <p:nvSpPr>
          <p:cNvPr id="8" name="TextBox 8"/>
          <p:cNvSpPr txBox="1"/>
          <p:nvPr/>
        </p:nvSpPr>
        <p:spPr>
          <a:xfrm>
            <a:off x="558800" y="2383691"/>
            <a:ext cx="5765800" cy="4194909"/>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2987"/>
              </a:lnSpc>
            </a:pPr>
            <a:r>
              <a:rPr lang="en-US" sz="1867" dirty="0">
                <a:solidFill>
                  <a:srgbClr val="404040"/>
                </a:solidFill>
                <a:latin typeface="Montserrat"/>
              </a:rPr>
              <a:t>Summary statistics are used to distill a dataset into some key characteristics.</a:t>
            </a:r>
          </a:p>
          <a:p>
            <a:pPr>
              <a:lnSpc>
                <a:spcPts val="2987"/>
              </a:lnSpc>
            </a:pPr>
            <a:endParaRPr lang="en-US" sz="1867" dirty="0">
              <a:solidFill>
                <a:srgbClr val="404040"/>
              </a:solidFill>
              <a:latin typeface="Montserrat"/>
            </a:endParaRPr>
          </a:p>
          <a:p>
            <a:pPr>
              <a:lnSpc>
                <a:spcPts val="2987"/>
              </a:lnSpc>
            </a:pPr>
            <a:r>
              <a:rPr lang="en-US" sz="1867" dirty="0">
                <a:solidFill>
                  <a:srgbClr val="404040"/>
                </a:solidFill>
                <a:latin typeface="Montserrat"/>
              </a:rPr>
              <a:t>They often include the following measures:</a:t>
            </a:r>
          </a:p>
          <a:p>
            <a:pPr marL="304815" indent="-304815">
              <a:lnSpc>
                <a:spcPts val="2987"/>
              </a:lnSpc>
              <a:buFont typeface="Arial" panose="020B0604020202020204" pitchFamily="34" charset="0"/>
              <a:buChar char="•"/>
            </a:pPr>
            <a:r>
              <a:rPr lang="en-US" sz="1867" dirty="0">
                <a:solidFill>
                  <a:srgbClr val="404040"/>
                </a:solidFill>
                <a:latin typeface="Montserrat"/>
              </a:rPr>
              <a:t>Central tendency (mean, median, mode)</a:t>
            </a:r>
          </a:p>
          <a:p>
            <a:pPr marL="304815" indent="-304815">
              <a:lnSpc>
                <a:spcPts val="2987"/>
              </a:lnSpc>
              <a:buFont typeface="Arial" panose="020B0604020202020204" pitchFamily="34" charset="0"/>
              <a:buChar char="•"/>
            </a:pPr>
            <a:r>
              <a:rPr lang="en-US" sz="1867" dirty="0">
                <a:solidFill>
                  <a:srgbClr val="404040"/>
                </a:solidFill>
                <a:latin typeface="Montserrat"/>
              </a:rPr>
              <a:t>Spread (standard deviation)</a:t>
            </a:r>
          </a:p>
          <a:p>
            <a:pPr marL="304815" indent="-304815">
              <a:lnSpc>
                <a:spcPts val="2987"/>
              </a:lnSpc>
              <a:buFont typeface="Arial" panose="020B0604020202020204" pitchFamily="34" charset="0"/>
              <a:buChar char="•"/>
            </a:pPr>
            <a:r>
              <a:rPr lang="en-US" sz="1867" dirty="0">
                <a:solidFill>
                  <a:srgbClr val="404040"/>
                </a:solidFill>
                <a:latin typeface="Montserrat"/>
              </a:rPr>
              <a:t>Minimum and Maximum</a:t>
            </a:r>
          </a:p>
          <a:p>
            <a:pPr marL="304815" indent="-304815">
              <a:lnSpc>
                <a:spcPts val="2987"/>
              </a:lnSpc>
              <a:buFont typeface="Arial" panose="020B0604020202020204" pitchFamily="34" charset="0"/>
              <a:buChar char="•"/>
            </a:pPr>
            <a:r>
              <a:rPr lang="en-US" sz="1867" dirty="0">
                <a:solidFill>
                  <a:srgbClr val="404040"/>
                </a:solidFill>
                <a:latin typeface="Montserrat"/>
              </a:rPr>
              <a:t>Quartiles </a:t>
            </a:r>
          </a:p>
          <a:p>
            <a:pPr marL="304815" indent="-304815">
              <a:lnSpc>
                <a:spcPts val="2987"/>
              </a:lnSpc>
              <a:buFont typeface="Arial" panose="020B0604020202020204" pitchFamily="34" charset="0"/>
              <a:buChar char="•"/>
            </a:pPr>
            <a:r>
              <a:rPr lang="en-US" sz="1867" dirty="0">
                <a:solidFill>
                  <a:srgbClr val="404040"/>
                </a:solidFill>
                <a:latin typeface="Montserrat"/>
              </a:rPr>
              <a:t>Shape of the distribution</a:t>
            </a:r>
          </a:p>
          <a:p>
            <a:pPr marL="304815" indent="-304815">
              <a:lnSpc>
                <a:spcPts val="2987"/>
              </a:lnSpc>
              <a:buFont typeface="Arial" panose="020B0604020202020204" pitchFamily="34" charset="0"/>
              <a:buChar char="•"/>
            </a:pPr>
            <a:r>
              <a:rPr lang="en-US" sz="1867" dirty="0">
                <a:solidFill>
                  <a:srgbClr val="404040"/>
                </a:solidFill>
                <a:latin typeface="Montserrat"/>
              </a:rPr>
              <a:t>Correlation between features</a:t>
            </a:r>
          </a:p>
          <a:p>
            <a:pPr>
              <a:lnSpc>
                <a:spcPts val="2987"/>
              </a:lnSpc>
            </a:pPr>
            <a:endParaRPr lang="en-US" sz="1867" dirty="0">
              <a:solidFill>
                <a:srgbClr val="404040"/>
              </a:solidFill>
              <a:latin typeface="Montserrat"/>
            </a:endParaRPr>
          </a:p>
        </p:txBody>
      </p:sp>
      <p:pic>
        <p:nvPicPr>
          <p:cNvPr id="6" name="Picture 5" descr="A blue and black logo&#10;&#10;Description automatically generated">
            <a:extLst>
              <a:ext uri="{FF2B5EF4-FFF2-40B4-BE49-F238E27FC236}">
                <a16:creationId xmlns:a16="http://schemas.microsoft.com/office/drawing/2014/main" id="{8E4FA2DE-3FB6-D496-E53A-E23E514D4DDA}"/>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pic>
        <p:nvPicPr>
          <p:cNvPr id="5" name="Picture 4" descr="A diagram of a box with text&#10;&#10;Description automatically generated with medium confidence">
            <a:extLst>
              <a:ext uri="{FF2B5EF4-FFF2-40B4-BE49-F238E27FC236}">
                <a16:creationId xmlns:a16="http://schemas.microsoft.com/office/drawing/2014/main" id="{DA2B0B3D-7CB8-BF72-1D0B-7F81FDAD0D5B}"/>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3069" t="2593" r="1923" b="18148"/>
          <a:stretch/>
        </p:blipFill>
        <p:spPr>
          <a:xfrm>
            <a:off x="7379043" y="720000"/>
            <a:ext cx="2193571" cy="2827857"/>
          </a:xfrm>
          <a:prstGeom prst="rect">
            <a:avLst/>
          </a:prstGeom>
        </p:spPr>
      </p:pic>
      <p:pic>
        <p:nvPicPr>
          <p:cNvPr id="11" name="Picture 10" descr="A graph with different colored lines&#10;&#10;Description automatically generated">
            <a:extLst>
              <a:ext uri="{FF2B5EF4-FFF2-40B4-BE49-F238E27FC236}">
                <a16:creationId xmlns:a16="http://schemas.microsoft.com/office/drawing/2014/main" id="{B854738E-6F4F-BFC9-5918-A56E704F90A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379043" y="3814398"/>
            <a:ext cx="3962401" cy="2641600"/>
          </a:xfrm>
          <a:prstGeom prst="rect">
            <a:avLst/>
          </a:prstGeom>
        </p:spPr>
      </p:pic>
    </p:spTree>
    <p:extLst>
      <p:ext uri="{BB962C8B-B14F-4D97-AF65-F5344CB8AC3E}">
        <p14:creationId xmlns:p14="http://schemas.microsoft.com/office/powerpoint/2010/main" val="5929697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F0D7CB6C-31FC-4643-4521-B653264116C6}"/>
              </a:ext>
            </a:extLst>
          </p:cNvPr>
          <p:cNvGrpSpPr/>
          <p:nvPr/>
        </p:nvGrpSpPr>
        <p:grpSpPr>
          <a:xfrm flipH="1">
            <a:off x="0" y="4925682"/>
            <a:ext cx="12192000" cy="2205394"/>
            <a:chOff x="0" y="2616764"/>
            <a:chExt cx="7528484" cy="4241236"/>
          </a:xfrm>
        </p:grpSpPr>
        <p:pic>
          <p:nvPicPr>
            <p:cNvPr id="6" name="Picture 5" descr="A picture containing vector graphics, design&#10;&#10;Description automatically generated">
              <a:extLst>
                <a:ext uri="{FF2B5EF4-FFF2-40B4-BE49-F238E27FC236}">
                  <a16:creationId xmlns:a16="http://schemas.microsoft.com/office/drawing/2014/main" id="{85F21299-2493-6CA4-E311-21541FE9C1C7}"/>
                </a:ext>
              </a:extLst>
            </p:cNvPr>
            <p:cNvPicPr>
              <a:picLocks noChangeAspect="1"/>
            </p:cNvPicPr>
            <p:nvPr/>
          </p:nvPicPr>
          <p:blipFill>
            <a:blip r:embed="rId3">
              <a:alphaModFix/>
              <a:extLst>
                <a:ext uri="{28A0092B-C50C-407E-A947-70E740481C1C}">
                  <a14:useLocalDpi xmlns:a14="http://schemas.microsoft.com/office/drawing/2010/main" val="0"/>
                </a:ext>
              </a:extLst>
            </a:blip>
            <a:stretch>
              <a:fillRect/>
            </a:stretch>
          </p:blipFill>
          <p:spPr>
            <a:xfrm>
              <a:off x="0" y="2616764"/>
              <a:ext cx="7528484" cy="4241236"/>
            </a:xfrm>
            <a:prstGeom prst="rect">
              <a:avLst/>
            </a:prstGeom>
          </p:spPr>
        </p:pic>
        <p:sp>
          <p:nvSpPr>
            <p:cNvPr id="9" name="Rectangle 8">
              <a:extLst>
                <a:ext uri="{FF2B5EF4-FFF2-40B4-BE49-F238E27FC236}">
                  <a16:creationId xmlns:a16="http://schemas.microsoft.com/office/drawing/2014/main" id="{4636CAD5-C4B8-8D80-09A8-06FC9DF49F1B}"/>
                </a:ext>
              </a:extLst>
            </p:cNvPr>
            <p:cNvSpPr/>
            <p:nvPr/>
          </p:nvSpPr>
          <p:spPr>
            <a:xfrm>
              <a:off x="3764242" y="4085863"/>
              <a:ext cx="1953652" cy="86810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endParaRPr lang="en-US" sz="1800"/>
            </a:p>
          </p:txBody>
        </p:sp>
      </p:grpSp>
      <p:sp>
        <p:nvSpPr>
          <p:cNvPr id="2" name="Title 1">
            <a:extLst>
              <a:ext uri="{FF2B5EF4-FFF2-40B4-BE49-F238E27FC236}">
                <a16:creationId xmlns:a16="http://schemas.microsoft.com/office/drawing/2014/main" id="{035097B5-71AF-A6DE-A90F-9E6A7DF8C765}"/>
              </a:ext>
            </a:extLst>
          </p:cNvPr>
          <p:cNvSpPr>
            <a:spLocks noGrp="1"/>
          </p:cNvSpPr>
          <p:nvPr>
            <p:ph type="title"/>
          </p:nvPr>
        </p:nvSpPr>
        <p:spPr>
          <a:xfrm>
            <a:off x="1188190" y="735143"/>
            <a:ext cx="10312148" cy="507333"/>
          </a:xfrm>
        </p:spPr>
        <p:txBody>
          <a:bodyPr>
            <a:normAutofit fontScale="90000"/>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r>
              <a:rPr lang="en-US" sz="4000" b="1" dirty="0">
                <a:solidFill>
                  <a:srgbClr val="404040"/>
                </a:solidFill>
                <a:latin typeface="Montserrat" pitchFamily="2" charset="77"/>
                <a:cs typeface="Futura Condensed Medium" panose="020B0602020204020303" pitchFamily="34" charset="-79"/>
              </a:rPr>
              <a:t>Center for Health Data Science (HeaDS)</a:t>
            </a:r>
          </a:p>
        </p:txBody>
      </p:sp>
      <p:sp>
        <p:nvSpPr>
          <p:cNvPr id="15" name="TextBox 14">
            <a:extLst>
              <a:ext uri="{FF2B5EF4-FFF2-40B4-BE49-F238E27FC236}">
                <a16:creationId xmlns:a16="http://schemas.microsoft.com/office/drawing/2014/main" id="{3DE2745E-76A4-5FB0-9623-0978AFE0A99A}"/>
              </a:ext>
            </a:extLst>
          </p:cNvPr>
          <p:cNvSpPr txBox="1"/>
          <p:nvPr/>
        </p:nvSpPr>
        <p:spPr>
          <a:xfrm>
            <a:off x="759395" y="2042109"/>
            <a:ext cx="7108713" cy="3611245"/>
          </a:xfrm>
          <a:prstGeom prst="rect">
            <a:avLst/>
          </a:prstGeom>
          <a:noFill/>
        </p:spPr>
        <p:txBody>
          <a:bodyPr wrap="square" rtlCol="0">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r>
              <a:rPr lang="en-US" sz="2000" dirty="0">
                <a:solidFill>
                  <a:srgbClr val="404040"/>
                </a:solidFill>
                <a:latin typeface="Montserrat" pitchFamily="2" charset="77"/>
                <a:cs typeface="Futura Condensed Medium" panose="020B0602020204020303" pitchFamily="34" charset="-79"/>
              </a:rPr>
              <a:t>The mission of the Center is to strengthen </a:t>
            </a:r>
          </a:p>
          <a:p>
            <a:r>
              <a:rPr lang="en-US" sz="2000" b="1" dirty="0">
                <a:solidFill>
                  <a:srgbClr val="404040"/>
                </a:solidFill>
                <a:latin typeface="Montserrat" pitchFamily="2" charset="77"/>
                <a:cs typeface="Futura Condensed Medium" panose="020B0602020204020303" pitchFamily="34" charset="-79"/>
              </a:rPr>
              <a:t>health data science </a:t>
            </a:r>
            <a:r>
              <a:rPr lang="en-US" sz="2000" dirty="0">
                <a:solidFill>
                  <a:srgbClr val="404040"/>
                </a:solidFill>
                <a:latin typeface="Montserrat" pitchFamily="2" charset="77"/>
                <a:cs typeface="Futura Condensed Medium" panose="020B0602020204020303" pitchFamily="34" charset="-79"/>
              </a:rPr>
              <a:t>within the Faculty:</a:t>
            </a:r>
          </a:p>
          <a:p>
            <a:endParaRPr lang="en-US" sz="2000" dirty="0">
              <a:solidFill>
                <a:srgbClr val="404040"/>
              </a:solidFill>
              <a:latin typeface="Montserrat" pitchFamily="2" charset="77"/>
              <a:cs typeface="Futura Condensed Medium" panose="020B0602020204020303" pitchFamily="34" charset="-79"/>
            </a:endParaRPr>
          </a:p>
          <a:p>
            <a:pPr marL="304815" indent="-304815">
              <a:buFont typeface="Arial" panose="020B0604020202020204" pitchFamily="34" charset="0"/>
              <a:buChar char="•"/>
            </a:pPr>
            <a:r>
              <a:rPr lang="en-US" sz="1867" dirty="0">
                <a:solidFill>
                  <a:srgbClr val="404040"/>
                </a:solidFill>
                <a:latin typeface="Montserrat" pitchFamily="2" charset="77"/>
                <a:cs typeface="Futura Condensed Medium" panose="020B0602020204020303" pitchFamily="34" charset="-79"/>
              </a:rPr>
              <a:t>Active and visible hub for Health Data Science </a:t>
            </a:r>
          </a:p>
          <a:p>
            <a:endParaRPr lang="en-US" sz="1867" dirty="0">
              <a:solidFill>
                <a:srgbClr val="404040"/>
              </a:solidFill>
              <a:latin typeface="Montserrat" pitchFamily="2" charset="77"/>
              <a:cs typeface="Futura Condensed Medium" panose="020B0602020204020303" pitchFamily="34" charset="-79"/>
            </a:endParaRPr>
          </a:p>
          <a:p>
            <a:pPr marL="304815" indent="-304815">
              <a:buFont typeface="Arial" panose="020B0604020202020204" pitchFamily="34" charset="0"/>
              <a:buChar char="•"/>
            </a:pPr>
            <a:r>
              <a:rPr lang="en-US" sz="1867" dirty="0">
                <a:solidFill>
                  <a:srgbClr val="404040"/>
                </a:solidFill>
                <a:latin typeface="Montserrat" pitchFamily="2" charset="77"/>
                <a:cs typeface="Futura Condensed Medium" panose="020B0602020204020303" pitchFamily="34" charset="-79"/>
              </a:rPr>
              <a:t>Providing data science support for researchers at SUND</a:t>
            </a:r>
          </a:p>
          <a:p>
            <a:endParaRPr lang="en-US" sz="1867" dirty="0">
              <a:solidFill>
                <a:srgbClr val="404040"/>
              </a:solidFill>
              <a:latin typeface="Montserrat" pitchFamily="2" charset="77"/>
              <a:cs typeface="Futura Condensed Medium" panose="020B0602020204020303" pitchFamily="34" charset="-79"/>
            </a:endParaRPr>
          </a:p>
          <a:p>
            <a:pPr marL="304815" indent="-304815">
              <a:buFont typeface="Arial" panose="020B0604020202020204" pitchFamily="34" charset="0"/>
              <a:buChar char="•"/>
            </a:pPr>
            <a:r>
              <a:rPr lang="en-US" sz="1867" b="1" dirty="0">
                <a:solidFill>
                  <a:srgbClr val="404040"/>
                </a:solidFill>
                <a:latin typeface="Montserrat" pitchFamily="2" charset="77"/>
                <a:cs typeface="Futura Condensed Medium" panose="020B0602020204020303" pitchFamily="34" charset="-79"/>
              </a:rPr>
              <a:t>Courses</a:t>
            </a:r>
            <a:r>
              <a:rPr lang="en-US" sz="1867" dirty="0">
                <a:solidFill>
                  <a:srgbClr val="404040"/>
                </a:solidFill>
                <a:latin typeface="Montserrat" pitchFamily="2" charset="77"/>
                <a:cs typeface="Futura Condensed Medium" panose="020B0602020204020303" pitchFamily="34" charset="-79"/>
              </a:rPr>
              <a:t>, workshops and training environments to improve data science skills</a:t>
            </a:r>
          </a:p>
          <a:p>
            <a:endParaRPr lang="en-US" sz="1867" dirty="0">
              <a:solidFill>
                <a:srgbClr val="404040"/>
              </a:solidFill>
              <a:latin typeface="Montserrat" pitchFamily="2" charset="77"/>
              <a:cs typeface="Futura Condensed Medium" panose="020B0602020204020303" pitchFamily="34" charset="-79"/>
            </a:endParaRPr>
          </a:p>
          <a:p>
            <a:pPr marL="304815" indent="-304815">
              <a:buFont typeface="Arial" panose="020B0604020202020204" pitchFamily="34" charset="0"/>
              <a:buChar char="•"/>
            </a:pPr>
            <a:r>
              <a:rPr lang="en-US" sz="1867" dirty="0">
                <a:solidFill>
                  <a:srgbClr val="404040"/>
                </a:solidFill>
                <a:latin typeface="Montserrat" pitchFamily="2" charset="77"/>
                <a:cs typeface="Futura Condensed Medium" panose="020B0602020204020303" pitchFamily="34" charset="-79"/>
              </a:rPr>
              <a:t>Support a network of researchers and educators</a:t>
            </a:r>
          </a:p>
          <a:p>
            <a:endParaRPr lang="en-US" sz="2133" dirty="0">
              <a:latin typeface="Montserrat" pitchFamily="2" charset="77"/>
              <a:ea typeface="Tahoma" panose="020B0604030504040204" pitchFamily="34" charset="0"/>
              <a:cs typeface="Tahoma" panose="020B0604030504040204" pitchFamily="34" charset="0"/>
            </a:endParaRPr>
          </a:p>
        </p:txBody>
      </p:sp>
      <p:grpSp>
        <p:nvGrpSpPr>
          <p:cNvPr id="18" name="Group 17">
            <a:extLst>
              <a:ext uri="{FF2B5EF4-FFF2-40B4-BE49-F238E27FC236}">
                <a16:creationId xmlns:a16="http://schemas.microsoft.com/office/drawing/2014/main" id="{3206E48E-84A4-BF3E-BFBE-A026833E282E}"/>
              </a:ext>
            </a:extLst>
          </p:cNvPr>
          <p:cNvGrpSpPr>
            <a:grpSpLocks noChangeAspect="1"/>
          </p:cNvGrpSpPr>
          <p:nvPr/>
        </p:nvGrpSpPr>
        <p:grpSpPr>
          <a:xfrm>
            <a:off x="8038021" y="4648200"/>
            <a:ext cx="3980847" cy="2133599"/>
            <a:chOff x="0" y="5600700"/>
            <a:chExt cx="7961697" cy="4267200"/>
          </a:xfrm>
        </p:grpSpPr>
        <p:pic>
          <p:nvPicPr>
            <p:cNvPr id="14" name="Picture 13">
              <a:extLst>
                <a:ext uri="{FF2B5EF4-FFF2-40B4-BE49-F238E27FC236}">
                  <a16:creationId xmlns:a16="http://schemas.microsoft.com/office/drawing/2014/main" id="{9CB1FD74-EA0C-005A-3AD9-102ADDF4319F}"/>
                </a:ext>
              </a:extLst>
            </p:cNvPr>
            <p:cNvPicPr>
              <a:picLocks noChangeAspect="1"/>
            </p:cNvPicPr>
            <p:nvPr/>
          </p:nvPicPr>
          <p:blipFill>
            <a:blip r:embed="rId4"/>
            <a:stretch>
              <a:fillRect/>
            </a:stretch>
          </p:blipFill>
          <p:spPr>
            <a:xfrm>
              <a:off x="0" y="5600700"/>
              <a:ext cx="7961697" cy="4267200"/>
            </a:xfrm>
            <a:prstGeom prst="rect">
              <a:avLst/>
            </a:prstGeom>
          </p:spPr>
        </p:pic>
        <p:sp>
          <p:nvSpPr>
            <p:cNvPr id="17" name="Freeform 16">
              <a:extLst>
                <a:ext uri="{FF2B5EF4-FFF2-40B4-BE49-F238E27FC236}">
                  <a16:creationId xmlns:a16="http://schemas.microsoft.com/office/drawing/2014/main" id="{2DE7B7B4-0FEC-DE1F-21FE-84BB833F8D4D}"/>
                </a:ext>
              </a:extLst>
            </p:cNvPr>
            <p:cNvSpPr>
              <a:spLocks noChangeAspect="1"/>
            </p:cNvSpPr>
            <p:nvPr/>
          </p:nvSpPr>
          <p:spPr>
            <a:xfrm>
              <a:off x="2667000" y="5995654"/>
              <a:ext cx="2986742" cy="3262646"/>
            </a:xfrm>
            <a:custGeom>
              <a:avLst/>
              <a:gdLst/>
              <a:ahLst/>
              <a:cxnLst/>
              <a:rect l="l" t="t" r="r" b="b"/>
              <a:pathLst>
                <a:path w="2623924" h="2623924">
                  <a:moveTo>
                    <a:pt x="0" y="0"/>
                  </a:moveTo>
                  <a:lnTo>
                    <a:pt x="2623925" y="0"/>
                  </a:lnTo>
                  <a:lnTo>
                    <a:pt x="2623925" y="2623925"/>
                  </a:lnTo>
                  <a:lnTo>
                    <a:pt x="0" y="2623925"/>
                  </a:lnTo>
                  <a:lnTo>
                    <a:pt x="0" y="0"/>
                  </a:lnTo>
                  <a:close/>
                </a:path>
              </a:pathLst>
            </a:custGeom>
            <a:blipFill>
              <a:blip r:embed="rId5"/>
              <a:stretch>
                <a:fillRect l="-27586" t="-18885" r="-31034" b="-24450"/>
              </a:stretch>
            </a:blip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DK" sz="800" dirty="0"/>
            </a:p>
          </p:txBody>
        </p:sp>
      </p:grpSp>
      <p:cxnSp>
        <p:nvCxnSpPr>
          <p:cNvPr id="3" name="Straight Connector 2">
            <a:extLst>
              <a:ext uri="{FF2B5EF4-FFF2-40B4-BE49-F238E27FC236}">
                <a16:creationId xmlns:a16="http://schemas.microsoft.com/office/drawing/2014/main" id="{860F731E-5264-1AF9-1E90-8016E5704046}"/>
              </a:ext>
            </a:extLst>
          </p:cNvPr>
          <p:cNvCxnSpPr>
            <a:cxnSpLocks/>
          </p:cNvCxnSpPr>
          <p:nvPr/>
        </p:nvCxnSpPr>
        <p:spPr>
          <a:xfrm>
            <a:off x="609600" y="1498600"/>
            <a:ext cx="11023600" cy="0"/>
          </a:xfrm>
          <a:prstGeom prst="line">
            <a:avLst/>
          </a:prstGeom>
          <a:ln w="38100">
            <a:solidFill>
              <a:srgbClr val="3B4A52"/>
            </a:solidFill>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32B68DD1-63B6-39AB-12F9-2A6CB2B8BF59}"/>
              </a:ext>
            </a:extLst>
          </p:cNvPr>
          <p:cNvSpPr/>
          <p:nvPr/>
        </p:nvSpPr>
        <p:spPr>
          <a:xfrm>
            <a:off x="8525435" y="2303929"/>
            <a:ext cx="3107765" cy="140745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Picture of </a:t>
            </a:r>
            <a:r>
              <a:rPr lang="en-GB" dirty="0" err="1"/>
              <a:t>datalab</a:t>
            </a:r>
            <a:endParaRPr lang="en-GB" dirty="0"/>
          </a:p>
        </p:txBody>
      </p:sp>
    </p:spTree>
    <p:extLst>
      <p:ext uri="{BB962C8B-B14F-4D97-AF65-F5344CB8AC3E}">
        <p14:creationId xmlns:p14="http://schemas.microsoft.com/office/powerpoint/2010/main" val="33870053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7" name="TextBox 7"/>
          <p:cNvSpPr txBox="1"/>
          <p:nvPr/>
        </p:nvSpPr>
        <p:spPr>
          <a:xfrm>
            <a:off x="1201404" y="776716"/>
            <a:ext cx="9776611" cy="635302"/>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5205"/>
              </a:lnSpc>
              <a:spcBef>
                <a:spcPct val="0"/>
              </a:spcBef>
            </a:pPr>
            <a:r>
              <a:rPr lang="en-US" sz="3600" b="1" dirty="0">
                <a:solidFill>
                  <a:srgbClr val="404040"/>
                </a:solidFill>
                <a:latin typeface="Montserrat" pitchFamily="2" charset="77"/>
              </a:rPr>
              <a:t>DATA CLEANING AND SET-UP</a:t>
            </a:r>
          </a:p>
        </p:txBody>
      </p:sp>
      <p:sp>
        <p:nvSpPr>
          <p:cNvPr id="8" name="TextBox 8"/>
          <p:cNvSpPr txBox="1"/>
          <p:nvPr/>
        </p:nvSpPr>
        <p:spPr>
          <a:xfrm>
            <a:off x="1201988" y="1868937"/>
            <a:ext cx="6901091" cy="2271263"/>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2987"/>
              </a:lnSpc>
            </a:pPr>
            <a:r>
              <a:rPr lang="en-US" sz="1867" b="1" dirty="0">
                <a:solidFill>
                  <a:srgbClr val="404040"/>
                </a:solidFill>
                <a:latin typeface="Montserrat" pitchFamily="2" charset="77"/>
              </a:rPr>
              <a:t>We want to clean up our data:</a:t>
            </a:r>
          </a:p>
          <a:p>
            <a:pPr marL="304815" indent="-304815">
              <a:lnSpc>
                <a:spcPts val="2987"/>
              </a:lnSpc>
              <a:buFont typeface="Arial" panose="020B0604020202020204" pitchFamily="34" charset="0"/>
              <a:buChar char="•"/>
            </a:pPr>
            <a:r>
              <a:rPr lang="en-US" sz="1867" dirty="0">
                <a:solidFill>
                  <a:srgbClr val="404040"/>
                </a:solidFill>
                <a:latin typeface="Montserrat" pitchFamily="2" charset="77"/>
              </a:rPr>
              <a:t>Remove data outliers or duplicates</a:t>
            </a:r>
          </a:p>
          <a:p>
            <a:pPr marL="304815" indent="-304815">
              <a:lnSpc>
                <a:spcPts val="2987"/>
              </a:lnSpc>
              <a:buFont typeface="Arial" panose="020B0604020202020204" pitchFamily="34" charset="0"/>
              <a:buChar char="•"/>
            </a:pPr>
            <a:r>
              <a:rPr lang="en-US" sz="1867" dirty="0">
                <a:solidFill>
                  <a:srgbClr val="404040"/>
                </a:solidFill>
                <a:latin typeface="Montserrat" pitchFamily="2" charset="77"/>
              </a:rPr>
              <a:t>Ensure categorical variables are spelled the same</a:t>
            </a:r>
          </a:p>
          <a:p>
            <a:pPr marL="304815" indent="-304815">
              <a:lnSpc>
                <a:spcPts val="2987"/>
              </a:lnSpc>
              <a:buFont typeface="Arial" panose="020B0604020202020204" pitchFamily="34" charset="0"/>
              <a:buChar char="•"/>
            </a:pPr>
            <a:r>
              <a:rPr lang="en-US" sz="1867" dirty="0">
                <a:solidFill>
                  <a:srgbClr val="404040"/>
                </a:solidFill>
                <a:latin typeface="Montserrat" pitchFamily="2" charset="77"/>
              </a:rPr>
              <a:t>Change one type of variable to another type</a:t>
            </a:r>
          </a:p>
          <a:p>
            <a:pPr marL="304815" indent="-304815">
              <a:lnSpc>
                <a:spcPts val="2987"/>
              </a:lnSpc>
              <a:buFont typeface="Arial" panose="020B0604020202020204" pitchFamily="34" charset="0"/>
              <a:buChar char="•"/>
            </a:pPr>
            <a:r>
              <a:rPr lang="en-US" sz="1867" dirty="0">
                <a:solidFill>
                  <a:srgbClr val="404040"/>
                </a:solidFill>
                <a:latin typeface="Montserrat" pitchFamily="2" charset="77"/>
              </a:rPr>
              <a:t>Merge, add or remove variables</a:t>
            </a:r>
          </a:p>
          <a:p>
            <a:pPr marL="304815" indent="-304815">
              <a:lnSpc>
                <a:spcPts val="2987"/>
              </a:lnSpc>
              <a:buFont typeface="Arial" panose="020B0604020202020204" pitchFamily="34" charset="0"/>
              <a:buChar char="•"/>
            </a:pPr>
            <a:r>
              <a:rPr lang="en-US" sz="1867" dirty="0">
                <a:solidFill>
                  <a:srgbClr val="404040"/>
                </a:solidFill>
                <a:latin typeface="Montserrat"/>
              </a:rPr>
              <a:t>Layout, long VS wide format</a:t>
            </a:r>
          </a:p>
        </p:txBody>
      </p:sp>
      <p:sp>
        <p:nvSpPr>
          <p:cNvPr id="9" name="Freeform 4">
            <a:extLst>
              <a:ext uri="{FF2B5EF4-FFF2-40B4-BE49-F238E27FC236}">
                <a16:creationId xmlns:a16="http://schemas.microsoft.com/office/drawing/2014/main" id="{A79A4A5D-17DE-AD82-BFE9-A5DA732EE9AE}"/>
              </a:ext>
            </a:extLst>
          </p:cNvPr>
          <p:cNvSpPr/>
          <p:nvPr/>
        </p:nvSpPr>
        <p:spPr>
          <a:xfrm>
            <a:off x="0" y="1"/>
            <a:ext cx="626231" cy="6858000"/>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DK" sz="800"/>
          </a:p>
        </p:txBody>
      </p:sp>
      <p:sp>
        <p:nvSpPr>
          <p:cNvPr id="12" name="TextBox 8">
            <a:extLst>
              <a:ext uri="{FF2B5EF4-FFF2-40B4-BE49-F238E27FC236}">
                <a16:creationId xmlns:a16="http://schemas.microsoft.com/office/drawing/2014/main" id="{5407D3D1-8403-6237-FAAD-4688F8C7F33E}"/>
              </a:ext>
            </a:extLst>
          </p:cNvPr>
          <p:cNvSpPr txBox="1"/>
          <p:nvPr/>
        </p:nvSpPr>
        <p:spPr>
          <a:xfrm>
            <a:off x="1201404" y="4699499"/>
            <a:ext cx="7975600" cy="1117101"/>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2987"/>
              </a:lnSpc>
            </a:pPr>
            <a:r>
              <a:rPr lang="en-US" sz="1867" b="1" dirty="0">
                <a:solidFill>
                  <a:srgbClr val="404040"/>
                </a:solidFill>
                <a:latin typeface="Montserrat" pitchFamily="2" charset="77"/>
              </a:rPr>
              <a:t>Missing values:</a:t>
            </a:r>
          </a:p>
          <a:p>
            <a:pPr marL="304815" indent="-304815">
              <a:lnSpc>
                <a:spcPts val="2987"/>
              </a:lnSpc>
              <a:buFont typeface="Arial" panose="020B0604020202020204" pitchFamily="34" charset="0"/>
              <a:buChar char="•"/>
            </a:pPr>
            <a:r>
              <a:rPr lang="en-US" sz="1867" dirty="0">
                <a:solidFill>
                  <a:srgbClr val="404040"/>
                </a:solidFill>
                <a:latin typeface="Montserrat" pitchFamily="2" charset="77"/>
              </a:rPr>
              <a:t>Filter out some/all missing values</a:t>
            </a:r>
          </a:p>
          <a:p>
            <a:pPr marL="304815" indent="-304815">
              <a:lnSpc>
                <a:spcPts val="2987"/>
              </a:lnSpc>
              <a:buFont typeface="Arial" panose="020B0604020202020204" pitchFamily="34" charset="0"/>
              <a:buChar char="•"/>
            </a:pPr>
            <a:r>
              <a:rPr lang="en-US" sz="1867" dirty="0">
                <a:solidFill>
                  <a:srgbClr val="404040"/>
                </a:solidFill>
                <a:latin typeface="Montserrat" pitchFamily="2" charset="77"/>
              </a:rPr>
              <a:t>Impute missing values (Regression, Maximum Likelihood, ML)</a:t>
            </a:r>
          </a:p>
        </p:txBody>
      </p:sp>
      <p:graphicFrame>
        <p:nvGraphicFramePr>
          <p:cNvPr id="14" name="Table 13">
            <a:extLst>
              <a:ext uri="{FF2B5EF4-FFF2-40B4-BE49-F238E27FC236}">
                <a16:creationId xmlns:a16="http://schemas.microsoft.com/office/drawing/2014/main" id="{47320FCD-D976-31A4-1450-7EFF87B890FD}"/>
              </a:ext>
            </a:extLst>
          </p:cNvPr>
          <p:cNvGraphicFramePr>
            <a:graphicFrameLocks noGrp="1"/>
          </p:cNvGraphicFramePr>
          <p:nvPr>
            <p:extLst>
              <p:ext uri="{D42A27DB-BD31-4B8C-83A1-F6EECF244321}">
                <p14:modId xmlns:p14="http://schemas.microsoft.com/office/powerpoint/2010/main" val="2972157216"/>
              </p:ext>
            </p:extLst>
          </p:nvPr>
        </p:nvGraphicFramePr>
        <p:xfrm>
          <a:off x="9657852" y="1940943"/>
          <a:ext cx="1826858" cy="982132"/>
        </p:xfrm>
        <a:graphic>
          <a:graphicData uri="http://schemas.openxmlformats.org/drawingml/2006/table">
            <a:tbl>
              <a:tblPr firstRow="1" bandRow="1">
                <a:tableStyleId>{5C22544A-7EE6-4342-B048-85BDC9FD1C3A}</a:tableStyleId>
              </a:tblPr>
              <a:tblGrid>
                <a:gridCol w="583040">
                  <a:extLst>
                    <a:ext uri="{9D8B030D-6E8A-4147-A177-3AD203B41FA5}">
                      <a16:colId xmlns:a16="http://schemas.microsoft.com/office/drawing/2014/main" val="957514194"/>
                    </a:ext>
                  </a:extLst>
                </a:gridCol>
                <a:gridCol w="368115">
                  <a:extLst>
                    <a:ext uri="{9D8B030D-6E8A-4147-A177-3AD203B41FA5}">
                      <a16:colId xmlns:a16="http://schemas.microsoft.com/office/drawing/2014/main" val="2705506175"/>
                    </a:ext>
                  </a:extLst>
                </a:gridCol>
                <a:gridCol w="420703">
                  <a:extLst>
                    <a:ext uri="{9D8B030D-6E8A-4147-A177-3AD203B41FA5}">
                      <a16:colId xmlns:a16="http://schemas.microsoft.com/office/drawing/2014/main" val="412750620"/>
                    </a:ext>
                  </a:extLst>
                </a:gridCol>
                <a:gridCol w="455000">
                  <a:extLst>
                    <a:ext uri="{9D8B030D-6E8A-4147-A177-3AD203B41FA5}">
                      <a16:colId xmlns:a16="http://schemas.microsoft.com/office/drawing/2014/main" val="3260733559"/>
                    </a:ext>
                  </a:extLst>
                </a:gridCol>
              </a:tblGrid>
              <a:tr h="245533">
                <a:tc>
                  <a:txBody>
                    <a:bodyPr/>
                    <a:lstStyle/>
                    <a:p>
                      <a:r>
                        <a:rPr lang="en-DK" sz="800" dirty="0">
                          <a:solidFill>
                            <a:schemeClr val="bg1"/>
                          </a:solidFill>
                        </a:rPr>
                        <a:t>Treatment</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DK" sz="800" dirty="0">
                          <a:solidFill>
                            <a:schemeClr val="bg1"/>
                          </a:solidFill>
                        </a:rPr>
                        <a:t>Age</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DK" sz="800" dirty="0">
                          <a:solidFill>
                            <a:schemeClr val="bg1"/>
                          </a:solidFill>
                        </a:rPr>
                        <a:t>height</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DK" sz="800" dirty="0">
                          <a:solidFill>
                            <a:schemeClr val="bg1"/>
                          </a:solidFill>
                        </a:rPr>
                        <a:t>weight</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extLst>
                  <a:ext uri="{0D108BD9-81ED-4DB2-BD59-A6C34878D82A}">
                    <a16:rowId xmlns:a16="http://schemas.microsoft.com/office/drawing/2014/main" val="589045766"/>
                  </a:ext>
                </a:extLst>
              </a:tr>
              <a:tr h="245533">
                <a:tc>
                  <a:txBody>
                    <a:bodyPr/>
                    <a:lstStyle/>
                    <a:p>
                      <a:r>
                        <a:rPr lang="en-DK" sz="800" dirty="0">
                          <a:solidFill>
                            <a:srgbClr val="404040"/>
                          </a:solidFill>
                        </a:rPr>
                        <a:t>A</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dirty="0">
                          <a:solidFill>
                            <a:srgbClr val="404040"/>
                          </a:solidFill>
                        </a:rPr>
                        <a:t>55.0</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b="1" dirty="0">
                          <a:solidFill>
                            <a:srgbClr val="404040"/>
                          </a:solidFill>
                        </a:rPr>
                        <a:t>NA</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dirty="0">
                          <a:solidFill>
                            <a:srgbClr val="404040"/>
                          </a:solidFill>
                        </a:rPr>
                        <a:t>65.7</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45033048"/>
                  </a:ext>
                </a:extLst>
              </a:tr>
              <a:tr h="245533">
                <a:tc>
                  <a:txBody>
                    <a:bodyPr/>
                    <a:lstStyle/>
                    <a:p>
                      <a:r>
                        <a:rPr lang="en-DK" sz="800" dirty="0">
                          <a:solidFill>
                            <a:srgbClr val="404040"/>
                          </a:solidFill>
                        </a:rPr>
                        <a:t>B</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dirty="0">
                          <a:solidFill>
                            <a:srgbClr val="404040"/>
                          </a:solidFill>
                        </a:rPr>
                        <a:t>31.0</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dirty="0">
                          <a:solidFill>
                            <a:srgbClr val="404040"/>
                          </a:solidFill>
                        </a:rPr>
                        <a:t>172.0</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dirty="0">
                          <a:solidFill>
                            <a:srgbClr val="404040"/>
                          </a:solidFill>
                        </a:rPr>
                        <a:t>69.4</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62344431"/>
                  </a:ext>
                </a:extLst>
              </a:tr>
              <a:tr h="245533">
                <a:tc>
                  <a:txBody>
                    <a:bodyPr/>
                    <a:lstStyle/>
                    <a:p>
                      <a:r>
                        <a:rPr lang="en-DK" sz="800" dirty="0">
                          <a:solidFill>
                            <a:srgbClr val="404040"/>
                          </a:solidFill>
                        </a:rPr>
                        <a:t>C</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dirty="0">
                          <a:solidFill>
                            <a:srgbClr val="404040"/>
                          </a:solidFill>
                        </a:rPr>
                        <a:t>39.0</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dirty="0">
                          <a:solidFill>
                            <a:srgbClr val="404040"/>
                          </a:solidFill>
                        </a:rPr>
                        <a:t>161.0</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b="1" dirty="0">
                          <a:solidFill>
                            <a:srgbClr val="404040"/>
                          </a:solidFill>
                        </a:rPr>
                        <a:t>NA</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44599846"/>
                  </a:ext>
                </a:extLst>
              </a:tr>
            </a:tbl>
          </a:graphicData>
        </a:graphic>
      </p:graphicFrame>
      <p:graphicFrame>
        <p:nvGraphicFramePr>
          <p:cNvPr id="17" name="Table 16">
            <a:extLst>
              <a:ext uri="{FF2B5EF4-FFF2-40B4-BE49-F238E27FC236}">
                <a16:creationId xmlns:a16="http://schemas.microsoft.com/office/drawing/2014/main" id="{DBC59252-412E-67A2-294E-6F15A5E1D7E7}"/>
              </a:ext>
            </a:extLst>
          </p:cNvPr>
          <p:cNvGraphicFramePr>
            <a:graphicFrameLocks noGrp="1"/>
          </p:cNvGraphicFramePr>
          <p:nvPr/>
        </p:nvGraphicFramePr>
        <p:xfrm>
          <a:off x="9722673" y="4203700"/>
          <a:ext cx="1574800" cy="2070100"/>
        </p:xfrm>
        <a:graphic>
          <a:graphicData uri="http://schemas.openxmlformats.org/drawingml/2006/table">
            <a:tbl>
              <a:tblPr firstRow="1" bandRow="1">
                <a:tableStyleId>{5C22544A-7EE6-4342-B048-85BDC9FD1C3A}</a:tableStyleId>
              </a:tblPr>
              <a:tblGrid>
                <a:gridCol w="609600">
                  <a:extLst>
                    <a:ext uri="{9D8B030D-6E8A-4147-A177-3AD203B41FA5}">
                      <a16:colId xmlns:a16="http://schemas.microsoft.com/office/drawing/2014/main" val="1300212344"/>
                    </a:ext>
                  </a:extLst>
                </a:gridCol>
                <a:gridCol w="508000">
                  <a:extLst>
                    <a:ext uri="{9D8B030D-6E8A-4147-A177-3AD203B41FA5}">
                      <a16:colId xmlns:a16="http://schemas.microsoft.com/office/drawing/2014/main" val="1517387956"/>
                    </a:ext>
                  </a:extLst>
                </a:gridCol>
                <a:gridCol w="457200">
                  <a:extLst>
                    <a:ext uri="{9D8B030D-6E8A-4147-A177-3AD203B41FA5}">
                      <a16:colId xmlns:a16="http://schemas.microsoft.com/office/drawing/2014/main" val="326490612"/>
                    </a:ext>
                  </a:extLst>
                </a:gridCol>
              </a:tblGrid>
              <a:tr h="207010">
                <a:tc>
                  <a:txBody>
                    <a:bodyPr/>
                    <a:lstStyle/>
                    <a:p>
                      <a:r>
                        <a:rPr lang="en-DK" sz="800" dirty="0"/>
                        <a:t>Treatment</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DK" sz="800" dirty="0"/>
                        <a:t>variable</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DK" sz="800" dirty="0"/>
                        <a:t>value</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extLst>
                  <a:ext uri="{0D108BD9-81ED-4DB2-BD59-A6C34878D82A}">
                    <a16:rowId xmlns:a16="http://schemas.microsoft.com/office/drawing/2014/main" val="2115730606"/>
                  </a:ext>
                </a:extLst>
              </a:tr>
              <a:tr h="207010">
                <a:tc>
                  <a:txBody>
                    <a:bodyPr/>
                    <a:lstStyle/>
                    <a:p>
                      <a:r>
                        <a:rPr lang="en-DK" sz="800" dirty="0"/>
                        <a:t>A</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dirty="0"/>
                        <a:t>Age</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dirty="0"/>
                        <a:t>55</a:t>
                      </a:r>
                      <a:r>
                        <a:rPr lang="en-DK" sz="800" dirty="0">
                          <a:solidFill>
                            <a:srgbClr val="404040"/>
                          </a:solidFill>
                        </a:rPr>
                        <a:t>.0</a:t>
                      </a:r>
                      <a:endParaRPr lang="en-DK" sz="800" dirty="0"/>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26489922"/>
                  </a:ext>
                </a:extLst>
              </a:tr>
              <a:tr h="207010">
                <a:tc>
                  <a:txBody>
                    <a:bodyPr/>
                    <a:lstStyle/>
                    <a:p>
                      <a:r>
                        <a:rPr lang="en-DK" sz="800" dirty="0"/>
                        <a:t>A</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dirty="0"/>
                        <a:t>height</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dirty="0"/>
                        <a:t>170</a:t>
                      </a:r>
                      <a:r>
                        <a:rPr lang="en-DK" sz="800" dirty="0">
                          <a:solidFill>
                            <a:srgbClr val="404040"/>
                          </a:solidFill>
                        </a:rPr>
                        <a:t>.0</a:t>
                      </a:r>
                      <a:endParaRPr lang="en-DK" sz="800" dirty="0"/>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85071148"/>
                  </a:ext>
                </a:extLst>
              </a:tr>
              <a:tr h="207010">
                <a:tc>
                  <a:txBody>
                    <a:bodyPr/>
                    <a:lstStyle/>
                    <a:p>
                      <a:r>
                        <a:rPr lang="en-DK" sz="800" dirty="0"/>
                        <a:t>A</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dirty="0"/>
                        <a:t>weight</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dirty="0"/>
                        <a:t>65.7</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96982067"/>
                  </a:ext>
                </a:extLst>
              </a:tr>
              <a:tr h="207010">
                <a:tc>
                  <a:txBody>
                    <a:bodyPr/>
                    <a:lstStyle/>
                    <a:p>
                      <a:r>
                        <a:rPr lang="en-DK" sz="800" dirty="0"/>
                        <a:t>B</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dirty="0"/>
                        <a:t>Age</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dirty="0"/>
                        <a:t>31</a:t>
                      </a:r>
                      <a:r>
                        <a:rPr lang="en-DK" sz="800" dirty="0">
                          <a:solidFill>
                            <a:srgbClr val="404040"/>
                          </a:solidFill>
                        </a:rPr>
                        <a:t>.0</a:t>
                      </a:r>
                      <a:endParaRPr lang="en-DK" sz="800" dirty="0"/>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38260049"/>
                  </a:ext>
                </a:extLst>
              </a:tr>
              <a:tr h="207010">
                <a:tc>
                  <a:txBody>
                    <a:bodyPr/>
                    <a:lstStyle/>
                    <a:p>
                      <a:r>
                        <a:rPr lang="en-DK" sz="800" dirty="0"/>
                        <a:t>B</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dirty="0"/>
                        <a:t>height</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dirty="0"/>
                        <a:t>172</a:t>
                      </a:r>
                      <a:r>
                        <a:rPr lang="en-DK" sz="800" dirty="0">
                          <a:solidFill>
                            <a:srgbClr val="404040"/>
                          </a:solidFill>
                        </a:rPr>
                        <a:t>.0</a:t>
                      </a:r>
                      <a:endParaRPr lang="en-DK" sz="800" dirty="0"/>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20125109"/>
                  </a:ext>
                </a:extLst>
              </a:tr>
              <a:tr h="207010">
                <a:tc>
                  <a:txBody>
                    <a:bodyPr/>
                    <a:lstStyle/>
                    <a:p>
                      <a:r>
                        <a:rPr lang="en-DK" sz="800" dirty="0"/>
                        <a:t>B</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dirty="0"/>
                        <a:t>weight</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dirty="0"/>
                        <a:t>69.4</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41393433"/>
                  </a:ext>
                </a:extLst>
              </a:tr>
              <a:tr h="207010">
                <a:tc>
                  <a:txBody>
                    <a:bodyPr/>
                    <a:lstStyle/>
                    <a:p>
                      <a:r>
                        <a:rPr lang="en-DK" sz="800" dirty="0"/>
                        <a:t>C</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dirty="0"/>
                        <a:t>Age</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dirty="0"/>
                        <a:t>39</a:t>
                      </a:r>
                      <a:r>
                        <a:rPr lang="en-DK" sz="800" dirty="0">
                          <a:solidFill>
                            <a:srgbClr val="404040"/>
                          </a:solidFill>
                        </a:rPr>
                        <a:t>.0</a:t>
                      </a:r>
                      <a:endParaRPr lang="en-DK" sz="800" dirty="0"/>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85776486"/>
                  </a:ext>
                </a:extLst>
              </a:tr>
              <a:tr h="207010">
                <a:tc>
                  <a:txBody>
                    <a:bodyPr/>
                    <a:lstStyle/>
                    <a:p>
                      <a:r>
                        <a:rPr lang="en-DK" sz="800" dirty="0"/>
                        <a:t>C</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dirty="0"/>
                        <a:t>height</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dirty="0"/>
                        <a:t>161.0</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87318028"/>
                  </a:ext>
                </a:extLst>
              </a:tr>
              <a:tr h="207010">
                <a:tc>
                  <a:txBody>
                    <a:bodyPr/>
                    <a:lstStyle/>
                    <a:p>
                      <a:r>
                        <a:rPr lang="en-DK" sz="800" dirty="0"/>
                        <a:t>C</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dirty="0"/>
                        <a:t>weight</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dirty="0"/>
                        <a:t>58.1</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32608106"/>
                  </a:ext>
                </a:extLst>
              </a:tr>
            </a:tbl>
          </a:graphicData>
        </a:graphic>
      </p:graphicFrame>
      <p:graphicFrame>
        <p:nvGraphicFramePr>
          <p:cNvPr id="19" name="Table 18">
            <a:extLst>
              <a:ext uri="{FF2B5EF4-FFF2-40B4-BE49-F238E27FC236}">
                <a16:creationId xmlns:a16="http://schemas.microsoft.com/office/drawing/2014/main" id="{55CE9C80-D29B-C12A-7EA9-9E549D164009}"/>
              </a:ext>
            </a:extLst>
          </p:cNvPr>
          <p:cNvGraphicFramePr>
            <a:graphicFrameLocks noGrp="1"/>
          </p:cNvGraphicFramePr>
          <p:nvPr>
            <p:extLst>
              <p:ext uri="{D42A27DB-BD31-4B8C-83A1-F6EECF244321}">
                <p14:modId xmlns:p14="http://schemas.microsoft.com/office/powerpoint/2010/main" val="2990967863"/>
              </p:ext>
            </p:extLst>
          </p:nvPr>
        </p:nvGraphicFramePr>
        <p:xfrm>
          <a:off x="8170036" y="3059514"/>
          <a:ext cx="1826857" cy="982132"/>
        </p:xfrm>
        <a:graphic>
          <a:graphicData uri="http://schemas.openxmlformats.org/drawingml/2006/table">
            <a:tbl>
              <a:tblPr firstRow="1" bandRow="1">
                <a:tableStyleId>{5C22544A-7EE6-4342-B048-85BDC9FD1C3A}</a:tableStyleId>
              </a:tblPr>
              <a:tblGrid>
                <a:gridCol w="583039">
                  <a:extLst>
                    <a:ext uri="{9D8B030D-6E8A-4147-A177-3AD203B41FA5}">
                      <a16:colId xmlns:a16="http://schemas.microsoft.com/office/drawing/2014/main" val="957514194"/>
                    </a:ext>
                  </a:extLst>
                </a:gridCol>
                <a:gridCol w="368115">
                  <a:extLst>
                    <a:ext uri="{9D8B030D-6E8A-4147-A177-3AD203B41FA5}">
                      <a16:colId xmlns:a16="http://schemas.microsoft.com/office/drawing/2014/main" val="2705506175"/>
                    </a:ext>
                  </a:extLst>
                </a:gridCol>
                <a:gridCol w="420703">
                  <a:extLst>
                    <a:ext uri="{9D8B030D-6E8A-4147-A177-3AD203B41FA5}">
                      <a16:colId xmlns:a16="http://schemas.microsoft.com/office/drawing/2014/main" val="412750620"/>
                    </a:ext>
                  </a:extLst>
                </a:gridCol>
                <a:gridCol w="455000">
                  <a:extLst>
                    <a:ext uri="{9D8B030D-6E8A-4147-A177-3AD203B41FA5}">
                      <a16:colId xmlns:a16="http://schemas.microsoft.com/office/drawing/2014/main" val="3260733559"/>
                    </a:ext>
                  </a:extLst>
                </a:gridCol>
              </a:tblGrid>
              <a:tr h="245533">
                <a:tc>
                  <a:txBody>
                    <a:bodyPr/>
                    <a:lstStyle/>
                    <a:p>
                      <a:r>
                        <a:rPr lang="en-DK" sz="800" dirty="0">
                          <a:solidFill>
                            <a:schemeClr val="bg1"/>
                          </a:solidFill>
                        </a:rPr>
                        <a:t>Treatment</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DK" sz="800" dirty="0">
                          <a:solidFill>
                            <a:schemeClr val="bg1"/>
                          </a:solidFill>
                        </a:rPr>
                        <a:t>Age</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DK" sz="800" dirty="0">
                          <a:solidFill>
                            <a:schemeClr val="bg1"/>
                          </a:solidFill>
                        </a:rPr>
                        <a:t>height</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DK" sz="800" dirty="0">
                          <a:solidFill>
                            <a:schemeClr val="bg1"/>
                          </a:solidFill>
                        </a:rPr>
                        <a:t>weight</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extLst>
                  <a:ext uri="{0D108BD9-81ED-4DB2-BD59-A6C34878D82A}">
                    <a16:rowId xmlns:a16="http://schemas.microsoft.com/office/drawing/2014/main" val="589045766"/>
                  </a:ext>
                </a:extLst>
              </a:tr>
              <a:tr h="245533">
                <a:tc>
                  <a:txBody>
                    <a:bodyPr/>
                    <a:lstStyle/>
                    <a:p>
                      <a:r>
                        <a:rPr lang="en-DK" sz="800" dirty="0">
                          <a:solidFill>
                            <a:srgbClr val="404040"/>
                          </a:solidFill>
                        </a:rPr>
                        <a:t>A</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dirty="0">
                          <a:solidFill>
                            <a:srgbClr val="404040"/>
                          </a:solidFill>
                        </a:rPr>
                        <a:t>55.0</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dirty="0">
                          <a:solidFill>
                            <a:srgbClr val="404040"/>
                          </a:solidFill>
                        </a:rPr>
                        <a:t>170.0</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dirty="0">
                          <a:solidFill>
                            <a:srgbClr val="404040"/>
                          </a:solidFill>
                        </a:rPr>
                        <a:t>65.7</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45033048"/>
                  </a:ext>
                </a:extLst>
              </a:tr>
              <a:tr h="245533">
                <a:tc>
                  <a:txBody>
                    <a:bodyPr/>
                    <a:lstStyle/>
                    <a:p>
                      <a:r>
                        <a:rPr lang="en-DK" sz="800" dirty="0">
                          <a:solidFill>
                            <a:srgbClr val="404040"/>
                          </a:solidFill>
                        </a:rPr>
                        <a:t>B</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dirty="0">
                          <a:solidFill>
                            <a:srgbClr val="404040"/>
                          </a:solidFill>
                        </a:rPr>
                        <a:t>31.0</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dirty="0">
                          <a:solidFill>
                            <a:srgbClr val="404040"/>
                          </a:solidFill>
                        </a:rPr>
                        <a:t>172.0</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dirty="0">
                          <a:solidFill>
                            <a:srgbClr val="404040"/>
                          </a:solidFill>
                        </a:rPr>
                        <a:t>69.4</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62344431"/>
                  </a:ext>
                </a:extLst>
              </a:tr>
              <a:tr h="245533">
                <a:tc>
                  <a:txBody>
                    <a:bodyPr/>
                    <a:lstStyle/>
                    <a:p>
                      <a:r>
                        <a:rPr lang="en-DK" sz="800" dirty="0">
                          <a:solidFill>
                            <a:srgbClr val="404040"/>
                          </a:solidFill>
                        </a:rPr>
                        <a:t>C</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dirty="0">
                          <a:solidFill>
                            <a:srgbClr val="404040"/>
                          </a:solidFill>
                        </a:rPr>
                        <a:t>39.0</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dirty="0">
                          <a:solidFill>
                            <a:srgbClr val="404040"/>
                          </a:solidFill>
                        </a:rPr>
                        <a:t>161.0</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dirty="0">
                          <a:solidFill>
                            <a:srgbClr val="404040"/>
                          </a:solidFill>
                        </a:rPr>
                        <a:t>58.1</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44599846"/>
                  </a:ext>
                </a:extLst>
              </a:tr>
            </a:tbl>
          </a:graphicData>
        </a:graphic>
      </p:graphicFrame>
      <p:sp>
        <p:nvSpPr>
          <p:cNvPr id="20" name="Freeform 6">
            <a:extLst>
              <a:ext uri="{FF2B5EF4-FFF2-40B4-BE49-F238E27FC236}">
                <a16:creationId xmlns:a16="http://schemas.microsoft.com/office/drawing/2014/main" id="{559D33AE-80DB-0AA6-292E-48CFE37A8616}"/>
              </a:ext>
            </a:extLst>
          </p:cNvPr>
          <p:cNvSpPr/>
          <p:nvPr/>
        </p:nvSpPr>
        <p:spPr>
          <a:xfrm rot="7467605">
            <a:off x="9078602" y="2562617"/>
            <a:ext cx="638796" cy="191931"/>
          </a:xfrm>
          <a:custGeom>
            <a:avLst/>
            <a:gdLst/>
            <a:ahLst/>
            <a:cxnLst/>
            <a:rect l="l" t="t" r="r" b="b"/>
            <a:pathLst>
              <a:path w="2944100" h="1014578">
                <a:moveTo>
                  <a:pt x="2944100" y="0"/>
                </a:moveTo>
                <a:lnTo>
                  <a:pt x="0" y="0"/>
                </a:lnTo>
                <a:lnTo>
                  <a:pt x="0" y="1014578"/>
                </a:lnTo>
                <a:lnTo>
                  <a:pt x="2944100" y="1014578"/>
                </a:lnTo>
                <a:lnTo>
                  <a:pt x="294410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DK" sz="800"/>
          </a:p>
        </p:txBody>
      </p:sp>
      <p:sp>
        <p:nvSpPr>
          <p:cNvPr id="21" name="Freeform 6">
            <a:extLst>
              <a:ext uri="{FF2B5EF4-FFF2-40B4-BE49-F238E27FC236}">
                <a16:creationId xmlns:a16="http://schemas.microsoft.com/office/drawing/2014/main" id="{83E4B369-9152-C0F8-34E9-09980E55DDF9}"/>
              </a:ext>
            </a:extLst>
          </p:cNvPr>
          <p:cNvSpPr/>
          <p:nvPr/>
        </p:nvSpPr>
        <p:spPr>
          <a:xfrm rot="2623957" flipV="1">
            <a:off x="9965180" y="3642292"/>
            <a:ext cx="953439" cy="195469"/>
          </a:xfrm>
          <a:custGeom>
            <a:avLst/>
            <a:gdLst/>
            <a:ahLst/>
            <a:cxnLst/>
            <a:rect l="l" t="t" r="r" b="b"/>
            <a:pathLst>
              <a:path w="2944100" h="1014578">
                <a:moveTo>
                  <a:pt x="2944100" y="0"/>
                </a:moveTo>
                <a:lnTo>
                  <a:pt x="0" y="0"/>
                </a:lnTo>
                <a:lnTo>
                  <a:pt x="0" y="1014578"/>
                </a:lnTo>
                <a:lnTo>
                  <a:pt x="2944100" y="1014578"/>
                </a:lnTo>
                <a:lnTo>
                  <a:pt x="294410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DK" sz="800"/>
          </a:p>
        </p:txBody>
      </p:sp>
      <p:sp>
        <p:nvSpPr>
          <p:cNvPr id="22" name="TextBox 10">
            <a:extLst>
              <a:ext uri="{FF2B5EF4-FFF2-40B4-BE49-F238E27FC236}">
                <a16:creationId xmlns:a16="http://schemas.microsoft.com/office/drawing/2014/main" id="{9E5B7A9D-8828-6623-883D-DCD215792073}"/>
              </a:ext>
            </a:extLst>
          </p:cNvPr>
          <p:cNvSpPr txBox="1"/>
          <p:nvPr/>
        </p:nvSpPr>
        <p:spPr>
          <a:xfrm>
            <a:off x="9746689" y="1475518"/>
            <a:ext cx="1885980" cy="322353"/>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2987"/>
              </a:lnSpc>
            </a:pPr>
            <a:r>
              <a:rPr lang="en-US" sz="1067" b="1" dirty="0">
                <a:solidFill>
                  <a:srgbClr val="404040"/>
                </a:solidFill>
                <a:latin typeface="Montserrat" pitchFamily="2" charset="77"/>
              </a:rPr>
              <a:t>Wide w. missing values</a:t>
            </a:r>
          </a:p>
        </p:txBody>
      </p:sp>
      <p:sp>
        <p:nvSpPr>
          <p:cNvPr id="23" name="TextBox 10">
            <a:extLst>
              <a:ext uri="{FF2B5EF4-FFF2-40B4-BE49-F238E27FC236}">
                <a16:creationId xmlns:a16="http://schemas.microsoft.com/office/drawing/2014/main" id="{D028BE85-BB45-ED79-3DD9-BD007CE0D538}"/>
              </a:ext>
            </a:extLst>
          </p:cNvPr>
          <p:cNvSpPr txBox="1"/>
          <p:nvPr/>
        </p:nvSpPr>
        <p:spPr>
          <a:xfrm>
            <a:off x="8389253" y="2434356"/>
            <a:ext cx="1885980" cy="322353"/>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2987"/>
              </a:lnSpc>
            </a:pPr>
            <a:r>
              <a:rPr lang="en-US" sz="1067" b="1" dirty="0">
                <a:solidFill>
                  <a:srgbClr val="404040"/>
                </a:solidFill>
                <a:latin typeface="Montserrat" pitchFamily="2" charset="77"/>
              </a:rPr>
              <a:t>Imputation</a:t>
            </a:r>
          </a:p>
        </p:txBody>
      </p:sp>
      <p:sp>
        <p:nvSpPr>
          <p:cNvPr id="24" name="TextBox 10">
            <a:extLst>
              <a:ext uri="{FF2B5EF4-FFF2-40B4-BE49-F238E27FC236}">
                <a16:creationId xmlns:a16="http://schemas.microsoft.com/office/drawing/2014/main" id="{FE3D4999-62D0-A413-2C3D-8DF7C5CE9300}"/>
              </a:ext>
            </a:extLst>
          </p:cNvPr>
          <p:cNvSpPr txBox="1"/>
          <p:nvPr/>
        </p:nvSpPr>
        <p:spPr>
          <a:xfrm>
            <a:off x="10566865" y="3340957"/>
            <a:ext cx="1192343" cy="322311"/>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2987"/>
              </a:lnSpc>
            </a:pPr>
            <a:r>
              <a:rPr lang="en-US" sz="1067" b="1" dirty="0">
                <a:solidFill>
                  <a:srgbClr val="404040"/>
                </a:solidFill>
                <a:latin typeface="Montserrat" pitchFamily="2" charset="77"/>
              </a:rPr>
              <a:t>Wide to long</a:t>
            </a:r>
          </a:p>
        </p:txBody>
      </p:sp>
      <p:pic>
        <p:nvPicPr>
          <p:cNvPr id="25" name="Picture 24" descr="A blue and black logo&#10;&#10;Description automatically generated">
            <a:extLst>
              <a:ext uri="{FF2B5EF4-FFF2-40B4-BE49-F238E27FC236}">
                <a16:creationId xmlns:a16="http://schemas.microsoft.com/office/drawing/2014/main" id="{267F017E-7E28-1211-191A-FD9716C748F6}"/>
              </a:ext>
            </a:extLst>
          </p:cNvPr>
          <p:cNvPicPr>
            <a:picLocks noChangeAspect="1"/>
          </p:cNvPicPr>
          <p:nvPr/>
        </p:nvPicPr>
        <p:blipFill>
          <a:blip r:embed="rId5" cstate="print">
            <a:extLst>
              <a:ext uri="{BEBA8EAE-BF5A-486C-A8C5-ECC9F3942E4B}">
                <a14:imgProps xmlns:a14="http://schemas.microsoft.com/office/drawing/2010/main">
                  <a14:imgLayer r:embed="rId6">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spTree>
    <p:extLst>
      <p:ext uri="{BB962C8B-B14F-4D97-AF65-F5344CB8AC3E}">
        <p14:creationId xmlns:p14="http://schemas.microsoft.com/office/powerpoint/2010/main" val="29521433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7" name="TextBox 7"/>
          <p:cNvSpPr txBox="1"/>
          <p:nvPr/>
        </p:nvSpPr>
        <p:spPr>
          <a:xfrm>
            <a:off x="1201404" y="776716"/>
            <a:ext cx="9776611" cy="635302"/>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5205"/>
              </a:lnSpc>
              <a:spcBef>
                <a:spcPct val="0"/>
              </a:spcBef>
            </a:pPr>
            <a:r>
              <a:rPr lang="en-US" sz="3600" b="1" dirty="0">
                <a:solidFill>
                  <a:srgbClr val="404040"/>
                </a:solidFill>
                <a:latin typeface="Montserrat" pitchFamily="2" charset="77"/>
              </a:rPr>
              <a:t>MATPLOTLIB</a:t>
            </a:r>
          </a:p>
        </p:txBody>
      </p:sp>
      <p:sp>
        <p:nvSpPr>
          <p:cNvPr id="8" name="TextBox 8"/>
          <p:cNvSpPr txBox="1"/>
          <p:nvPr/>
        </p:nvSpPr>
        <p:spPr>
          <a:xfrm>
            <a:off x="1201404" y="1640337"/>
            <a:ext cx="9590421" cy="732380"/>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2987"/>
              </a:lnSpc>
            </a:pPr>
            <a:r>
              <a:rPr lang="en-US" sz="1867" dirty="0">
                <a:solidFill>
                  <a:srgbClr val="404040"/>
                </a:solidFill>
                <a:latin typeface="Montserrat" pitchFamily="2" charset="77"/>
              </a:rPr>
              <a:t>The seaborn package is built on top of matplotlib, which is the original plotting library of python. </a:t>
            </a:r>
          </a:p>
        </p:txBody>
      </p:sp>
      <p:sp>
        <p:nvSpPr>
          <p:cNvPr id="9" name="Freeform 4">
            <a:extLst>
              <a:ext uri="{FF2B5EF4-FFF2-40B4-BE49-F238E27FC236}">
                <a16:creationId xmlns:a16="http://schemas.microsoft.com/office/drawing/2014/main" id="{A79A4A5D-17DE-AD82-BFE9-A5DA732EE9AE}"/>
              </a:ext>
            </a:extLst>
          </p:cNvPr>
          <p:cNvSpPr/>
          <p:nvPr/>
        </p:nvSpPr>
        <p:spPr>
          <a:xfrm>
            <a:off x="0" y="1"/>
            <a:ext cx="626231" cy="6858000"/>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DK" sz="800"/>
          </a:p>
        </p:txBody>
      </p:sp>
      <p:pic>
        <p:nvPicPr>
          <p:cNvPr id="25" name="Picture 24" descr="A blue and black logo&#10;&#10;Description automatically generated">
            <a:extLst>
              <a:ext uri="{FF2B5EF4-FFF2-40B4-BE49-F238E27FC236}">
                <a16:creationId xmlns:a16="http://schemas.microsoft.com/office/drawing/2014/main" id="{267F017E-7E28-1211-191A-FD9716C748F6}"/>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grpSp>
        <p:nvGrpSpPr>
          <p:cNvPr id="4" name="Group 4">
            <a:extLst>
              <a:ext uri="{FF2B5EF4-FFF2-40B4-BE49-F238E27FC236}">
                <a16:creationId xmlns:a16="http://schemas.microsoft.com/office/drawing/2014/main" id="{67B86FD5-1271-283B-205D-EEEC87C16FC6}"/>
              </a:ext>
            </a:extLst>
          </p:cNvPr>
          <p:cNvGrpSpPr/>
          <p:nvPr/>
        </p:nvGrpSpPr>
        <p:grpSpPr>
          <a:xfrm>
            <a:off x="1201404" y="2768346"/>
            <a:ext cx="3780171" cy="2727578"/>
            <a:chOff x="0" y="0"/>
            <a:chExt cx="1515567" cy="972307"/>
          </a:xfrm>
        </p:grpSpPr>
        <p:sp>
          <p:nvSpPr>
            <p:cNvPr id="5" name="Freeform 5">
              <a:extLst>
                <a:ext uri="{FF2B5EF4-FFF2-40B4-BE49-F238E27FC236}">
                  <a16:creationId xmlns:a16="http://schemas.microsoft.com/office/drawing/2014/main" id="{985083B7-4EE0-62E7-78F1-5CBE7C834594}"/>
                </a:ext>
              </a:extLst>
            </p:cNvPr>
            <p:cNvSpPr/>
            <p:nvPr/>
          </p:nvSpPr>
          <p:spPr>
            <a:xfrm>
              <a:off x="0" y="0"/>
              <a:ext cx="1515567" cy="972307"/>
            </a:xfrm>
            <a:custGeom>
              <a:avLst/>
              <a:gdLst/>
              <a:ahLst/>
              <a:cxnLst/>
              <a:rect l="l" t="t" r="r" b="b"/>
              <a:pathLst>
                <a:path w="1515567" h="972307">
                  <a:moveTo>
                    <a:pt x="59006" y="0"/>
                  </a:moveTo>
                  <a:lnTo>
                    <a:pt x="1456561" y="0"/>
                  </a:lnTo>
                  <a:cubicBezTo>
                    <a:pt x="1472211" y="0"/>
                    <a:pt x="1487219" y="6217"/>
                    <a:pt x="1498285" y="17283"/>
                  </a:cubicBezTo>
                  <a:cubicBezTo>
                    <a:pt x="1509351" y="28348"/>
                    <a:pt x="1515567" y="43357"/>
                    <a:pt x="1515567" y="59006"/>
                  </a:cubicBezTo>
                  <a:lnTo>
                    <a:pt x="1515567" y="913301"/>
                  </a:lnTo>
                  <a:cubicBezTo>
                    <a:pt x="1515567" y="928950"/>
                    <a:pt x="1509351" y="943959"/>
                    <a:pt x="1498285" y="955024"/>
                  </a:cubicBezTo>
                  <a:cubicBezTo>
                    <a:pt x="1487219" y="966090"/>
                    <a:pt x="1472211" y="972307"/>
                    <a:pt x="1456561" y="972307"/>
                  </a:cubicBezTo>
                  <a:lnTo>
                    <a:pt x="59006" y="972307"/>
                  </a:lnTo>
                  <a:cubicBezTo>
                    <a:pt x="43357" y="972307"/>
                    <a:pt x="28348" y="966090"/>
                    <a:pt x="17283" y="955024"/>
                  </a:cubicBezTo>
                  <a:cubicBezTo>
                    <a:pt x="6217" y="943959"/>
                    <a:pt x="0" y="928950"/>
                    <a:pt x="0" y="913301"/>
                  </a:cubicBezTo>
                  <a:lnTo>
                    <a:pt x="0" y="59006"/>
                  </a:lnTo>
                  <a:cubicBezTo>
                    <a:pt x="0" y="43357"/>
                    <a:pt x="6217" y="28348"/>
                    <a:pt x="17283" y="17283"/>
                  </a:cubicBezTo>
                  <a:cubicBezTo>
                    <a:pt x="28348" y="6217"/>
                    <a:pt x="43357" y="0"/>
                    <a:pt x="59006" y="0"/>
                  </a:cubicBezTo>
                  <a:close/>
                </a:path>
              </a:pathLst>
            </a:custGeom>
            <a:solidFill>
              <a:srgbClr val="CCDADD"/>
            </a:solidFill>
          </p:spPr>
          <p:txBody>
            <a:bodyPr/>
            <a:lstStyle/>
            <a:p>
              <a:endParaRPr lang="en-DK" sz="1200"/>
            </a:p>
          </p:txBody>
        </p:sp>
        <p:sp>
          <p:nvSpPr>
            <p:cNvPr id="6" name="TextBox 6">
              <a:extLst>
                <a:ext uri="{FF2B5EF4-FFF2-40B4-BE49-F238E27FC236}">
                  <a16:creationId xmlns:a16="http://schemas.microsoft.com/office/drawing/2014/main" id="{E570BE01-751E-7E2A-570E-F059D29DF999}"/>
                </a:ext>
              </a:extLst>
            </p:cNvPr>
            <p:cNvSpPr txBox="1"/>
            <p:nvPr/>
          </p:nvSpPr>
          <p:spPr>
            <a:xfrm>
              <a:off x="0" y="-9525"/>
              <a:ext cx="812800" cy="822325"/>
            </a:xfrm>
            <a:prstGeom prst="rect">
              <a:avLst/>
            </a:prstGeom>
          </p:spPr>
          <p:txBody>
            <a:bodyPr lIns="39381" tIns="39381" rIns="39381" bIns="39381" rtlCol="0" anchor="ctr"/>
            <a:lstStyle/>
            <a:p>
              <a:pPr algn="ctr">
                <a:lnSpc>
                  <a:spcPts val="1415"/>
                </a:lnSpc>
              </a:pPr>
              <a:endParaRPr sz="1200"/>
            </a:p>
          </p:txBody>
        </p:sp>
      </p:grpSp>
      <p:sp>
        <p:nvSpPr>
          <p:cNvPr id="10" name="TextBox 10">
            <a:extLst>
              <a:ext uri="{FF2B5EF4-FFF2-40B4-BE49-F238E27FC236}">
                <a16:creationId xmlns:a16="http://schemas.microsoft.com/office/drawing/2014/main" id="{ABE65B4F-D13B-E29C-7602-4CC3D35CA638}"/>
              </a:ext>
            </a:extLst>
          </p:cNvPr>
          <p:cNvSpPr txBox="1"/>
          <p:nvPr/>
        </p:nvSpPr>
        <p:spPr>
          <a:xfrm>
            <a:off x="1546674" y="3113923"/>
            <a:ext cx="3082476" cy="1453731"/>
          </a:xfrm>
          <a:prstGeom prst="rect">
            <a:avLst/>
          </a:prstGeom>
        </p:spPr>
        <p:txBody>
          <a:bodyPr wrap="square" lIns="0" tIns="0" rIns="0" bIns="0" rtlCol="0" anchor="t">
            <a:spAutoFit/>
          </a:bodyPr>
          <a:lstStyle/>
          <a:p>
            <a:pPr>
              <a:lnSpc>
                <a:spcPts val="2928"/>
              </a:lnSpc>
            </a:pPr>
            <a:r>
              <a:rPr lang="en-US" sz="1867" b="1" dirty="0">
                <a:solidFill>
                  <a:srgbClr val="404040"/>
                </a:solidFill>
                <a:latin typeface="Montserrat" pitchFamily="2" charset="77"/>
              </a:rPr>
              <a:t>Advantages</a:t>
            </a:r>
          </a:p>
          <a:p>
            <a:pPr marL="342900" indent="-342900">
              <a:lnSpc>
                <a:spcPts val="2928"/>
              </a:lnSpc>
              <a:buFont typeface="Arial" panose="020B0604020202020204" pitchFamily="34" charset="0"/>
              <a:buChar char="•"/>
            </a:pPr>
            <a:r>
              <a:rPr lang="en-US" sz="1867" dirty="0">
                <a:solidFill>
                  <a:srgbClr val="404040"/>
                </a:solidFill>
                <a:latin typeface="Montserrat" pitchFamily="2" charset="77"/>
              </a:rPr>
              <a:t>you can control every aspect of the plot</a:t>
            </a:r>
          </a:p>
          <a:p>
            <a:pPr>
              <a:lnSpc>
                <a:spcPts val="2928"/>
              </a:lnSpc>
            </a:pPr>
            <a:endParaRPr lang="en-US" sz="1867" b="1" dirty="0">
              <a:solidFill>
                <a:srgbClr val="404040"/>
              </a:solidFill>
              <a:latin typeface="Montserrat" pitchFamily="2" charset="77"/>
            </a:endParaRPr>
          </a:p>
        </p:txBody>
      </p:sp>
      <p:sp>
        <p:nvSpPr>
          <p:cNvPr id="13" name="Freeform 8">
            <a:extLst>
              <a:ext uri="{FF2B5EF4-FFF2-40B4-BE49-F238E27FC236}">
                <a16:creationId xmlns:a16="http://schemas.microsoft.com/office/drawing/2014/main" id="{308276BF-E0B9-D4DA-3A43-F456828B7686}"/>
              </a:ext>
            </a:extLst>
          </p:cNvPr>
          <p:cNvSpPr/>
          <p:nvPr/>
        </p:nvSpPr>
        <p:spPr>
          <a:xfrm>
            <a:off x="5996479" y="2768347"/>
            <a:ext cx="4994117" cy="2727578"/>
          </a:xfrm>
          <a:custGeom>
            <a:avLst/>
            <a:gdLst/>
            <a:ahLst/>
            <a:cxnLst/>
            <a:rect l="l" t="t" r="r" b="b"/>
            <a:pathLst>
              <a:path w="1515567" h="972307">
                <a:moveTo>
                  <a:pt x="59006" y="0"/>
                </a:moveTo>
                <a:lnTo>
                  <a:pt x="1456561" y="0"/>
                </a:lnTo>
                <a:cubicBezTo>
                  <a:pt x="1472211" y="0"/>
                  <a:pt x="1487219" y="6217"/>
                  <a:pt x="1498285" y="17283"/>
                </a:cubicBezTo>
                <a:cubicBezTo>
                  <a:pt x="1509351" y="28348"/>
                  <a:pt x="1515567" y="43357"/>
                  <a:pt x="1515567" y="59006"/>
                </a:cubicBezTo>
                <a:lnTo>
                  <a:pt x="1515567" y="913301"/>
                </a:lnTo>
                <a:cubicBezTo>
                  <a:pt x="1515567" y="928950"/>
                  <a:pt x="1509351" y="943959"/>
                  <a:pt x="1498285" y="955024"/>
                </a:cubicBezTo>
                <a:cubicBezTo>
                  <a:pt x="1487219" y="966090"/>
                  <a:pt x="1472211" y="972307"/>
                  <a:pt x="1456561" y="972307"/>
                </a:cubicBezTo>
                <a:lnTo>
                  <a:pt x="59006" y="972307"/>
                </a:lnTo>
                <a:cubicBezTo>
                  <a:pt x="43357" y="972307"/>
                  <a:pt x="28348" y="966090"/>
                  <a:pt x="17283" y="955024"/>
                </a:cubicBezTo>
                <a:cubicBezTo>
                  <a:pt x="6217" y="943959"/>
                  <a:pt x="0" y="928950"/>
                  <a:pt x="0" y="913301"/>
                </a:cubicBezTo>
                <a:lnTo>
                  <a:pt x="0" y="59006"/>
                </a:lnTo>
                <a:cubicBezTo>
                  <a:pt x="0" y="43357"/>
                  <a:pt x="6217" y="28348"/>
                  <a:pt x="17283" y="17283"/>
                </a:cubicBezTo>
                <a:cubicBezTo>
                  <a:pt x="28348" y="6217"/>
                  <a:pt x="43357" y="0"/>
                  <a:pt x="59006" y="0"/>
                </a:cubicBezTo>
                <a:close/>
              </a:path>
            </a:pathLst>
          </a:custGeom>
          <a:solidFill>
            <a:srgbClr val="D3D9E2"/>
          </a:solidFill>
        </p:spPr>
        <p:txBody>
          <a:bodyPr/>
          <a:lstStyle/>
          <a:p>
            <a:endParaRPr lang="en-DK" sz="1200" dirty="0"/>
          </a:p>
        </p:txBody>
      </p:sp>
      <p:sp>
        <p:nvSpPr>
          <p:cNvPr id="16" name="TextBox 14">
            <a:extLst>
              <a:ext uri="{FF2B5EF4-FFF2-40B4-BE49-F238E27FC236}">
                <a16:creationId xmlns:a16="http://schemas.microsoft.com/office/drawing/2014/main" id="{2F153832-8D9B-AF91-C1F8-BD6BB28F4C7C}"/>
              </a:ext>
            </a:extLst>
          </p:cNvPr>
          <p:cNvSpPr txBox="1"/>
          <p:nvPr/>
        </p:nvSpPr>
        <p:spPr>
          <a:xfrm>
            <a:off x="6360975" y="3113923"/>
            <a:ext cx="4202249" cy="2197525"/>
          </a:xfrm>
          <a:prstGeom prst="rect">
            <a:avLst/>
          </a:prstGeom>
        </p:spPr>
        <p:txBody>
          <a:bodyPr wrap="square" lIns="0" tIns="0" rIns="0" bIns="0" rtlCol="0" anchor="t">
            <a:spAutoFit/>
          </a:bodyPr>
          <a:lstStyle/>
          <a:p>
            <a:pPr>
              <a:lnSpc>
                <a:spcPts val="2928"/>
              </a:lnSpc>
            </a:pPr>
            <a:r>
              <a:rPr lang="en-US" sz="1867" b="1" dirty="0">
                <a:solidFill>
                  <a:srgbClr val="404040"/>
                </a:solidFill>
                <a:latin typeface="Montserrat" pitchFamily="2" charset="77"/>
              </a:rPr>
              <a:t>Drawbacks</a:t>
            </a:r>
          </a:p>
          <a:p>
            <a:pPr marL="342900" indent="-342900">
              <a:lnSpc>
                <a:spcPts val="2928"/>
              </a:lnSpc>
              <a:buFont typeface="Arial" panose="020B0604020202020204" pitchFamily="34" charset="0"/>
              <a:buChar char="•"/>
            </a:pPr>
            <a:r>
              <a:rPr lang="en-US" sz="1867" dirty="0">
                <a:solidFill>
                  <a:srgbClr val="404040"/>
                </a:solidFill>
                <a:latin typeface="Montserrat" pitchFamily="2" charset="77"/>
              </a:rPr>
              <a:t>Granular syntax</a:t>
            </a:r>
          </a:p>
          <a:p>
            <a:pPr marL="342900" indent="-342900">
              <a:lnSpc>
                <a:spcPts val="2928"/>
              </a:lnSpc>
              <a:buFont typeface="Arial" panose="020B0604020202020204" pitchFamily="34" charset="0"/>
              <a:buChar char="•"/>
            </a:pPr>
            <a:r>
              <a:rPr lang="en-US" sz="1867" dirty="0">
                <a:solidFill>
                  <a:srgbClr val="404040"/>
                </a:solidFill>
                <a:latin typeface="Montserrat" pitchFamily="2" charset="77"/>
              </a:rPr>
              <a:t>Need to define everything yourself</a:t>
            </a:r>
          </a:p>
          <a:p>
            <a:pPr marL="342900" indent="-342900">
              <a:lnSpc>
                <a:spcPts val="2928"/>
              </a:lnSpc>
              <a:buFont typeface="Arial" panose="020B0604020202020204" pitchFamily="34" charset="0"/>
              <a:buChar char="•"/>
            </a:pPr>
            <a:r>
              <a:rPr lang="en-US" sz="1867" dirty="0">
                <a:solidFill>
                  <a:srgbClr val="404040"/>
                </a:solidFill>
                <a:latin typeface="Montserrat" pitchFamily="2" charset="77"/>
              </a:rPr>
              <a:t>Inconsistencies in functions and options between plot types </a:t>
            </a:r>
          </a:p>
        </p:txBody>
      </p:sp>
      <p:sp>
        <p:nvSpPr>
          <p:cNvPr id="18" name="TextBox 8">
            <a:extLst>
              <a:ext uri="{FF2B5EF4-FFF2-40B4-BE49-F238E27FC236}">
                <a16:creationId xmlns:a16="http://schemas.microsoft.com/office/drawing/2014/main" id="{35DBBFA3-E068-E47F-EA36-EBD95647C1D0}"/>
              </a:ext>
            </a:extLst>
          </p:cNvPr>
          <p:cNvSpPr txBox="1"/>
          <p:nvPr/>
        </p:nvSpPr>
        <p:spPr>
          <a:xfrm>
            <a:off x="1201404" y="5593869"/>
            <a:ext cx="9590421" cy="732380"/>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2987"/>
              </a:lnSpc>
            </a:pPr>
            <a:r>
              <a:rPr lang="en-US" sz="1867" dirty="0">
                <a:solidFill>
                  <a:srgbClr val="404040"/>
                </a:solidFill>
                <a:latin typeface="Montserrat" pitchFamily="2" charset="77"/>
              </a:rPr>
              <a:t>Seaborn is an interface to matplotlib which circumvents many of these problems but at the cost of being less customizable.</a:t>
            </a:r>
          </a:p>
        </p:txBody>
      </p:sp>
    </p:spTree>
    <p:extLst>
      <p:ext uri="{BB962C8B-B14F-4D97-AF65-F5344CB8AC3E}">
        <p14:creationId xmlns:p14="http://schemas.microsoft.com/office/powerpoint/2010/main" val="14998831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8597EB5-39C3-3438-ADAD-B64503BDEAD9}"/>
              </a:ext>
            </a:extLst>
          </p:cNvPr>
          <p:cNvSpPr txBox="1"/>
          <p:nvPr/>
        </p:nvSpPr>
        <p:spPr>
          <a:xfrm>
            <a:off x="1634067" y="1981200"/>
            <a:ext cx="9110133" cy="646331"/>
          </a:xfrm>
          <a:prstGeom prst="rect">
            <a:avLst/>
          </a:prstGeom>
          <a:noFill/>
        </p:spPr>
        <p:txBody>
          <a:bodyPr wrap="square" rtlCol="0">
            <a:spAutoFit/>
          </a:bodyPr>
          <a:lstStyle/>
          <a:p>
            <a:r>
              <a:rPr lang="en-GB" dirty="0"/>
              <a:t>EDA part 1 notebook:</a:t>
            </a:r>
          </a:p>
          <a:p>
            <a:r>
              <a:rPr lang="en-GB" dirty="0">
                <a:hlinkClick r:id="rId3"/>
              </a:rPr>
              <a:t>https://colab.research.google.com/drive/18qJ5H66UPCYeQ58aRxcoPepJiEB6Qeh7</a:t>
            </a:r>
            <a:endParaRPr lang="en-GB" dirty="0"/>
          </a:p>
        </p:txBody>
      </p:sp>
    </p:spTree>
    <p:extLst>
      <p:ext uri="{BB962C8B-B14F-4D97-AF65-F5344CB8AC3E}">
        <p14:creationId xmlns:p14="http://schemas.microsoft.com/office/powerpoint/2010/main" val="5101237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7" name="TextBox 7"/>
          <p:cNvSpPr txBox="1"/>
          <p:nvPr/>
        </p:nvSpPr>
        <p:spPr>
          <a:xfrm>
            <a:off x="1130496" y="720000"/>
            <a:ext cx="9776611" cy="614185"/>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5205"/>
              </a:lnSpc>
              <a:spcBef>
                <a:spcPct val="0"/>
              </a:spcBef>
            </a:pPr>
            <a:r>
              <a:rPr lang="en-US" sz="3600" b="1" dirty="0">
                <a:solidFill>
                  <a:srgbClr val="404040"/>
                </a:solidFill>
                <a:latin typeface="Montserrat" pitchFamily="2" charset="77"/>
              </a:rPr>
              <a:t>DOES THE DATA LOOK AS EXPECTED?</a:t>
            </a:r>
          </a:p>
        </p:txBody>
      </p:sp>
      <p:grpSp>
        <p:nvGrpSpPr>
          <p:cNvPr id="6" name="Group 3">
            <a:extLst>
              <a:ext uri="{FF2B5EF4-FFF2-40B4-BE49-F238E27FC236}">
                <a16:creationId xmlns:a16="http://schemas.microsoft.com/office/drawing/2014/main" id="{D25DD4C1-8E28-756A-4F84-29ECFC6DCB08}"/>
              </a:ext>
            </a:extLst>
          </p:cNvPr>
          <p:cNvGrpSpPr/>
          <p:nvPr/>
        </p:nvGrpSpPr>
        <p:grpSpPr>
          <a:xfrm>
            <a:off x="0" y="1"/>
            <a:ext cx="626231" cy="6858000"/>
            <a:chOff x="0" y="0"/>
            <a:chExt cx="220314" cy="2861297"/>
          </a:xfrm>
        </p:grpSpPr>
        <p:sp>
          <p:nvSpPr>
            <p:cNvPr id="9" name="Freeform 4">
              <a:extLst>
                <a:ext uri="{FF2B5EF4-FFF2-40B4-BE49-F238E27FC236}">
                  <a16:creationId xmlns:a16="http://schemas.microsoft.com/office/drawing/2014/main" id="{29334647-D16B-9F51-3944-8FEB60AB4BFD}"/>
                </a:ext>
              </a:extLst>
            </p:cNvPr>
            <p:cNvSpPr/>
            <p:nvPr/>
          </p:nvSpPr>
          <p:spPr>
            <a:xfrm>
              <a:off x="0" y="0"/>
              <a:ext cx="220314" cy="2861297"/>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DK" sz="800"/>
            </a:p>
          </p:txBody>
        </p:sp>
        <p:sp>
          <p:nvSpPr>
            <p:cNvPr id="10" name="TextBox 5">
              <a:extLst>
                <a:ext uri="{FF2B5EF4-FFF2-40B4-BE49-F238E27FC236}">
                  <a16:creationId xmlns:a16="http://schemas.microsoft.com/office/drawing/2014/main" id="{32FAF914-55F2-2A36-A551-8B5F44762D57}"/>
                </a:ext>
              </a:extLst>
            </p:cNvPr>
            <p:cNvSpPr txBox="1"/>
            <p:nvPr/>
          </p:nvSpPr>
          <p:spPr>
            <a:xfrm>
              <a:off x="0" y="-38100"/>
              <a:ext cx="812800" cy="850900"/>
            </a:xfrm>
            <a:prstGeom prst="rect">
              <a:avLst/>
            </a:prstGeom>
          </p:spPr>
          <p:txBody>
            <a:bodyPr lIns="33867" tIns="33867" rIns="33867" bIns="33867"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lnSpc>
                  <a:spcPts val="2110"/>
                </a:lnSpc>
              </a:pPr>
              <a:endParaRPr sz="800"/>
            </a:p>
          </p:txBody>
        </p:sp>
      </p:grpSp>
      <p:sp>
        <p:nvSpPr>
          <p:cNvPr id="18" name="Rectangle 17">
            <a:extLst>
              <a:ext uri="{FF2B5EF4-FFF2-40B4-BE49-F238E27FC236}">
                <a16:creationId xmlns:a16="http://schemas.microsoft.com/office/drawing/2014/main" id="{FE16827A-F335-A652-509D-6D19835D8FEF}"/>
              </a:ext>
            </a:extLst>
          </p:cNvPr>
          <p:cNvSpPr/>
          <p:nvPr/>
        </p:nvSpPr>
        <p:spPr>
          <a:xfrm>
            <a:off x="632037" y="1585732"/>
            <a:ext cx="11559963" cy="256402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endParaRPr lang="en-DK" sz="800"/>
          </a:p>
        </p:txBody>
      </p:sp>
      <p:sp>
        <p:nvSpPr>
          <p:cNvPr id="8" name="TextBox 8"/>
          <p:cNvSpPr txBox="1"/>
          <p:nvPr/>
        </p:nvSpPr>
        <p:spPr>
          <a:xfrm>
            <a:off x="1155170" y="1905000"/>
            <a:ext cx="6676738" cy="1882353"/>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304815" indent="-304815">
              <a:lnSpc>
                <a:spcPts val="2987"/>
              </a:lnSpc>
              <a:buFont typeface="Arial" panose="020B0604020202020204" pitchFamily="34" charset="0"/>
              <a:buChar char="•"/>
            </a:pPr>
            <a:r>
              <a:rPr lang="en-US" sz="1733" dirty="0">
                <a:solidFill>
                  <a:srgbClr val="404040"/>
                </a:solidFill>
                <a:latin typeface="Montserrat" pitchFamily="2" charset="77"/>
              </a:rPr>
              <a:t>Single variables may be checked by their </a:t>
            </a:r>
            <a:r>
              <a:rPr lang="en-US" sz="1733" b="1" dirty="0">
                <a:solidFill>
                  <a:srgbClr val="404040"/>
                </a:solidFill>
                <a:latin typeface="Montserrat" pitchFamily="2" charset="77"/>
              </a:rPr>
              <a:t>distribution</a:t>
            </a:r>
            <a:r>
              <a:rPr lang="en-US" sz="1733" dirty="0">
                <a:solidFill>
                  <a:srgbClr val="404040"/>
                </a:solidFill>
                <a:latin typeface="Montserrat" pitchFamily="2" charset="77"/>
              </a:rPr>
              <a:t>, (density plot) but what about </a:t>
            </a:r>
            <a:r>
              <a:rPr lang="en-US" sz="1733" b="1" dirty="0">
                <a:solidFill>
                  <a:srgbClr val="404040"/>
                </a:solidFill>
                <a:latin typeface="Montserrat" pitchFamily="2" charset="77"/>
              </a:rPr>
              <a:t>high-dimensional data</a:t>
            </a:r>
            <a:r>
              <a:rPr lang="en-US" sz="1733" dirty="0">
                <a:solidFill>
                  <a:srgbClr val="404040"/>
                </a:solidFill>
                <a:latin typeface="Montserrat" pitchFamily="2" charset="77"/>
              </a:rPr>
              <a:t>?</a:t>
            </a:r>
          </a:p>
          <a:p>
            <a:pPr marL="304815" indent="-304815">
              <a:lnSpc>
                <a:spcPts val="2987"/>
              </a:lnSpc>
              <a:buFont typeface="Arial" panose="020B0604020202020204" pitchFamily="34" charset="0"/>
              <a:buChar char="•"/>
            </a:pPr>
            <a:endParaRPr lang="en-US" sz="1733" dirty="0">
              <a:solidFill>
                <a:srgbClr val="404040"/>
              </a:solidFill>
              <a:latin typeface="Montserrat" pitchFamily="2" charset="77"/>
            </a:endParaRPr>
          </a:p>
          <a:p>
            <a:pPr marL="304815" indent="-304815">
              <a:lnSpc>
                <a:spcPts val="2987"/>
              </a:lnSpc>
              <a:buFont typeface="Arial" panose="020B0604020202020204" pitchFamily="34" charset="0"/>
              <a:buChar char="•"/>
            </a:pPr>
            <a:r>
              <a:rPr lang="en-US" sz="1733" dirty="0">
                <a:solidFill>
                  <a:srgbClr val="404040"/>
                </a:solidFill>
                <a:latin typeface="Montserrat" pitchFamily="2" charset="77"/>
              </a:rPr>
              <a:t>One way to inspect the structure of your data is with a </a:t>
            </a:r>
            <a:r>
              <a:rPr lang="en-US" sz="1733" b="1" dirty="0">
                <a:solidFill>
                  <a:srgbClr val="404040"/>
                </a:solidFill>
                <a:latin typeface="Montserrat" pitchFamily="2" charset="77"/>
              </a:rPr>
              <a:t>Principal Component Analysis (PCA) Plot</a:t>
            </a:r>
            <a:endParaRPr lang="en-US" sz="1733" dirty="0">
              <a:solidFill>
                <a:srgbClr val="404040"/>
              </a:solidFill>
              <a:latin typeface="Montserrat" pitchFamily="2" charset="77"/>
            </a:endParaRPr>
          </a:p>
        </p:txBody>
      </p:sp>
      <p:pic>
        <p:nvPicPr>
          <p:cNvPr id="11" name="Picture 10" descr="A blue and black logo&#10;&#10;Description automatically generated">
            <a:extLst>
              <a:ext uri="{FF2B5EF4-FFF2-40B4-BE49-F238E27FC236}">
                <a16:creationId xmlns:a16="http://schemas.microsoft.com/office/drawing/2014/main" id="{40783457-4428-3BDB-24B7-C8750AF3AB5A}"/>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sp>
        <p:nvSpPr>
          <p:cNvPr id="15" name="TextBox 14">
            <a:extLst>
              <a:ext uri="{FF2B5EF4-FFF2-40B4-BE49-F238E27FC236}">
                <a16:creationId xmlns:a16="http://schemas.microsoft.com/office/drawing/2014/main" id="{6299AE50-8B73-810E-262F-8317554BE9EA}"/>
              </a:ext>
            </a:extLst>
          </p:cNvPr>
          <p:cNvSpPr txBox="1"/>
          <p:nvPr/>
        </p:nvSpPr>
        <p:spPr>
          <a:xfrm>
            <a:off x="9245600" y="3305890"/>
            <a:ext cx="6096000" cy="215444"/>
          </a:xfrm>
          <a:prstGeom prst="rect">
            <a:avLst/>
          </a:prstGeom>
          <a:noFill/>
        </p:spPr>
        <p:txBody>
          <a:bodyPr wrap="square">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r>
              <a:rPr lang="en-GB" sz="800" dirty="0"/>
              <a:t>Image by </a:t>
            </a:r>
            <a:r>
              <a:rPr lang="en-GB" sz="800" dirty="0" err="1"/>
              <a:t>Trist’n</a:t>
            </a:r>
            <a:r>
              <a:rPr lang="en-GB" sz="800" dirty="0"/>
              <a:t> Joseph</a:t>
            </a:r>
            <a:endParaRPr lang="en-DK" sz="800" dirty="0"/>
          </a:p>
        </p:txBody>
      </p:sp>
      <p:pic>
        <p:nvPicPr>
          <p:cNvPr id="17" name="Picture 16" descr="A diagram of a principal component analysis&#10;&#10;Description automatically generated">
            <a:extLst>
              <a:ext uri="{FF2B5EF4-FFF2-40B4-BE49-F238E27FC236}">
                <a16:creationId xmlns:a16="http://schemas.microsoft.com/office/drawing/2014/main" id="{6BABABE6-8FA9-4F97-3115-99500ED5EA2B}"/>
              </a:ext>
            </a:extLst>
          </p:cNvPr>
          <p:cNvPicPr>
            <a:picLocks noChangeAspect="1"/>
          </p:cNvPicPr>
          <p:nvPr/>
        </p:nvPicPr>
        <p:blipFill rotWithShape="1">
          <a:blip r:embed="rId5">
            <a:extLst>
              <a:ext uri="{28A0092B-C50C-407E-A947-70E740481C1C}">
                <a14:useLocalDpi xmlns:a14="http://schemas.microsoft.com/office/drawing/2010/main" val="0"/>
              </a:ext>
            </a:extLst>
          </a:blip>
          <a:srcRect t="24430" b="25952"/>
          <a:stretch/>
        </p:blipFill>
        <p:spPr>
          <a:xfrm>
            <a:off x="7697176" y="2108750"/>
            <a:ext cx="4393224" cy="1443361"/>
          </a:xfrm>
          <a:prstGeom prst="rect">
            <a:avLst/>
          </a:prstGeom>
        </p:spPr>
      </p:pic>
      <p:sp>
        <p:nvSpPr>
          <p:cNvPr id="22" name="TextBox 8">
            <a:extLst>
              <a:ext uri="{FF2B5EF4-FFF2-40B4-BE49-F238E27FC236}">
                <a16:creationId xmlns:a16="http://schemas.microsoft.com/office/drawing/2014/main" id="{68B9553E-DEB0-6FD7-FE75-40CEB3558E8D}"/>
              </a:ext>
            </a:extLst>
          </p:cNvPr>
          <p:cNvSpPr txBox="1"/>
          <p:nvPr/>
        </p:nvSpPr>
        <p:spPr>
          <a:xfrm>
            <a:off x="1155170" y="4446519"/>
            <a:ext cx="9919230" cy="1497633"/>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304815" indent="-304815">
              <a:lnSpc>
                <a:spcPts val="2987"/>
              </a:lnSpc>
              <a:buFont typeface="Arial" panose="020B0604020202020204" pitchFamily="34" charset="0"/>
              <a:buChar char="•"/>
            </a:pPr>
            <a:endParaRPr lang="en-US" sz="1733" dirty="0">
              <a:solidFill>
                <a:srgbClr val="404040"/>
              </a:solidFill>
              <a:latin typeface="Montserrat" pitchFamily="2" charset="77"/>
            </a:endParaRPr>
          </a:p>
          <a:p>
            <a:pPr marL="304815" indent="-304815">
              <a:lnSpc>
                <a:spcPts val="2987"/>
              </a:lnSpc>
              <a:buFont typeface="Arial" panose="020B0604020202020204" pitchFamily="34" charset="0"/>
              <a:buChar char="•"/>
            </a:pPr>
            <a:r>
              <a:rPr lang="en-US" sz="1733" dirty="0">
                <a:solidFill>
                  <a:srgbClr val="404040"/>
                </a:solidFill>
                <a:latin typeface="Montserrat" pitchFamily="2" charset="77"/>
              </a:rPr>
              <a:t>PCA is a </a:t>
            </a:r>
            <a:r>
              <a:rPr lang="en-US" sz="1733" b="1" dirty="0">
                <a:solidFill>
                  <a:srgbClr val="404040"/>
                </a:solidFill>
                <a:latin typeface="Montserrat" pitchFamily="2" charset="77"/>
              </a:rPr>
              <a:t>dimensionality reduction technique</a:t>
            </a:r>
            <a:r>
              <a:rPr lang="en-US" sz="1733" dirty="0">
                <a:solidFill>
                  <a:srgbClr val="404040"/>
                </a:solidFill>
                <a:latin typeface="Montserrat" pitchFamily="2" charset="77"/>
              </a:rPr>
              <a:t>. It linearly transforms data from the original high dimensional space into a low (2 or 3) dimensional space, which the human eye can view and interpret.</a:t>
            </a:r>
            <a:endParaRPr lang="en-US" sz="1867" dirty="0">
              <a:solidFill>
                <a:srgbClr val="404040"/>
              </a:solidFill>
              <a:latin typeface="Montserrat" pitchFamily="2" charset="77"/>
            </a:endParaRPr>
          </a:p>
        </p:txBody>
      </p:sp>
      <p:sp>
        <p:nvSpPr>
          <p:cNvPr id="26" name="Rectangle 25">
            <a:extLst>
              <a:ext uri="{FF2B5EF4-FFF2-40B4-BE49-F238E27FC236}">
                <a16:creationId xmlns:a16="http://schemas.microsoft.com/office/drawing/2014/main" id="{7029695B-C454-38A6-2634-D72A2B80940D}"/>
              </a:ext>
            </a:extLst>
          </p:cNvPr>
          <p:cNvSpPr/>
          <p:nvPr/>
        </p:nvSpPr>
        <p:spPr>
          <a:xfrm flipV="1">
            <a:off x="9054196" y="3479800"/>
            <a:ext cx="1004205" cy="9335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endParaRPr lang="en-DK" sz="800"/>
          </a:p>
        </p:txBody>
      </p:sp>
      <p:sp>
        <p:nvSpPr>
          <p:cNvPr id="28" name="Rectangle 27">
            <a:extLst>
              <a:ext uri="{FF2B5EF4-FFF2-40B4-BE49-F238E27FC236}">
                <a16:creationId xmlns:a16="http://schemas.microsoft.com/office/drawing/2014/main" id="{08784170-8513-9653-927C-A7CDA998257F}"/>
              </a:ext>
            </a:extLst>
          </p:cNvPr>
          <p:cNvSpPr/>
          <p:nvPr/>
        </p:nvSpPr>
        <p:spPr>
          <a:xfrm rot="17857734" flipV="1">
            <a:off x="8959154" y="3092395"/>
            <a:ext cx="796817" cy="10628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endParaRPr lang="en-DK" sz="800"/>
          </a:p>
        </p:txBody>
      </p:sp>
    </p:spTree>
    <p:extLst>
      <p:ext uri="{BB962C8B-B14F-4D97-AF65-F5344CB8AC3E}">
        <p14:creationId xmlns:p14="http://schemas.microsoft.com/office/powerpoint/2010/main" val="8471683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6" name="Freeform 6"/>
          <p:cNvSpPr/>
          <p:nvPr/>
        </p:nvSpPr>
        <p:spPr>
          <a:xfrm>
            <a:off x="1193606" y="1676952"/>
            <a:ext cx="2819594" cy="4206365"/>
          </a:xfrm>
          <a:custGeom>
            <a:avLst/>
            <a:gdLst/>
            <a:ahLst/>
            <a:cxnLst/>
            <a:rect l="l" t="t" r="r" b="b"/>
            <a:pathLst>
              <a:path w="4488436" h="6736864">
                <a:moveTo>
                  <a:pt x="0" y="0"/>
                </a:moveTo>
                <a:lnTo>
                  <a:pt x="4488436" y="0"/>
                </a:lnTo>
                <a:lnTo>
                  <a:pt x="4488436" y="6736864"/>
                </a:lnTo>
                <a:lnTo>
                  <a:pt x="0" y="6736864"/>
                </a:lnTo>
                <a:lnTo>
                  <a:pt x="0" y="0"/>
                </a:lnTo>
                <a:close/>
              </a:path>
            </a:pathLst>
          </a:custGeom>
          <a:blipFill>
            <a:blip r:embed="rId3"/>
            <a:stretch>
              <a:fillRect/>
            </a:stretch>
          </a:blip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DK" sz="800"/>
          </a:p>
        </p:txBody>
      </p:sp>
      <p:sp>
        <p:nvSpPr>
          <p:cNvPr id="7" name="TextBox 7"/>
          <p:cNvSpPr txBox="1"/>
          <p:nvPr/>
        </p:nvSpPr>
        <p:spPr>
          <a:xfrm>
            <a:off x="1157528" y="720000"/>
            <a:ext cx="9776611" cy="635302"/>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5205"/>
              </a:lnSpc>
              <a:spcBef>
                <a:spcPct val="0"/>
              </a:spcBef>
            </a:pPr>
            <a:r>
              <a:rPr lang="en-US" sz="3600" b="1" dirty="0">
                <a:solidFill>
                  <a:srgbClr val="404040"/>
                </a:solidFill>
                <a:latin typeface="Montserrat" pitchFamily="2" charset="77"/>
              </a:rPr>
              <a:t>PRINCIPAL COMPONENT ANALYSIS</a:t>
            </a:r>
          </a:p>
        </p:txBody>
      </p:sp>
      <p:sp>
        <p:nvSpPr>
          <p:cNvPr id="8" name="TextBox 8"/>
          <p:cNvSpPr txBox="1"/>
          <p:nvPr/>
        </p:nvSpPr>
        <p:spPr>
          <a:xfrm>
            <a:off x="4622800" y="1607102"/>
            <a:ext cx="6459475" cy="4194909"/>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2987"/>
              </a:lnSpc>
            </a:pPr>
            <a:r>
              <a:rPr lang="en-US" sz="1867" dirty="0">
                <a:solidFill>
                  <a:srgbClr val="404040"/>
                </a:solidFill>
                <a:latin typeface="Montserrat"/>
              </a:rPr>
              <a:t>Collection of wine bottles as an example. We have measured 13 different features such as alcohol content, color, alkalinity, and flavonoids.</a:t>
            </a:r>
          </a:p>
          <a:p>
            <a:pPr>
              <a:lnSpc>
                <a:spcPts val="2987"/>
              </a:lnSpc>
            </a:pPr>
            <a:endParaRPr lang="en-US" sz="1867" dirty="0">
              <a:solidFill>
                <a:srgbClr val="404040"/>
              </a:solidFill>
              <a:latin typeface="Montserrat" pitchFamily="2" charset="77"/>
            </a:endParaRPr>
          </a:p>
          <a:p>
            <a:pPr>
              <a:lnSpc>
                <a:spcPts val="2987"/>
              </a:lnSpc>
            </a:pPr>
            <a:r>
              <a:rPr lang="en-US" sz="1867" dirty="0">
                <a:solidFill>
                  <a:srgbClr val="404040"/>
                </a:solidFill>
                <a:latin typeface="Montserrat" pitchFamily="2" charset="77"/>
              </a:rPr>
              <a:t>PCA lets us derive a set of </a:t>
            </a:r>
            <a:r>
              <a:rPr lang="en-US" sz="1867" b="1" dirty="0">
                <a:solidFill>
                  <a:srgbClr val="404040"/>
                </a:solidFill>
                <a:latin typeface="Montserrat" pitchFamily="2" charset="77"/>
              </a:rPr>
              <a:t>new dimensions</a:t>
            </a:r>
            <a:r>
              <a:rPr lang="en-US" sz="1867" dirty="0">
                <a:solidFill>
                  <a:srgbClr val="404040"/>
                </a:solidFill>
                <a:latin typeface="Montserrat" pitchFamily="2" charset="77"/>
              </a:rPr>
              <a:t> that best describe all the original wine features while also being much lower dimensional. </a:t>
            </a:r>
          </a:p>
          <a:p>
            <a:pPr>
              <a:lnSpc>
                <a:spcPts val="2987"/>
              </a:lnSpc>
            </a:pPr>
            <a:endParaRPr lang="en-US" sz="1867" dirty="0">
              <a:solidFill>
                <a:srgbClr val="404040"/>
              </a:solidFill>
              <a:latin typeface="Montserrat" pitchFamily="2" charset="77"/>
            </a:endParaRPr>
          </a:p>
          <a:p>
            <a:pPr>
              <a:lnSpc>
                <a:spcPts val="2987"/>
              </a:lnSpc>
            </a:pPr>
            <a:r>
              <a:rPr lang="en-US" sz="1867" dirty="0">
                <a:solidFill>
                  <a:srgbClr val="404040"/>
                </a:solidFill>
                <a:latin typeface="Montserrat" pitchFamily="2" charset="77"/>
              </a:rPr>
              <a:t>These derived dimensions are the </a:t>
            </a:r>
            <a:r>
              <a:rPr lang="en-US" sz="1867" b="1" dirty="0">
                <a:solidFill>
                  <a:srgbClr val="404040"/>
                </a:solidFill>
                <a:latin typeface="Montserrat" pitchFamily="2" charset="77"/>
              </a:rPr>
              <a:t>principal components</a:t>
            </a:r>
            <a:r>
              <a:rPr lang="en-US" sz="1867" dirty="0">
                <a:solidFill>
                  <a:srgbClr val="404040"/>
                </a:solidFill>
                <a:latin typeface="Montserrat" pitchFamily="2" charset="77"/>
              </a:rPr>
              <a:t> and they will help us understand the structure of our data.</a:t>
            </a:r>
          </a:p>
        </p:txBody>
      </p:sp>
      <p:pic>
        <p:nvPicPr>
          <p:cNvPr id="9" name="Picture 8" descr="A blue and black logo&#10;&#10;Description automatically generated">
            <a:extLst>
              <a:ext uri="{FF2B5EF4-FFF2-40B4-BE49-F238E27FC236}">
                <a16:creationId xmlns:a16="http://schemas.microsoft.com/office/drawing/2014/main" id="{70E3BBFC-6A74-2C8F-E55A-61DD1F2C765E}"/>
              </a:ext>
            </a:extLst>
          </p:cNvPr>
          <p:cNvPicPr>
            <a:picLocks noChangeAspect="1"/>
          </p:cNvPicPr>
          <p:nvPr/>
        </p:nvPicPr>
        <p:blipFill>
          <a:blip r:embed="rId4" cstate="print">
            <a:extLst>
              <a:ext uri="{BEBA8EAE-BF5A-486C-A8C5-ECC9F3942E4B}">
                <a14:imgProps xmlns:a14="http://schemas.microsoft.com/office/drawing/2010/main">
                  <a14:imgLayer r:embed="rId5">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grpSp>
        <p:nvGrpSpPr>
          <p:cNvPr id="10" name="Group 3">
            <a:extLst>
              <a:ext uri="{FF2B5EF4-FFF2-40B4-BE49-F238E27FC236}">
                <a16:creationId xmlns:a16="http://schemas.microsoft.com/office/drawing/2014/main" id="{54D76797-1572-7170-988D-A69D0EE6C592}"/>
              </a:ext>
            </a:extLst>
          </p:cNvPr>
          <p:cNvGrpSpPr/>
          <p:nvPr/>
        </p:nvGrpSpPr>
        <p:grpSpPr>
          <a:xfrm>
            <a:off x="0" y="1"/>
            <a:ext cx="626231" cy="6858000"/>
            <a:chOff x="0" y="0"/>
            <a:chExt cx="220314" cy="2861297"/>
          </a:xfrm>
        </p:grpSpPr>
        <p:sp>
          <p:nvSpPr>
            <p:cNvPr id="11" name="Freeform 4">
              <a:extLst>
                <a:ext uri="{FF2B5EF4-FFF2-40B4-BE49-F238E27FC236}">
                  <a16:creationId xmlns:a16="http://schemas.microsoft.com/office/drawing/2014/main" id="{B8E4DD7C-EEDD-6893-BEC2-13F69D96A007}"/>
                </a:ext>
              </a:extLst>
            </p:cNvPr>
            <p:cNvSpPr/>
            <p:nvPr/>
          </p:nvSpPr>
          <p:spPr>
            <a:xfrm>
              <a:off x="0" y="0"/>
              <a:ext cx="220314" cy="2861297"/>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DK" sz="800"/>
            </a:p>
          </p:txBody>
        </p:sp>
        <p:sp>
          <p:nvSpPr>
            <p:cNvPr id="12" name="TextBox 5">
              <a:extLst>
                <a:ext uri="{FF2B5EF4-FFF2-40B4-BE49-F238E27FC236}">
                  <a16:creationId xmlns:a16="http://schemas.microsoft.com/office/drawing/2014/main" id="{A3B88704-2654-1DFF-1BF5-E3E87228DD5C}"/>
                </a:ext>
              </a:extLst>
            </p:cNvPr>
            <p:cNvSpPr txBox="1"/>
            <p:nvPr/>
          </p:nvSpPr>
          <p:spPr>
            <a:xfrm>
              <a:off x="0" y="-38100"/>
              <a:ext cx="812800" cy="850900"/>
            </a:xfrm>
            <a:prstGeom prst="rect">
              <a:avLst/>
            </a:prstGeom>
          </p:spPr>
          <p:txBody>
            <a:bodyPr lIns="33867" tIns="33867" rIns="33867" bIns="33867"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lnSpc>
                  <a:spcPts val="2110"/>
                </a:lnSpc>
              </a:pPr>
              <a:endParaRPr sz="800"/>
            </a:p>
          </p:txBody>
        </p:sp>
      </p:grpSp>
    </p:spTree>
    <p:extLst>
      <p:ext uri="{BB962C8B-B14F-4D97-AF65-F5344CB8AC3E}">
        <p14:creationId xmlns:p14="http://schemas.microsoft.com/office/powerpoint/2010/main" val="732526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a:extLst>
            <a:ext uri="{FF2B5EF4-FFF2-40B4-BE49-F238E27FC236}">
              <a16:creationId xmlns:a16="http://schemas.microsoft.com/office/drawing/2014/main" id="{FB62A511-E542-DFA7-D6FA-A9ACFD4A8508}"/>
            </a:ext>
          </a:extLst>
        </p:cNvPr>
        <p:cNvGrpSpPr/>
        <p:nvPr/>
      </p:nvGrpSpPr>
      <p:grpSpPr>
        <a:xfrm>
          <a:off x="0" y="0"/>
          <a:ext cx="0" cy="0"/>
          <a:chOff x="0" y="0"/>
          <a:chExt cx="0" cy="0"/>
        </a:xfrm>
      </p:grpSpPr>
      <p:sp>
        <p:nvSpPr>
          <p:cNvPr id="7" name="TextBox 7">
            <a:extLst>
              <a:ext uri="{FF2B5EF4-FFF2-40B4-BE49-F238E27FC236}">
                <a16:creationId xmlns:a16="http://schemas.microsoft.com/office/drawing/2014/main" id="{BEFADA1C-08B8-BC88-D23D-8A4F4B504FD5}"/>
              </a:ext>
            </a:extLst>
          </p:cNvPr>
          <p:cNvSpPr txBox="1"/>
          <p:nvPr/>
        </p:nvSpPr>
        <p:spPr>
          <a:xfrm>
            <a:off x="1157528" y="720000"/>
            <a:ext cx="9776611" cy="635302"/>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5205"/>
              </a:lnSpc>
              <a:spcBef>
                <a:spcPct val="0"/>
              </a:spcBef>
            </a:pPr>
            <a:r>
              <a:rPr lang="en-US" sz="3600" b="1" dirty="0">
                <a:solidFill>
                  <a:srgbClr val="404040"/>
                </a:solidFill>
                <a:latin typeface="Montserrat" pitchFamily="2" charset="77"/>
              </a:rPr>
              <a:t>WHAT HAPPENS DURING PCA?</a:t>
            </a:r>
          </a:p>
        </p:txBody>
      </p:sp>
      <p:pic>
        <p:nvPicPr>
          <p:cNvPr id="9" name="Picture 8" descr="A blue and black logo&#10;&#10;Description automatically generated">
            <a:extLst>
              <a:ext uri="{FF2B5EF4-FFF2-40B4-BE49-F238E27FC236}">
                <a16:creationId xmlns:a16="http://schemas.microsoft.com/office/drawing/2014/main" id="{FBD7A120-6EBF-CFA5-AE47-F7F6E55CBAF6}"/>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grpSp>
        <p:nvGrpSpPr>
          <p:cNvPr id="10" name="Group 3">
            <a:extLst>
              <a:ext uri="{FF2B5EF4-FFF2-40B4-BE49-F238E27FC236}">
                <a16:creationId xmlns:a16="http://schemas.microsoft.com/office/drawing/2014/main" id="{CB368917-5963-FC8F-ECAC-BD70DA6554C5}"/>
              </a:ext>
            </a:extLst>
          </p:cNvPr>
          <p:cNvGrpSpPr/>
          <p:nvPr/>
        </p:nvGrpSpPr>
        <p:grpSpPr>
          <a:xfrm>
            <a:off x="0" y="1"/>
            <a:ext cx="626231" cy="6858000"/>
            <a:chOff x="0" y="0"/>
            <a:chExt cx="220314" cy="2861297"/>
          </a:xfrm>
        </p:grpSpPr>
        <p:sp>
          <p:nvSpPr>
            <p:cNvPr id="11" name="Freeform 4">
              <a:extLst>
                <a:ext uri="{FF2B5EF4-FFF2-40B4-BE49-F238E27FC236}">
                  <a16:creationId xmlns:a16="http://schemas.microsoft.com/office/drawing/2014/main" id="{247D17D9-193F-BC26-FCE3-63E7E50A31F5}"/>
                </a:ext>
              </a:extLst>
            </p:cNvPr>
            <p:cNvSpPr/>
            <p:nvPr/>
          </p:nvSpPr>
          <p:spPr>
            <a:xfrm>
              <a:off x="0" y="0"/>
              <a:ext cx="220314" cy="2861297"/>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DK" sz="800"/>
            </a:p>
          </p:txBody>
        </p:sp>
        <p:sp>
          <p:nvSpPr>
            <p:cNvPr id="12" name="TextBox 5">
              <a:extLst>
                <a:ext uri="{FF2B5EF4-FFF2-40B4-BE49-F238E27FC236}">
                  <a16:creationId xmlns:a16="http://schemas.microsoft.com/office/drawing/2014/main" id="{C78B9B9E-739C-0957-7E71-EC64DE767650}"/>
                </a:ext>
              </a:extLst>
            </p:cNvPr>
            <p:cNvSpPr txBox="1"/>
            <p:nvPr/>
          </p:nvSpPr>
          <p:spPr>
            <a:xfrm>
              <a:off x="0" y="-38100"/>
              <a:ext cx="812800" cy="850900"/>
            </a:xfrm>
            <a:prstGeom prst="rect">
              <a:avLst/>
            </a:prstGeom>
          </p:spPr>
          <p:txBody>
            <a:bodyPr lIns="33867" tIns="33867" rIns="33867" bIns="33867"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lnSpc>
                  <a:spcPts val="2110"/>
                </a:lnSpc>
              </a:pPr>
              <a:endParaRPr sz="800"/>
            </a:p>
          </p:txBody>
        </p:sp>
      </p:grpSp>
      <p:graphicFrame>
        <p:nvGraphicFramePr>
          <p:cNvPr id="2" name="Table 1">
            <a:extLst>
              <a:ext uri="{FF2B5EF4-FFF2-40B4-BE49-F238E27FC236}">
                <a16:creationId xmlns:a16="http://schemas.microsoft.com/office/drawing/2014/main" id="{167F65F9-ED1F-1800-4363-E044F643653D}"/>
              </a:ext>
            </a:extLst>
          </p:cNvPr>
          <p:cNvGraphicFramePr>
            <a:graphicFrameLocks noGrp="1"/>
          </p:cNvGraphicFramePr>
          <p:nvPr>
            <p:extLst>
              <p:ext uri="{D42A27DB-BD31-4B8C-83A1-F6EECF244321}">
                <p14:modId xmlns:p14="http://schemas.microsoft.com/office/powerpoint/2010/main" val="291947083"/>
              </p:ext>
            </p:extLst>
          </p:nvPr>
        </p:nvGraphicFramePr>
        <p:xfrm>
          <a:off x="1596838" y="2385694"/>
          <a:ext cx="3250728" cy="1227665"/>
        </p:xfrm>
        <a:graphic>
          <a:graphicData uri="http://schemas.openxmlformats.org/drawingml/2006/table">
            <a:tbl>
              <a:tblPr firstRow="1" bandRow="1">
                <a:tableStyleId>{5C22544A-7EE6-4342-B048-85BDC9FD1C3A}</a:tableStyleId>
              </a:tblPr>
              <a:tblGrid>
                <a:gridCol w="733354">
                  <a:extLst>
                    <a:ext uri="{9D8B030D-6E8A-4147-A177-3AD203B41FA5}">
                      <a16:colId xmlns:a16="http://schemas.microsoft.com/office/drawing/2014/main" val="957514194"/>
                    </a:ext>
                  </a:extLst>
                </a:gridCol>
                <a:gridCol w="378271">
                  <a:extLst>
                    <a:ext uri="{9D8B030D-6E8A-4147-A177-3AD203B41FA5}">
                      <a16:colId xmlns:a16="http://schemas.microsoft.com/office/drawing/2014/main" val="2705506175"/>
                    </a:ext>
                  </a:extLst>
                </a:gridCol>
                <a:gridCol w="528917">
                  <a:extLst>
                    <a:ext uri="{9D8B030D-6E8A-4147-A177-3AD203B41FA5}">
                      <a16:colId xmlns:a16="http://schemas.microsoft.com/office/drawing/2014/main" val="412750620"/>
                    </a:ext>
                  </a:extLst>
                </a:gridCol>
                <a:gridCol w="636495">
                  <a:extLst>
                    <a:ext uri="{9D8B030D-6E8A-4147-A177-3AD203B41FA5}">
                      <a16:colId xmlns:a16="http://schemas.microsoft.com/office/drawing/2014/main" val="3260733559"/>
                    </a:ext>
                  </a:extLst>
                </a:gridCol>
                <a:gridCol w="564776">
                  <a:extLst>
                    <a:ext uri="{9D8B030D-6E8A-4147-A177-3AD203B41FA5}">
                      <a16:colId xmlns:a16="http://schemas.microsoft.com/office/drawing/2014/main" val="2052329950"/>
                    </a:ext>
                  </a:extLst>
                </a:gridCol>
                <a:gridCol w="408915">
                  <a:extLst>
                    <a:ext uri="{9D8B030D-6E8A-4147-A177-3AD203B41FA5}">
                      <a16:colId xmlns:a16="http://schemas.microsoft.com/office/drawing/2014/main" val="263708879"/>
                    </a:ext>
                  </a:extLst>
                </a:gridCol>
              </a:tblGrid>
              <a:tr h="245533">
                <a:tc>
                  <a:txBody>
                    <a:bodyPr/>
                    <a:lstStyle/>
                    <a:p>
                      <a:r>
                        <a:rPr lang="en-US" sz="800" dirty="0">
                          <a:solidFill>
                            <a:schemeClr val="bg1"/>
                          </a:solidFill>
                        </a:rPr>
                        <a:t>Wine type</a:t>
                      </a:r>
                      <a:endParaRPr lang="en-DK" sz="800" dirty="0">
                        <a:solidFill>
                          <a:schemeClr val="bg1"/>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DK" sz="800" dirty="0">
                          <a:solidFill>
                            <a:schemeClr val="bg1"/>
                          </a:solidFill>
                        </a:rPr>
                        <a:t>A</a:t>
                      </a:r>
                      <a:r>
                        <a:rPr lang="en-US" sz="800" dirty="0">
                          <a:solidFill>
                            <a:schemeClr val="bg1"/>
                          </a:solidFill>
                        </a:rPr>
                        <a:t>lc</a:t>
                      </a:r>
                      <a:endParaRPr lang="en-DK" sz="800" dirty="0">
                        <a:solidFill>
                          <a:schemeClr val="bg1"/>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US" sz="800" dirty="0">
                          <a:solidFill>
                            <a:schemeClr val="bg1"/>
                          </a:solidFill>
                        </a:rPr>
                        <a:t>Alkalinity</a:t>
                      </a:r>
                      <a:endParaRPr lang="en-DK" sz="800" dirty="0">
                        <a:solidFill>
                          <a:schemeClr val="bg1"/>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US" sz="800" dirty="0">
                          <a:solidFill>
                            <a:schemeClr val="bg1"/>
                          </a:solidFill>
                        </a:rPr>
                        <a:t>Flavonoids</a:t>
                      </a:r>
                      <a:endParaRPr lang="en-DK" sz="800" dirty="0">
                        <a:solidFill>
                          <a:schemeClr val="bg1"/>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US" sz="800" dirty="0">
                          <a:solidFill>
                            <a:schemeClr val="bg1"/>
                          </a:solidFill>
                        </a:rPr>
                        <a:t>Color</a:t>
                      </a:r>
                      <a:endParaRPr lang="en-DK" sz="800" dirty="0">
                        <a:solidFill>
                          <a:schemeClr val="bg1"/>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US" sz="800" dirty="0">
                          <a:solidFill>
                            <a:schemeClr val="bg1"/>
                          </a:solidFill>
                        </a:rPr>
                        <a:t>…</a:t>
                      </a:r>
                      <a:endParaRPr lang="en-DK" sz="800" dirty="0">
                        <a:solidFill>
                          <a:schemeClr val="bg1"/>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extLst>
                  <a:ext uri="{0D108BD9-81ED-4DB2-BD59-A6C34878D82A}">
                    <a16:rowId xmlns:a16="http://schemas.microsoft.com/office/drawing/2014/main" val="589045766"/>
                  </a:ext>
                </a:extLst>
              </a:tr>
              <a:tr h="245533">
                <a:tc>
                  <a:txBody>
                    <a:bodyPr/>
                    <a:lstStyle/>
                    <a:p>
                      <a:r>
                        <a:rPr lang="en-US" sz="800" dirty="0">
                          <a:solidFill>
                            <a:srgbClr val="404040"/>
                          </a:solidFill>
                        </a:rPr>
                        <a:t>Barolo</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14.38</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12.0</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3.64</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5.4</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45033048"/>
                  </a:ext>
                </a:extLst>
              </a:tr>
              <a:tr h="245533">
                <a:tc>
                  <a:txBody>
                    <a:bodyPr/>
                    <a:lstStyle/>
                    <a:p>
                      <a:r>
                        <a:rPr lang="en-DK" sz="800" dirty="0">
                          <a:solidFill>
                            <a:srgbClr val="404040"/>
                          </a:solidFill>
                        </a:rPr>
                        <a:t>B</a:t>
                      </a:r>
                      <a:r>
                        <a:rPr lang="en-US" sz="800" dirty="0" err="1">
                          <a:solidFill>
                            <a:srgbClr val="404040"/>
                          </a:solidFill>
                        </a:rPr>
                        <a:t>arolo</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12.93</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dirty="0">
                          <a:solidFill>
                            <a:srgbClr val="404040"/>
                          </a:solidFill>
                        </a:rPr>
                        <a:t>1</a:t>
                      </a:r>
                      <a:r>
                        <a:rPr lang="en-US" sz="800" dirty="0">
                          <a:solidFill>
                            <a:srgbClr val="404040"/>
                          </a:solidFill>
                        </a:rPr>
                        <a:t>8.</a:t>
                      </a:r>
                      <a:r>
                        <a:rPr lang="en-DK" sz="800" dirty="0">
                          <a:solidFill>
                            <a:srgbClr val="404040"/>
                          </a:solidFill>
                        </a:rPr>
                        <a:t>0</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2.41</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4.5</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62344431"/>
                  </a:ext>
                </a:extLst>
              </a:tr>
              <a:tr h="245533">
                <a:tc>
                  <a:txBody>
                    <a:bodyPr/>
                    <a:lstStyle/>
                    <a:p>
                      <a:r>
                        <a:rPr lang="da-DK" sz="800" dirty="0" err="1">
                          <a:solidFill>
                            <a:srgbClr val="404040"/>
                          </a:solidFill>
                        </a:rPr>
                        <a:t>Grignolino</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11.66</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dirty="0">
                          <a:solidFill>
                            <a:srgbClr val="404040"/>
                          </a:solidFill>
                        </a:rPr>
                        <a:t>1</a:t>
                      </a:r>
                      <a:r>
                        <a:rPr lang="en-US" sz="800" dirty="0">
                          <a:solidFill>
                            <a:srgbClr val="404040"/>
                          </a:solidFill>
                        </a:rPr>
                        <a:t>6.0</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1.57</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3.8</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44599846"/>
                  </a:ext>
                </a:extLst>
              </a:tr>
              <a:tr h="245533">
                <a:tc>
                  <a:txBody>
                    <a:bodyPr/>
                    <a:lstStyle/>
                    <a:p>
                      <a:r>
                        <a:rPr lang="en-US" sz="800" dirty="0">
                          <a:solidFill>
                            <a:srgbClr val="404040"/>
                          </a:solidFill>
                        </a:rPr>
                        <a:t>…</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69337565"/>
                  </a:ext>
                </a:extLst>
              </a:tr>
            </a:tbl>
          </a:graphicData>
        </a:graphic>
      </p:graphicFrame>
      <p:sp>
        <p:nvSpPr>
          <p:cNvPr id="3" name="Freeform 6">
            <a:extLst>
              <a:ext uri="{FF2B5EF4-FFF2-40B4-BE49-F238E27FC236}">
                <a16:creationId xmlns:a16="http://schemas.microsoft.com/office/drawing/2014/main" id="{A1003ECF-62A6-827D-5D16-D694FB365026}"/>
              </a:ext>
            </a:extLst>
          </p:cNvPr>
          <p:cNvSpPr/>
          <p:nvPr/>
        </p:nvSpPr>
        <p:spPr>
          <a:xfrm rot="10800000" flipH="1">
            <a:off x="5538007" y="2466690"/>
            <a:ext cx="638796" cy="191931"/>
          </a:xfrm>
          <a:custGeom>
            <a:avLst/>
            <a:gdLst/>
            <a:ahLst/>
            <a:cxnLst/>
            <a:rect l="l" t="t" r="r" b="b"/>
            <a:pathLst>
              <a:path w="2944100" h="1014578">
                <a:moveTo>
                  <a:pt x="2944100" y="0"/>
                </a:moveTo>
                <a:lnTo>
                  <a:pt x="0" y="0"/>
                </a:lnTo>
                <a:lnTo>
                  <a:pt x="0" y="1014578"/>
                </a:lnTo>
                <a:lnTo>
                  <a:pt x="2944100" y="1014578"/>
                </a:lnTo>
                <a:lnTo>
                  <a:pt x="294410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DK" sz="800"/>
          </a:p>
        </p:txBody>
      </p:sp>
      <p:pic>
        <p:nvPicPr>
          <p:cNvPr id="5" name="Picture 4" descr="A graph of a number of black dots&#10;&#10;Description automatically generated">
            <a:extLst>
              <a:ext uri="{FF2B5EF4-FFF2-40B4-BE49-F238E27FC236}">
                <a16:creationId xmlns:a16="http://schemas.microsoft.com/office/drawing/2014/main" id="{01025775-8E24-4C81-A75C-ADC1C80C8A2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83820" y="4081819"/>
            <a:ext cx="2894106" cy="2200841"/>
          </a:xfrm>
          <a:prstGeom prst="rect">
            <a:avLst/>
          </a:prstGeom>
        </p:spPr>
      </p:pic>
      <p:pic>
        <p:nvPicPr>
          <p:cNvPr id="14" name="Picture 13" descr="A graph showing a number of dots&#10;&#10;Description automatically generated">
            <a:extLst>
              <a:ext uri="{FF2B5EF4-FFF2-40B4-BE49-F238E27FC236}">
                <a16:creationId xmlns:a16="http://schemas.microsoft.com/office/drawing/2014/main" id="{74CD6A2B-2287-1380-0F42-FB7053AC5B5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145124" y="4268473"/>
            <a:ext cx="2899163" cy="2204687"/>
          </a:xfrm>
          <a:prstGeom prst="rect">
            <a:avLst/>
          </a:prstGeom>
        </p:spPr>
      </p:pic>
      <p:sp>
        <p:nvSpPr>
          <p:cNvPr id="15" name="TextBox 14">
            <a:extLst>
              <a:ext uri="{FF2B5EF4-FFF2-40B4-BE49-F238E27FC236}">
                <a16:creationId xmlns:a16="http://schemas.microsoft.com/office/drawing/2014/main" id="{54631C79-A64E-F2EF-33ED-29F8856DE64B}"/>
              </a:ext>
            </a:extLst>
          </p:cNvPr>
          <p:cNvSpPr txBox="1"/>
          <p:nvPr/>
        </p:nvSpPr>
        <p:spPr>
          <a:xfrm>
            <a:off x="2151991" y="1649385"/>
            <a:ext cx="2543175" cy="523220"/>
          </a:xfrm>
          <a:prstGeom prst="rect">
            <a:avLst/>
          </a:prstGeom>
          <a:noFill/>
        </p:spPr>
        <p:txBody>
          <a:bodyPr wrap="square" rtlCol="0">
            <a:spAutoFit/>
          </a:bodyPr>
          <a:lstStyle/>
          <a:p>
            <a:r>
              <a:rPr lang="en-GB" sz="1400" dirty="0">
                <a:latin typeface="Montserrat" panose="00000500000000000000" pitchFamily="2" charset="0"/>
              </a:rPr>
              <a:t>Original data with </a:t>
            </a:r>
            <a:r>
              <a:rPr lang="en-GB" sz="1400" i="1" dirty="0">
                <a:latin typeface="Montserrat" panose="00000500000000000000" pitchFamily="2" charset="0"/>
              </a:rPr>
              <a:t>n </a:t>
            </a:r>
            <a:r>
              <a:rPr lang="en-GB" sz="1400" dirty="0">
                <a:latin typeface="Montserrat" panose="00000500000000000000" pitchFamily="2" charset="0"/>
              </a:rPr>
              <a:t>= 13 dimensions</a:t>
            </a:r>
          </a:p>
        </p:txBody>
      </p:sp>
      <p:pic>
        <p:nvPicPr>
          <p:cNvPr id="17" name="Picture 16" descr="A graph showing a number of black dots&#10;&#10;Description automatically generated">
            <a:extLst>
              <a:ext uri="{FF2B5EF4-FFF2-40B4-BE49-F238E27FC236}">
                <a16:creationId xmlns:a16="http://schemas.microsoft.com/office/drawing/2014/main" id="{9268568A-60D5-3E60-4F02-8950FAB0B07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796003" y="4081819"/>
            <a:ext cx="2899163" cy="2204687"/>
          </a:xfrm>
          <a:prstGeom prst="rect">
            <a:avLst/>
          </a:prstGeom>
        </p:spPr>
      </p:pic>
      <p:graphicFrame>
        <p:nvGraphicFramePr>
          <p:cNvPr id="18" name="Table 17">
            <a:extLst>
              <a:ext uri="{FF2B5EF4-FFF2-40B4-BE49-F238E27FC236}">
                <a16:creationId xmlns:a16="http://schemas.microsoft.com/office/drawing/2014/main" id="{9F493E40-3012-751A-05C4-B89058C4CBBE}"/>
              </a:ext>
            </a:extLst>
          </p:cNvPr>
          <p:cNvGraphicFramePr>
            <a:graphicFrameLocks noGrp="1"/>
          </p:cNvGraphicFramePr>
          <p:nvPr>
            <p:extLst>
              <p:ext uri="{D42A27DB-BD31-4B8C-83A1-F6EECF244321}">
                <p14:modId xmlns:p14="http://schemas.microsoft.com/office/powerpoint/2010/main" val="350016640"/>
              </p:ext>
            </p:extLst>
          </p:nvPr>
        </p:nvGraphicFramePr>
        <p:xfrm>
          <a:off x="7288978" y="2385694"/>
          <a:ext cx="2641787" cy="1227665"/>
        </p:xfrm>
        <a:graphic>
          <a:graphicData uri="http://schemas.openxmlformats.org/drawingml/2006/table">
            <a:tbl>
              <a:tblPr firstRow="1" bandRow="1">
                <a:tableStyleId>{5C22544A-7EE6-4342-B048-85BDC9FD1C3A}</a:tableStyleId>
              </a:tblPr>
              <a:tblGrid>
                <a:gridCol w="733354">
                  <a:extLst>
                    <a:ext uri="{9D8B030D-6E8A-4147-A177-3AD203B41FA5}">
                      <a16:colId xmlns:a16="http://schemas.microsoft.com/office/drawing/2014/main" val="957514194"/>
                    </a:ext>
                  </a:extLst>
                </a:gridCol>
                <a:gridCol w="431411">
                  <a:extLst>
                    <a:ext uri="{9D8B030D-6E8A-4147-A177-3AD203B41FA5}">
                      <a16:colId xmlns:a16="http://schemas.microsoft.com/office/drawing/2014/main" val="2705506175"/>
                    </a:ext>
                  </a:extLst>
                </a:gridCol>
                <a:gridCol w="475777">
                  <a:extLst>
                    <a:ext uri="{9D8B030D-6E8A-4147-A177-3AD203B41FA5}">
                      <a16:colId xmlns:a16="http://schemas.microsoft.com/office/drawing/2014/main" val="412750620"/>
                    </a:ext>
                  </a:extLst>
                </a:gridCol>
                <a:gridCol w="477370">
                  <a:extLst>
                    <a:ext uri="{9D8B030D-6E8A-4147-A177-3AD203B41FA5}">
                      <a16:colId xmlns:a16="http://schemas.microsoft.com/office/drawing/2014/main" val="3260733559"/>
                    </a:ext>
                  </a:extLst>
                </a:gridCol>
                <a:gridCol w="523875">
                  <a:extLst>
                    <a:ext uri="{9D8B030D-6E8A-4147-A177-3AD203B41FA5}">
                      <a16:colId xmlns:a16="http://schemas.microsoft.com/office/drawing/2014/main" val="2052329950"/>
                    </a:ext>
                  </a:extLst>
                </a:gridCol>
              </a:tblGrid>
              <a:tr h="245533">
                <a:tc>
                  <a:txBody>
                    <a:bodyPr/>
                    <a:lstStyle/>
                    <a:p>
                      <a:r>
                        <a:rPr lang="en-US" sz="800" dirty="0">
                          <a:solidFill>
                            <a:schemeClr val="bg1"/>
                          </a:solidFill>
                        </a:rPr>
                        <a:t>Wine type</a:t>
                      </a:r>
                      <a:endParaRPr lang="en-DK" sz="800" dirty="0">
                        <a:solidFill>
                          <a:schemeClr val="bg1"/>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US" sz="800" dirty="0">
                          <a:solidFill>
                            <a:schemeClr val="bg1"/>
                          </a:solidFill>
                        </a:rPr>
                        <a:t>PC1</a:t>
                      </a:r>
                      <a:endParaRPr lang="en-DK" sz="800" dirty="0">
                        <a:solidFill>
                          <a:schemeClr val="bg1"/>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US" sz="800" dirty="0">
                          <a:solidFill>
                            <a:schemeClr val="bg1"/>
                          </a:solidFill>
                        </a:rPr>
                        <a:t>PC2</a:t>
                      </a:r>
                      <a:endParaRPr lang="en-DK" sz="800" dirty="0">
                        <a:solidFill>
                          <a:schemeClr val="bg1"/>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US" sz="800" dirty="0">
                          <a:solidFill>
                            <a:schemeClr val="bg1"/>
                          </a:solidFill>
                        </a:rPr>
                        <a:t>PC3</a:t>
                      </a:r>
                      <a:endParaRPr lang="en-DK" sz="800" dirty="0">
                        <a:solidFill>
                          <a:schemeClr val="bg1"/>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US" sz="800" dirty="0">
                          <a:solidFill>
                            <a:schemeClr val="bg1"/>
                          </a:solidFill>
                        </a:rPr>
                        <a:t>PC4</a:t>
                      </a:r>
                      <a:endParaRPr lang="en-DK" sz="800" dirty="0">
                        <a:solidFill>
                          <a:schemeClr val="bg1"/>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extLst>
                  <a:ext uri="{0D108BD9-81ED-4DB2-BD59-A6C34878D82A}">
                    <a16:rowId xmlns:a16="http://schemas.microsoft.com/office/drawing/2014/main" val="589045766"/>
                  </a:ext>
                </a:extLst>
              </a:tr>
              <a:tr h="245533">
                <a:tc>
                  <a:txBody>
                    <a:bodyPr/>
                    <a:lstStyle/>
                    <a:p>
                      <a:r>
                        <a:rPr lang="en-US" sz="800" dirty="0">
                          <a:solidFill>
                            <a:srgbClr val="404040"/>
                          </a:solidFill>
                        </a:rPr>
                        <a:t>Barolo</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-3.3</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1.4</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-0.2</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0.2</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45033048"/>
                  </a:ext>
                </a:extLst>
              </a:tr>
              <a:tr h="245533">
                <a:tc>
                  <a:txBody>
                    <a:bodyPr/>
                    <a:lstStyle/>
                    <a:p>
                      <a:r>
                        <a:rPr lang="en-DK" sz="800" dirty="0">
                          <a:solidFill>
                            <a:srgbClr val="404040"/>
                          </a:solidFill>
                        </a:rPr>
                        <a:t>B</a:t>
                      </a:r>
                      <a:r>
                        <a:rPr lang="en-US" sz="800" dirty="0" err="1">
                          <a:solidFill>
                            <a:srgbClr val="404040"/>
                          </a:solidFill>
                        </a:rPr>
                        <a:t>arolo</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-2.2</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-0.3</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-2.0</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0.3</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62344431"/>
                  </a:ext>
                </a:extLst>
              </a:tr>
              <a:tr h="245533">
                <a:tc>
                  <a:txBody>
                    <a:bodyPr/>
                    <a:lstStyle/>
                    <a:p>
                      <a:r>
                        <a:rPr lang="da-DK" sz="800" dirty="0" err="1">
                          <a:solidFill>
                            <a:srgbClr val="404040"/>
                          </a:solidFill>
                        </a:rPr>
                        <a:t>Grignolino</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1.5</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-1.4</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-0.8</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2.8</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44599846"/>
                  </a:ext>
                </a:extLst>
              </a:tr>
              <a:tr h="245533">
                <a:tc>
                  <a:txBody>
                    <a:bodyPr/>
                    <a:lstStyle/>
                    <a:p>
                      <a:r>
                        <a:rPr lang="en-US" sz="800" dirty="0">
                          <a:solidFill>
                            <a:srgbClr val="404040"/>
                          </a:solidFill>
                        </a:rPr>
                        <a:t>…</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69337565"/>
                  </a:ext>
                </a:extLst>
              </a:tr>
            </a:tbl>
          </a:graphicData>
        </a:graphic>
      </p:graphicFrame>
      <p:sp>
        <p:nvSpPr>
          <p:cNvPr id="19" name="TextBox 18">
            <a:extLst>
              <a:ext uri="{FF2B5EF4-FFF2-40B4-BE49-F238E27FC236}">
                <a16:creationId xmlns:a16="http://schemas.microsoft.com/office/drawing/2014/main" id="{20AC2906-9945-926F-4EB9-C1328DC8A9AE}"/>
              </a:ext>
            </a:extLst>
          </p:cNvPr>
          <p:cNvSpPr txBox="1"/>
          <p:nvPr/>
        </p:nvSpPr>
        <p:spPr>
          <a:xfrm>
            <a:off x="7392774" y="1649385"/>
            <a:ext cx="2543175" cy="523220"/>
          </a:xfrm>
          <a:prstGeom prst="rect">
            <a:avLst/>
          </a:prstGeom>
          <a:noFill/>
        </p:spPr>
        <p:txBody>
          <a:bodyPr wrap="square" rtlCol="0">
            <a:spAutoFit/>
          </a:bodyPr>
          <a:lstStyle/>
          <a:p>
            <a:r>
              <a:rPr lang="en-GB" sz="1400" dirty="0">
                <a:latin typeface="Montserrat" panose="00000500000000000000" pitchFamily="2" charset="0"/>
              </a:rPr>
              <a:t>Mapped into PCA space with 2-4 dimensions</a:t>
            </a:r>
          </a:p>
        </p:txBody>
      </p:sp>
    </p:spTree>
    <p:extLst>
      <p:ext uri="{BB962C8B-B14F-4D97-AF65-F5344CB8AC3E}">
        <p14:creationId xmlns:p14="http://schemas.microsoft.com/office/powerpoint/2010/main" val="3453893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8" name="TextBox 8"/>
          <p:cNvSpPr txBox="1"/>
          <p:nvPr/>
        </p:nvSpPr>
        <p:spPr>
          <a:xfrm>
            <a:off x="1165995" y="1486071"/>
            <a:ext cx="10465576" cy="359158"/>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2987"/>
              </a:lnSpc>
            </a:pPr>
            <a:r>
              <a:rPr lang="en-US" sz="1867" dirty="0">
                <a:solidFill>
                  <a:srgbClr val="404040"/>
                </a:solidFill>
                <a:latin typeface="Montserrat" pitchFamily="2" charset="77"/>
              </a:rPr>
              <a:t>We can now plot all wine bottles in our data by the values of their first two PCs:</a:t>
            </a:r>
          </a:p>
        </p:txBody>
      </p:sp>
      <p:sp>
        <p:nvSpPr>
          <p:cNvPr id="9" name="TextBox 9"/>
          <p:cNvSpPr txBox="1"/>
          <p:nvPr/>
        </p:nvSpPr>
        <p:spPr>
          <a:xfrm>
            <a:off x="7518400" y="2324143"/>
            <a:ext cx="4113171" cy="3810146"/>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304815" indent="-304815">
              <a:lnSpc>
                <a:spcPts val="2987"/>
              </a:lnSpc>
              <a:buFont typeface="Arial" panose="020B0604020202020204" pitchFamily="34" charset="0"/>
              <a:buChar char="•"/>
            </a:pPr>
            <a:r>
              <a:rPr lang="en-US" sz="1867" dirty="0">
                <a:solidFill>
                  <a:srgbClr val="404040"/>
                </a:solidFill>
                <a:latin typeface="Montserrat" pitchFamily="2" charset="77"/>
              </a:rPr>
              <a:t>Each dot is one wine bottle. </a:t>
            </a:r>
          </a:p>
          <a:p>
            <a:pPr marL="304815" indent="-304815">
              <a:lnSpc>
                <a:spcPts val="2987"/>
              </a:lnSpc>
              <a:buFont typeface="Arial" panose="020B0604020202020204" pitchFamily="34" charset="0"/>
              <a:buChar char="•"/>
            </a:pPr>
            <a:endParaRPr lang="en-US" sz="1867" dirty="0">
              <a:solidFill>
                <a:srgbClr val="404040"/>
              </a:solidFill>
              <a:latin typeface="Montserrat" pitchFamily="2" charset="77"/>
            </a:endParaRPr>
          </a:p>
          <a:p>
            <a:pPr marL="304815" indent="-304815">
              <a:lnSpc>
                <a:spcPts val="2987"/>
              </a:lnSpc>
              <a:buFont typeface="Arial" panose="020B0604020202020204" pitchFamily="34" charset="0"/>
              <a:buChar char="•"/>
            </a:pPr>
            <a:r>
              <a:rPr lang="en-US" sz="1867" dirty="0">
                <a:solidFill>
                  <a:srgbClr val="404040"/>
                </a:solidFill>
                <a:latin typeface="Montserrat" pitchFamily="2" charset="77"/>
              </a:rPr>
              <a:t>If two wines are close in their PC1 and PC2, they are similar in the original feature space. </a:t>
            </a:r>
          </a:p>
          <a:p>
            <a:pPr marL="304815" indent="-304815">
              <a:lnSpc>
                <a:spcPts val="2987"/>
              </a:lnSpc>
              <a:buFont typeface="Arial" panose="020B0604020202020204" pitchFamily="34" charset="0"/>
              <a:buChar char="•"/>
            </a:pPr>
            <a:endParaRPr lang="en-US" sz="1867" dirty="0">
              <a:solidFill>
                <a:srgbClr val="404040"/>
              </a:solidFill>
              <a:latin typeface="Montserrat" pitchFamily="2" charset="77"/>
            </a:endParaRPr>
          </a:p>
          <a:p>
            <a:pPr marL="304815" indent="-304815">
              <a:lnSpc>
                <a:spcPts val="2987"/>
              </a:lnSpc>
              <a:buFont typeface="Arial" panose="020B0604020202020204" pitchFamily="34" charset="0"/>
              <a:buChar char="•"/>
            </a:pPr>
            <a:r>
              <a:rPr lang="en-US" sz="1867" dirty="0">
                <a:solidFill>
                  <a:srgbClr val="404040"/>
                </a:solidFill>
                <a:latin typeface="Montserrat" pitchFamily="2" charset="77"/>
              </a:rPr>
              <a:t>This helps us to visually understand the structure of our data (we cannot plot in 13 dimensions!).</a:t>
            </a:r>
          </a:p>
        </p:txBody>
      </p:sp>
      <p:pic>
        <p:nvPicPr>
          <p:cNvPr id="11" name="Picture 10">
            <a:extLst>
              <a:ext uri="{FF2B5EF4-FFF2-40B4-BE49-F238E27FC236}">
                <a16:creationId xmlns:a16="http://schemas.microsoft.com/office/drawing/2014/main" id="{1E96F0D2-70AA-AB47-B62C-134C7A4F3A66}"/>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1165995" y="2144615"/>
            <a:ext cx="5697087" cy="4332385"/>
          </a:xfrm>
          <a:prstGeom prst="rect">
            <a:avLst/>
          </a:prstGeom>
        </p:spPr>
      </p:pic>
      <p:sp>
        <p:nvSpPr>
          <p:cNvPr id="6" name="TextBox 7">
            <a:extLst>
              <a:ext uri="{FF2B5EF4-FFF2-40B4-BE49-F238E27FC236}">
                <a16:creationId xmlns:a16="http://schemas.microsoft.com/office/drawing/2014/main" id="{8470F89A-93EB-EBA2-3A43-4F35D951A297}"/>
              </a:ext>
            </a:extLst>
          </p:cNvPr>
          <p:cNvSpPr txBox="1"/>
          <p:nvPr/>
        </p:nvSpPr>
        <p:spPr>
          <a:xfrm>
            <a:off x="1157528" y="720000"/>
            <a:ext cx="9776611" cy="635302"/>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5205"/>
              </a:lnSpc>
              <a:spcBef>
                <a:spcPct val="0"/>
              </a:spcBef>
            </a:pPr>
            <a:r>
              <a:rPr lang="en-US" sz="3600" b="1" dirty="0">
                <a:solidFill>
                  <a:srgbClr val="404040"/>
                </a:solidFill>
                <a:latin typeface="Montserrat" pitchFamily="2" charset="77"/>
              </a:rPr>
              <a:t>PRINCIPAL COMPONENT ANALYSIS</a:t>
            </a:r>
          </a:p>
        </p:txBody>
      </p:sp>
      <p:grpSp>
        <p:nvGrpSpPr>
          <p:cNvPr id="10" name="Group 3">
            <a:extLst>
              <a:ext uri="{FF2B5EF4-FFF2-40B4-BE49-F238E27FC236}">
                <a16:creationId xmlns:a16="http://schemas.microsoft.com/office/drawing/2014/main" id="{1ED110E1-1D51-BBFE-1BBB-0DCF54E6D9F4}"/>
              </a:ext>
            </a:extLst>
          </p:cNvPr>
          <p:cNvGrpSpPr/>
          <p:nvPr/>
        </p:nvGrpSpPr>
        <p:grpSpPr>
          <a:xfrm>
            <a:off x="0" y="1"/>
            <a:ext cx="626231" cy="6858000"/>
            <a:chOff x="0" y="0"/>
            <a:chExt cx="220314" cy="2861297"/>
          </a:xfrm>
        </p:grpSpPr>
        <p:sp>
          <p:nvSpPr>
            <p:cNvPr id="12" name="Freeform 4">
              <a:extLst>
                <a:ext uri="{FF2B5EF4-FFF2-40B4-BE49-F238E27FC236}">
                  <a16:creationId xmlns:a16="http://schemas.microsoft.com/office/drawing/2014/main" id="{9E196DB7-83FB-7CB5-753F-F962C5D5A651}"/>
                </a:ext>
              </a:extLst>
            </p:cNvPr>
            <p:cNvSpPr/>
            <p:nvPr/>
          </p:nvSpPr>
          <p:spPr>
            <a:xfrm>
              <a:off x="0" y="0"/>
              <a:ext cx="220314" cy="2861297"/>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DK" sz="800"/>
            </a:p>
          </p:txBody>
        </p:sp>
        <p:sp>
          <p:nvSpPr>
            <p:cNvPr id="13" name="TextBox 5">
              <a:extLst>
                <a:ext uri="{FF2B5EF4-FFF2-40B4-BE49-F238E27FC236}">
                  <a16:creationId xmlns:a16="http://schemas.microsoft.com/office/drawing/2014/main" id="{CF971F00-7055-3AAC-25A8-C13874E6195D}"/>
                </a:ext>
              </a:extLst>
            </p:cNvPr>
            <p:cNvSpPr txBox="1"/>
            <p:nvPr/>
          </p:nvSpPr>
          <p:spPr>
            <a:xfrm>
              <a:off x="0" y="-38100"/>
              <a:ext cx="812800" cy="850900"/>
            </a:xfrm>
            <a:prstGeom prst="rect">
              <a:avLst/>
            </a:prstGeom>
          </p:spPr>
          <p:txBody>
            <a:bodyPr lIns="33867" tIns="33867" rIns="33867" bIns="33867"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lnSpc>
                  <a:spcPts val="2110"/>
                </a:lnSpc>
              </a:pPr>
              <a:endParaRPr sz="800"/>
            </a:p>
          </p:txBody>
        </p:sp>
      </p:grpSp>
      <p:pic>
        <p:nvPicPr>
          <p:cNvPr id="14" name="Picture 13" descr="A blue and black logo&#10;&#10;Description automatically generated">
            <a:extLst>
              <a:ext uri="{FF2B5EF4-FFF2-40B4-BE49-F238E27FC236}">
                <a16:creationId xmlns:a16="http://schemas.microsoft.com/office/drawing/2014/main" id="{1F651989-D404-37AC-53E8-EF07FABBA70B}"/>
              </a:ext>
            </a:extLst>
          </p:cNvPr>
          <p:cNvPicPr>
            <a:picLocks noChangeAspect="1"/>
          </p:cNvPicPr>
          <p:nvPr/>
        </p:nvPicPr>
        <p:blipFill>
          <a:blip r:embed="rId4" cstate="print">
            <a:extLst>
              <a:ext uri="{BEBA8EAE-BF5A-486C-A8C5-ECC9F3942E4B}">
                <a14:imgProps xmlns:a14="http://schemas.microsoft.com/office/drawing/2010/main">
                  <a14:imgLayer r:embed="rId5">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spTree>
    <p:extLst>
      <p:ext uri="{BB962C8B-B14F-4D97-AF65-F5344CB8AC3E}">
        <p14:creationId xmlns:p14="http://schemas.microsoft.com/office/powerpoint/2010/main" val="895016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bg>
      <p:bgPr>
        <a:solidFill>
          <a:srgbClr val="F4F4F4"/>
        </a:solidFill>
        <a:effectLst/>
      </p:bgPr>
    </p:bg>
    <p:spTree>
      <p:nvGrpSpPr>
        <p:cNvPr id="1" name=""/>
        <p:cNvGrpSpPr/>
        <p:nvPr/>
      </p:nvGrpSpPr>
      <p:grpSpPr>
        <a:xfrm>
          <a:off x="0" y="0"/>
          <a:ext cx="0" cy="0"/>
          <a:chOff x="0" y="0"/>
          <a:chExt cx="0" cy="0"/>
        </a:xfrm>
      </p:grpSpPr>
      <p:sp>
        <p:nvSpPr>
          <p:cNvPr id="8" name="TextBox 8"/>
          <p:cNvSpPr txBox="1"/>
          <p:nvPr/>
        </p:nvSpPr>
        <p:spPr>
          <a:xfrm>
            <a:off x="1163637" y="1499086"/>
            <a:ext cx="10774363" cy="347702"/>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2987"/>
              </a:lnSpc>
            </a:pPr>
            <a:r>
              <a:rPr lang="en-US" sz="1867" dirty="0">
                <a:solidFill>
                  <a:srgbClr val="404040"/>
                </a:solidFill>
                <a:latin typeface="Montserrat" panose="00000500000000000000" pitchFamily="2" charset="0"/>
              </a:rPr>
              <a:t>If two wines are close in PC1 and PC2 value they are </a:t>
            </a:r>
            <a:r>
              <a:rPr lang="en-US" sz="1867" b="1" dirty="0">
                <a:solidFill>
                  <a:srgbClr val="404040"/>
                </a:solidFill>
                <a:latin typeface="Montserrat" panose="00000500000000000000" pitchFamily="2" charset="0"/>
              </a:rPr>
              <a:t>similar also in their original features</a:t>
            </a:r>
            <a:r>
              <a:rPr lang="en-US" sz="1867" dirty="0">
                <a:solidFill>
                  <a:srgbClr val="404040"/>
                </a:solidFill>
                <a:latin typeface="Montserrat" panose="00000500000000000000" pitchFamily="2" charset="0"/>
              </a:rPr>
              <a:t>. </a:t>
            </a:r>
          </a:p>
        </p:txBody>
      </p:sp>
      <p:sp>
        <p:nvSpPr>
          <p:cNvPr id="9" name="TextBox 9"/>
          <p:cNvSpPr txBox="1"/>
          <p:nvPr/>
        </p:nvSpPr>
        <p:spPr>
          <a:xfrm>
            <a:off x="7994492" y="2667000"/>
            <a:ext cx="3841909" cy="3831776"/>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304815" indent="-304815">
              <a:lnSpc>
                <a:spcPts val="2987"/>
              </a:lnSpc>
              <a:buFont typeface="Arial" panose="020B0604020202020204" pitchFamily="34" charset="0"/>
              <a:buChar char="•"/>
            </a:pPr>
            <a:r>
              <a:rPr lang="en-US" sz="1867" dirty="0">
                <a:solidFill>
                  <a:srgbClr val="404040"/>
                </a:solidFill>
                <a:latin typeface="Montserrat" panose="00000500000000000000" pitchFamily="2" charset="0"/>
              </a:rPr>
              <a:t>Color by wine type</a:t>
            </a:r>
          </a:p>
          <a:p>
            <a:pPr marL="304815" indent="-304815">
              <a:lnSpc>
                <a:spcPts val="2987"/>
              </a:lnSpc>
              <a:buFont typeface="Arial" panose="020B0604020202020204" pitchFamily="34" charset="0"/>
              <a:buChar char="•"/>
            </a:pPr>
            <a:endParaRPr lang="en-US" sz="1867" dirty="0">
              <a:solidFill>
                <a:srgbClr val="404040"/>
              </a:solidFill>
              <a:latin typeface="Montserrat" panose="00000500000000000000" pitchFamily="2" charset="0"/>
            </a:endParaRPr>
          </a:p>
          <a:p>
            <a:pPr marL="304815" indent="-304815">
              <a:lnSpc>
                <a:spcPts val="2987"/>
              </a:lnSpc>
              <a:buFont typeface="Arial" panose="020B0604020202020204" pitchFamily="34" charset="0"/>
              <a:buChar char="•"/>
            </a:pPr>
            <a:r>
              <a:rPr lang="en-US" sz="1867" dirty="0">
                <a:solidFill>
                  <a:srgbClr val="404040"/>
                </a:solidFill>
                <a:latin typeface="Montserrat" panose="00000500000000000000" pitchFamily="2" charset="0"/>
              </a:rPr>
              <a:t>Types of wine cluster together</a:t>
            </a:r>
          </a:p>
          <a:p>
            <a:pPr marL="304815" indent="-304815">
              <a:lnSpc>
                <a:spcPts val="2987"/>
              </a:lnSpc>
              <a:buFont typeface="Arial" panose="020B0604020202020204" pitchFamily="34" charset="0"/>
              <a:buChar char="•"/>
            </a:pPr>
            <a:endParaRPr lang="en-US" sz="1867" dirty="0">
              <a:solidFill>
                <a:srgbClr val="404040"/>
              </a:solidFill>
              <a:latin typeface="Montserrat" panose="00000500000000000000" pitchFamily="2" charset="0"/>
            </a:endParaRPr>
          </a:p>
          <a:p>
            <a:pPr marL="304815" indent="-304815">
              <a:lnSpc>
                <a:spcPts val="2987"/>
              </a:lnSpc>
              <a:buFont typeface="Arial" panose="020B0604020202020204" pitchFamily="34" charset="0"/>
              <a:buChar char="•"/>
            </a:pPr>
            <a:r>
              <a:rPr lang="en-US" sz="1867" dirty="0">
                <a:solidFill>
                  <a:srgbClr val="404040"/>
                </a:solidFill>
                <a:latin typeface="Montserrat" panose="00000500000000000000" pitchFamily="2" charset="0"/>
              </a:rPr>
              <a:t>Most Barbera wines are similar to other Barbera wines even in only 2 dimensions.  </a:t>
            </a:r>
          </a:p>
          <a:p>
            <a:pPr>
              <a:lnSpc>
                <a:spcPts val="2987"/>
              </a:lnSpc>
            </a:pPr>
            <a:endParaRPr lang="en-US" sz="2133" dirty="0">
              <a:solidFill>
                <a:srgbClr val="404040"/>
              </a:solidFill>
              <a:latin typeface="Now"/>
            </a:endParaRPr>
          </a:p>
        </p:txBody>
      </p:sp>
      <p:pic>
        <p:nvPicPr>
          <p:cNvPr id="11" name="Picture 10">
            <a:extLst>
              <a:ext uri="{FF2B5EF4-FFF2-40B4-BE49-F238E27FC236}">
                <a16:creationId xmlns:a16="http://schemas.microsoft.com/office/drawing/2014/main" id="{004F98EB-51F3-E647-27C8-DB4F528BBB74}"/>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1163637" y="2183554"/>
            <a:ext cx="6498578" cy="4126081"/>
          </a:xfrm>
          <a:prstGeom prst="rect">
            <a:avLst/>
          </a:prstGeom>
        </p:spPr>
      </p:pic>
      <p:grpSp>
        <p:nvGrpSpPr>
          <p:cNvPr id="6" name="Group 3">
            <a:extLst>
              <a:ext uri="{FF2B5EF4-FFF2-40B4-BE49-F238E27FC236}">
                <a16:creationId xmlns:a16="http://schemas.microsoft.com/office/drawing/2014/main" id="{427055D9-49E8-9080-F9EF-48A3447EBC92}"/>
              </a:ext>
            </a:extLst>
          </p:cNvPr>
          <p:cNvGrpSpPr/>
          <p:nvPr/>
        </p:nvGrpSpPr>
        <p:grpSpPr>
          <a:xfrm>
            <a:off x="0" y="1"/>
            <a:ext cx="626231" cy="6858000"/>
            <a:chOff x="0" y="0"/>
            <a:chExt cx="220314" cy="2861297"/>
          </a:xfrm>
        </p:grpSpPr>
        <p:sp>
          <p:nvSpPr>
            <p:cNvPr id="10" name="Freeform 4">
              <a:extLst>
                <a:ext uri="{FF2B5EF4-FFF2-40B4-BE49-F238E27FC236}">
                  <a16:creationId xmlns:a16="http://schemas.microsoft.com/office/drawing/2014/main" id="{AB3670B3-81FC-CC04-0B30-3B2C01D547E5}"/>
                </a:ext>
              </a:extLst>
            </p:cNvPr>
            <p:cNvSpPr/>
            <p:nvPr/>
          </p:nvSpPr>
          <p:spPr>
            <a:xfrm>
              <a:off x="0" y="0"/>
              <a:ext cx="220314" cy="2861297"/>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DK" sz="800"/>
            </a:p>
          </p:txBody>
        </p:sp>
        <p:sp>
          <p:nvSpPr>
            <p:cNvPr id="12" name="TextBox 5">
              <a:extLst>
                <a:ext uri="{FF2B5EF4-FFF2-40B4-BE49-F238E27FC236}">
                  <a16:creationId xmlns:a16="http://schemas.microsoft.com/office/drawing/2014/main" id="{BE737ECA-FDD1-CFA5-4F8E-06FC8215B5E2}"/>
                </a:ext>
              </a:extLst>
            </p:cNvPr>
            <p:cNvSpPr txBox="1"/>
            <p:nvPr/>
          </p:nvSpPr>
          <p:spPr>
            <a:xfrm>
              <a:off x="0" y="-38100"/>
              <a:ext cx="812800" cy="850900"/>
            </a:xfrm>
            <a:prstGeom prst="rect">
              <a:avLst/>
            </a:prstGeom>
          </p:spPr>
          <p:txBody>
            <a:bodyPr lIns="33867" tIns="33867" rIns="33867" bIns="33867"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lnSpc>
                  <a:spcPts val="2110"/>
                </a:lnSpc>
              </a:pPr>
              <a:endParaRPr sz="800"/>
            </a:p>
          </p:txBody>
        </p:sp>
      </p:grpSp>
      <p:pic>
        <p:nvPicPr>
          <p:cNvPr id="14" name="Picture 13" descr="A blue and black logo&#10;&#10;Description automatically generated">
            <a:extLst>
              <a:ext uri="{FF2B5EF4-FFF2-40B4-BE49-F238E27FC236}">
                <a16:creationId xmlns:a16="http://schemas.microsoft.com/office/drawing/2014/main" id="{5D297BD4-1129-2961-B266-7244B0340BDD}"/>
              </a:ext>
            </a:extLst>
          </p:cNvPr>
          <p:cNvPicPr>
            <a:picLocks noChangeAspect="1"/>
          </p:cNvPicPr>
          <p:nvPr/>
        </p:nvPicPr>
        <p:blipFill>
          <a:blip r:embed="rId4" cstate="print">
            <a:extLst>
              <a:ext uri="{BEBA8EAE-BF5A-486C-A8C5-ECC9F3942E4B}">
                <a14:imgProps xmlns:a14="http://schemas.microsoft.com/office/drawing/2010/main">
                  <a14:imgLayer r:embed="rId5">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sp>
        <p:nvSpPr>
          <p:cNvPr id="15" name="TextBox 7">
            <a:extLst>
              <a:ext uri="{FF2B5EF4-FFF2-40B4-BE49-F238E27FC236}">
                <a16:creationId xmlns:a16="http://schemas.microsoft.com/office/drawing/2014/main" id="{485348BA-7AEF-4F4F-D088-A01901CC055D}"/>
              </a:ext>
            </a:extLst>
          </p:cNvPr>
          <p:cNvSpPr txBox="1"/>
          <p:nvPr/>
        </p:nvSpPr>
        <p:spPr>
          <a:xfrm>
            <a:off x="1157528" y="720000"/>
            <a:ext cx="9776611" cy="635302"/>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5205"/>
              </a:lnSpc>
              <a:spcBef>
                <a:spcPct val="0"/>
              </a:spcBef>
            </a:pPr>
            <a:r>
              <a:rPr lang="en-US" sz="3600" b="1" dirty="0">
                <a:solidFill>
                  <a:srgbClr val="404040"/>
                </a:solidFill>
                <a:latin typeface="Montserrat" pitchFamily="2" charset="77"/>
              </a:rPr>
              <a:t>PRINCIPAL COMPONENT ANALYSIS</a:t>
            </a:r>
          </a:p>
        </p:txBody>
      </p:sp>
    </p:spTree>
    <p:extLst>
      <p:ext uri="{BB962C8B-B14F-4D97-AF65-F5344CB8AC3E}">
        <p14:creationId xmlns:p14="http://schemas.microsoft.com/office/powerpoint/2010/main" val="25824700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bg>
      <p:bgPr>
        <a:solidFill>
          <a:srgbClr val="F4F4F4"/>
        </a:solidFill>
        <a:effectLst/>
      </p:bgPr>
    </p:bg>
    <p:spTree>
      <p:nvGrpSpPr>
        <p:cNvPr id="1" name=""/>
        <p:cNvGrpSpPr/>
        <p:nvPr/>
      </p:nvGrpSpPr>
      <p:grpSpPr>
        <a:xfrm>
          <a:off x="0" y="0"/>
          <a:ext cx="0" cy="0"/>
          <a:chOff x="0" y="0"/>
          <a:chExt cx="0" cy="0"/>
        </a:xfrm>
      </p:grpSpPr>
      <p:sp>
        <p:nvSpPr>
          <p:cNvPr id="9" name="TextBox 9"/>
          <p:cNvSpPr txBox="1"/>
          <p:nvPr/>
        </p:nvSpPr>
        <p:spPr>
          <a:xfrm>
            <a:off x="8007637" y="2362200"/>
            <a:ext cx="3585979" cy="3425425"/>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2987"/>
              </a:lnSpc>
            </a:pPr>
            <a:r>
              <a:rPr lang="en-US" sz="1867" dirty="0">
                <a:solidFill>
                  <a:srgbClr val="404040"/>
                </a:solidFill>
                <a:latin typeface="Montserrat" panose="00000500000000000000" pitchFamily="2" charset="0"/>
              </a:rPr>
              <a:t>If two clusters are well separated in the PCA that means there is a combination of original features that </a:t>
            </a:r>
            <a:r>
              <a:rPr lang="en-US" sz="1867" b="1" dirty="0">
                <a:solidFill>
                  <a:srgbClr val="404040"/>
                </a:solidFill>
                <a:latin typeface="Montserrat" panose="00000500000000000000" pitchFamily="2" charset="0"/>
              </a:rPr>
              <a:t>explains</a:t>
            </a:r>
            <a:r>
              <a:rPr lang="en-US" sz="1867" dirty="0">
                <a:solidFill>
                  <a:srgbClr val="404040"/>
                </a:solidFill>
                <a:latin typeface="Montserrat" panose="00000500000000000000" pitchFamily="2" charset="0"/>
              </a:rPr>
              <a:t> which cluster a data point belongs to.</a:t>
            </a:r>
          </a:p>
          <a:p>
            <a:pPr>
              <a:lnSpc>
                <a:spcPts val="2987"/>
              </a:lnSpc>
            </a:pPr>
            <a:endParaRPr lang="en-US" sz="1867" dirty="0">
              <a:solidFill>
                <a:srgbClr val="404040"/>
              </a:solidFill>
              <a:latin typeface="Montserrat" panose="00000500000000000000" pitchFamily="2" charset="0"/>
            </a:endParaRPr>
          </a:p>
          <a:p>
            <a:pPr>
              <a:lnSpc>
                <a:spcPts val="2987"/>
              </a:lnSpc>
            </a:pPr>
            <a:r>
              <a:rPr lang="en-US" sz="1867" dirty="0">
                <a:solidFill>
                  <a:srgbClr val="404040"/>
                </a:solidFill>
                <a:latin typeface="Montserrat" panose="00000500000000000000" pitchFamily="2" charset="0"/>
              </a:rPr>
              <a:t>We can use this to predict the cluster for new data points.</a:t>
            </a:r>
          </a:p>
        </p:txBody>
      </p:sp>
      <p:grpSp>
        <p:nvGrpSpPr>
          <p:cNvPr id="6" name="Group 3">
            <a:extLst>
              <a:ext uri="{FF2B5EF4-FFF2-40B4-BE49-F238E27FC236}">
                <a16:creationId xmlns:a16="http://schemas.microsoft.com/office/drawing/2014/main" id="{7018BFAD-D2FF-DE8A-EFC1-F08F425EAA99}"/>
              </a:ext>
            </a:extLst>
          </p:cNvPr>
          <p:cNvGrpSpPr/>
          <p:nvPr/>
        </p:nvGrpSpPr>
        <p:grpSpPr>
          <a:xfrm>
            <a:off x="0" y="1"/>
            <a:ext cx="626231" cy="6858000"/>
            <a:chOff x="0" y="0"/>
            <a:chExt cx="220314" cy="2861297"/>
          </a:xfrm>
        </p:grpSpPr>
        <p:sp>
          <p:nvSpPr>
            <p:cNvPr id="10" name="Freeform 4">
              <a:extLst>
                <a:ext uri="{FF2B5EF4-FFF2-40B4-BE49-F238E27FC236}">
                  <a16:creationId xmlns:a16="http://schemas.microsoft.com/office/drawing/2014/main" id="{1A477503-DA2B-505B-142A-1F03EB11CEA1}"/>
                </a:ext>
              </a:extLst>
            </p:cNvPr>
            <p:cNvSpPr/>
            <p:nvPr/>
          </p:nvSpPr>
          <p:spPr>
            <a:xfrm>
              <a:off x="0" y="0"/>
              <a:ext cx="220314" cy="2861297"/>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DK" sz="800"/>
            </a:p>
          </p:txBody>
        </p:sp>
        <p:sp>
          <p:nvSpPr>
            <p:cNvPr id="12" name="TextBox 5">
              <a:extLst>
                <a:ext uri="{FF2B5EF4-FFF2-40B4-BE49-F238E27FC236}">
                  <a16:creationId xmlns:a16="http://schemas.microsoft.com/office/drawing/2014/main" id="{E9928276-CC3D-7122-3C38-7AC9046AB9C2}"/>
                </a:ext>
              </a:extLst>
            </p:cNvPr>
            <p:cNvSpPr txBox="1"/>
            <p:nvPr/>
          </p:nvSpPr>
          <p:spPr>
            <a:xfrm>
              <a:off x="0" y="-38100"/>
              <a:ext cx="812800" cy="850900"/>
            </a:xfrm>
            <a:prstGeom prst="rect">
              <a:avLst/>
            </a:prstGeom>
          </p:spPr>
          <p:txBody>
            <a:bodyPr lIns="33867" tIns="33867" rIns="33867" bIns="33867"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lnSpc>
                  <a:spcPts val="2110"/>
                </a:lnSpc>
              </a:pPr>
              <a:endParaRPr sz="800"/>
            </a:p>
          </p:txBody>
        </p:sp>
      </p:grpSp>
      <p:pic>
        <p:nvPicPr>
          <p:cNvPr id="13" name="Picture 12" descr="A blue and black logo&#10;&#10;Description automatically generated">
            <a:extLst>
              <a:ext uri="{FF2B5EF4-FFF2-40B4-BE49-F238E27FC236}">
                <a16:creationId xmlns:a16="http://schemas.microsoft.com/office/drawing/2014/main" id="{7B252ED3-EF67-0A9F-F337-7630520A8737}"/>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pic>
        <p:nvPicPr>
          <p:cNvPr id="14" name="Picture 13">
            <a:extLst>
              <a:ext uri="{FF2B5EF4-FFF2-40B4-BE49-F238E27FC236}">
                <a16:creationId xmlns:a16="http://schemas.microsoft.com/office/drawing/2014/main" id="{444B52AA-C3FF-0FBE-F1A5-D096EF06929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163637" y="2183554"/>
            <a:ext cx="6498578" cy="4126081"/>
          </a:xfrm>
          <a:prstGeom prst="rect">
            <a:avLst/>
          </a:prstGeom>
        </p:spPr>
      </p:pic>
      <p:sp>
        <p:nvSpPr>
          <p:cNvPr id="16" name="TextBox 7">
            <a:extLst>
              <a:ext uri="{FF2B5EF4-FFF2-40B4-BE49-F238E27FC236}">
                <a16:creationId xmlns:a16="http://schemas.microsoft.com/office/drawing/2014/main" id="{BE89D0ED-09A0-AA21-BBB0-03F9AD19FAFD}"/>
              </a:ext>
            </a:extLst>
          </p:cNvPr>
          <p:cNvSpPr txBox="1"/>
          <p:nvPr/>
        </p:nvSpPr>
        <p:spPr>
          <a:xfrm>
            <a:off x="1157528" y="720000"/>
            <a:ext cx="9776611" cy="635302"/>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5205"/>
              </a:lnSpc>
              <a:spcBef>
                <a:spcPct val="0"/>
              </a:spcBef>
            </a:pPr>
            <a:r>
              <a:rPr lang="en-US" sz="3600" b="1" dirty="0">
                <a:solidFill>
                  <a:srgbClr val="404040"/>
                </a:solidFill>
                <a:latin typeface="Montserrat" pitchFamily="2" charset="77"/>
              </a:rPr>
              <a:t>PRINCIPAL COMPONENT ANALYSIS</a:t>
            </a:r>
          </a:p>
        </p:txBody>
      </p:sp>
      <p:sp>
        <p:nvSpPr>
          <p:cNvPr id="2" name="TextBox 8">
            <a:extLst>
              <a:ext uri="{FF2B5EF4-FFF2-40B4-BE49-F238E27FC236}">
                <a16:creationId xmlns:a16="http://schemas.microsoft.com/office/drawing/2014/main" id="{A4A05CCF-AD75-4B2A-4DC4-E5C057A77C62}"/>
              </a:ext>
            </a:extLst>
          </p:cNvPr>
          <p:cNvSpPr txBox="1"/>
          <p:nvPr/>
        </p:nvSpPr>
        <p:spPr>
          <a:xfrm>
            <a:off x="1163637" y="1499086"/>
            <a:ext cx="10774363" cy="347702"/>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2987"/>
              </a:lnSpc>
            </a:pPr>
            <a:r>
              <a:rPr lang="en-US" sz="1867" dirty="0">
                <a:solidFill>
                  <a:srgbClr val="404040"/>
                </a:solidFill>
                <a:latin typeface="Montserrat" panose="00000500000000000000" pitchFamily="2" charset="0"/>
              </a:rPr>
              <a:t>PC’s are </a:t>
            </a:r>
            <a:r>
              <a:rPr lang="en-US" sz="1867" b="1" dirty="0">
                <a:solidFill>
                  <a:srgbClr val="404040"/>
                </a:solidFill>
                <a:latin typeface="Montserrat" panose="00000500000000000000" pitchFamily="2" charset="0"/>
              </a:rPr>
              <a:t>linear combinations </a:t>
            </a:r>
            <a:r>
              <a:rPr lang="en-US" sz="1867" dirty="0">
                <a:solidFill>
                  <a:srgbClr val="404040"/>
                </a:solidFill>
                <a:latin typeface="Montserrat" panose="00000500000000000000" pitchFamily="2" charset="0"/>
              </a:rPr>
              <a:t>of the original features</a:t>
            </a:r>
          </a:p>
        </p:txBody>
      </p:sp>
    </p:spTree>
    <p:extLst>
      <p:ext uri="{BB962C8B-B14F-4D97-AF65-F5344CB8AC3E}">
        <p14:creationId xmlns:p14="http://schemas.microsoft.com/office/powerpoint/2010/main" val="12128358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8" name="TextBox 8"/>
          <p:cNvSpPr txBox="1"/>
          <p:nvPr/>
        </p:nvSpPr>
        <p:spPr>
          <a:xfrm>
            <a:off x="1163637" y="1499086"/>
            <a:ext cx="10774363" cy="347702"/>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2987"/>
              </a:lnSpc>
            </a:pPr>
            <a:r>
              <a:rPr lang="en-US" sz="1867" dirty="0">
                <a:solidFill>
                  <a:srgbClr val="404040"/>
                </a:solidFill>
                <a:latin typeface="Montserrat" panose="00000500000000000000" pitchFamily="2" charset="0"/>
              </a:rPr>
              <a:t>Coloring by wine type reveals clusters! </a:t>
            </a:r>
          </a:p>
        </p:txBody>
      </p:sp>
      <p:pic>
        <p:nvPicPr>
          <p:cNvPr id="11" name="Picture 10">
            <a:extLst>
              <a:ext uri="{FF2B5EF4-FFF2-40B4-BE49-F238E27FC236}">
                <a16:creationId xmlns:a16="http://schemas.microsoft.com/office/drawing/2014/main" id="{004F98EB-51F3-E647-27C8-DB4F528BBB74}"/>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1163637" y="2183554"/>
            <a:ext cx="6498578" cy="4126081"/>
          </a:xfrm>
          <a:prstGeom prst="rect">
            <a:avLst/>
          </a:prstGeom>
        </p:spPr>
      </p:pic>
      <p:grpSp>
        <p:nvGrpSpPr>
          <p:cNvPr id="6" name="Group 3">
            <a:extLst>
              <a:ext uri="{FF2B5EF4-FFF2-40B4-BE49-F238E27FC236}">
                <a16:creationId xmlns:a16="http://schemas.microsoft.com/office/drawing/2014/main" id="{427055D9-49E8-9080-F9EF-48A3447EBC92}"/>
              </a:ext>
            </a:extLst>
          </p:cNvPr>
          <p:cNvGrpSpPr/>
          <p:nvPr/>
        </p:nvGrpSpPr>
        <p:grpSpPr>
          <a:xfrm>
            <a:off x="0" y="1"/>
            <a:ext cx="626231" cy="6858000"/>
            <a:chOff x="0" y="0"/>
            <a:chExt cx="220314" cy="2861297"/>
          </a:xfrm>
        </p:grpSpPr>
        <p:sp>
          <p:nvSpPr>
            <p:cNvPr id="10" name="Freeform 4">
              <a:extLst>
                <a:ext uri="{FF2B5EF4-FFF2-40B4-BE49-F238E27FC236}">
                  <a16:creationId xmlns:a16="http://schemas.microsoft.com/office/drawing/2014/main" id="{AB3670B3-81FC-CC04-0B30-3B2C01D547E5}"/>
                </a:ext>
              </a:extLst>
            </p:cNvPr>
            <p:cNvSpPr/>
            <p:nvPr/>
          </p:nvSpPr>
          <p:spPr>
            <a:xfrm>
              <a:off x="0" y="0"/>
              <a:ext cx="220314" cy="2861297"/>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DK" sz="800"/>
            </a:p>
          </p:txBody>
        </p:sp>
        <p:sp>
          <p:nvSpPr>
            <p:cNvPr id="12" name="TextBox 5">
              <a:extLst>
                <a:ext uri="{FF2B5EF4-FFF2-40B4-BE49-F238E27FC236}">
                  <a16:creationId xmlns:a16="http://schemas.microsoft.com/office/drawing/2014/main" id="{BE737ECA-FDD1-CFA5-4F8E-06FC8215B5E2}"/>
                </a:ext>
              </a:extLst>
            </p:cNvPr>
            <p:cNvSpPr txBox="1"/>
            <p:nvPr/>
          </p:nvSpPr>
          <p:spPr>
            <a:xfrm>
              <a:off x="0" y="-38100"/>
              <a:ext cx="812800" cy="850900"/>
            </a:xfrm>
            <a:prstGeom prst="rect">
              <a:avLst/>
            </a:prstGeom>
          </p:spPr>
          <p:txBody>
            <a:bodyPr lIns="33867" tIns="33867" rIns="33867" bIns="33867"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lnSpc>
                  <a:spcPts val="2110"/>
                </a:lnSpc>
              </a:pPr>
              <a:endParaRPr sz="800"/>
            </a:p>
          </p:txBody>
        </p:sp>
      </p:grpSp>
      <p:pic>
        <p:nvPicPr>
          <p:cNvPr id="14" name="Picture 13" descr="A blue and black logo&#10;&#10;Description automatically generated">
            <a:extLst>
              <a:ext uri="{FF2B5EF4-FFF2-40B4-BE49-F238E27FC236}">
                <a16:creationId xmlns:a16="http://schemas.microsoft.com/office/drawing/2014/main" id="{5D297BD4-1129-2961-B266-7244B0340BDD}"/>
              </a:ext>
            </a:extLst>
          </p:cNvPr>
          <p:cNvPicPr>
            <a:picLocks noChangeAspect="1"/>
          </p:cNvPicPr>
          <p:nvPr/>
        </p:nvPicPr>
        <p:blipFill>
          <a:blip r:embed="rId4" cstate="print">
            <a:extLst>
              <a:ext uri="{BEBA8EAE-BF5A-486C-A8C5-ECC9F3942E4B}">
                <a14:imgProps xmlns:a14="http://schemas.microsoft.com/office/drawing/2010/main">
                  <a14:imgLayer r:embed="rId5">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sp>
        <p:nvSpPr>
          <p:cNvPr id="15" name="TextBox 7">
            <a:extLst>
              <a:ext uri="{FF2B5EF4-FFF2-40B4-BE49-F238E27FC236}">
                <a16:creationId xmlns:a16="http://schemas.microsoft.com/office/drawing/2014/main" id="{485348BA-7AEF-4F4F-D088-A01901CC055D}"/>
              </a:ext>
            </a:extLst>
          </p:cNvPr>
          <p:cNvSpPr txBox="1"/>
          <p:nvPr/>
        </p:nvSpPr>
        <p:spPr>
          <a:xfrm>
            <a:off x="1157528" y="720000"/>
            <a:ext cx="9776611" cy="635302"/>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5205"/>
              </a:lnSpc>
              <a:spcBef>
                <a:spcPct val="0"/>
              </a:spcBef>
            </a:pPr>
            <a:r>
              <a:rPr lang="en-US" sz="3600" b="1" dirty="0">
                <a:solidFill>
                  <a:srgbClr val="404040"/>
                </a:solidFill>
                <a:latin typeface="Montserrat" pitchFamily="2" charset="77"/>
              </a:rPr>
              <a:t>PRINCIPAL COMPONENT ANALYSIS</a:t>
            </a:r>
          </a:p>
        </p:txBody>
      </p:sp>
      <p:sp>
        <p:nvSpPr>
          <p:cNvPr id="2" name="TextBox 9">
            <a:extLst>
              <a:ext uri="{FF2B5EF4-FFF2-40B4-BE49-F238E27FC236}">
                <a16:creationId xmlns:a16="http://schemas.microsoft.com/office/drawing/2014/main" id="{F35C89E5-B47E-A040-135B-F78BD6A0E401}"/>
              </a:ext>
            </a:extLst>
          </p:cNvPr>
          <p:cNvSpPr txBox="1"/>
          <p:nvPr/>
        </p:nvSpPr>
        <p:spPr>
          <a:xfrm>
            <a:off x="8160036" y="2028091"/>
            <a:ext cx="3422364" cy="3805957"/>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2987"/>
              </a:lnSpc>
            </a:pPr>
            <a:r>
              <a:rPr lang="en-US" sz="1733" dirty="0">
                <a:solidFill>
                  <a:srgbClr val="404040"/>
                </a:solidFill>
                <a:latin typeface="Montserrat" panose="00000500000000000000" pitchFamily="2" charset="0"/>
              </a:rPr>
              <a:t>If clusters are well separated there is a combination of original features that </a:t>
            </a:r>
            <a:r>
              <a:rPr lang="en-US" sz="1733" b="1" dirty="0">
                <a:solidFill>
                  <a:srgbClr val="404040"/>
                </a:solidFill>
                <a:latin typeface="Montserrat" panose="00000500000000000000" pitchFamily="2" charset="0"/>
              </a:rPr>
              <a:t>explains</a:t>
            </a:r>
            <a:r>
              <a:rPr lang="en-US" sz="1733" dirty="0">
                <a:solidFill>
                  <a:srgbClr val="404040"/>
                </a:solidFill>
                <a:latin typeface="Montserrat" panose="00000500000000000000" pitchFamily="2" charset="0"/>
              </a:rPr>
              <a:t> which cluster a data point belongs to.</a:t>
            </a:r>
          </a:p>
          <a:p>
            <a:pPr>
              <a:lnSpc>
                <a:spcPts val="2987"/>
              </a:lnSpc>
            </a:pPr>
            <a:endParaRPr lang="en-US" sz="1733" dirty="0">
              <a:solidFill>
                <a:srgbClr val="404040"/>
              </a:solidFill>
              <a:latin typeface="Montserrat" panose="00000500000000000000" pitchFamily="2" charset="0"/>
            </a:endParaRPr>
          </a:p>
          <a:p>
            <a:pPr>
              <a:lnSpc>
                <a:spcPts val="2987"/>
              </a:lnSpc>
            </a:pPr>
            <a:r>
              <a:rPr lang="en-US" sz="1733" dirty="0">
                <a:solidFill>
                  <a:srgbClr val="404040"/>
                </a:solidFill>
                <a:latin typeface="Montserrat" panose="00000500000000000000" pitchFamily="2" charset="0"/>
              </a:rPr>
              <a:t>We can use this to understand what defines each cluster and predict which cluster a new data point belongs to.</a:t>
            </a:r>
          </a:p>
        </p:txBody>
      </p:sp>
    </p:spTree>
    <p:extLst>
      <p:ext uri="{BB962C8B-B14F-4D97-AF65-F5344CB8AC3E}">
        <p14:creationId xmlns:p14="http://schemas.microsoft.com/office/powerpoint/2010/main" val="22571189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3" name="Freeform 3"/>
          <p:cNvSpPr/>
          <p:nvPr/>
        </p:nvSpPr>
        <p:spPr>
          <a:xfrm>
            <a:off x="-25" y="274186"/>
            <a:ext cx="12192009" cy="1402459"/>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DK" sz="800" dirty="0"/>
          </a:p>
        </p:txBody>
      </p:sp>
      <p:sp>
        <p:nvSpPr>
          <p:cNvPr id="5" name="Freeform 5"/>
          <p:cNvSpPr/>
          <p:nvPr/>
        </p:nvSpPr>
        <p:spPr>
          <a:xfrm>
            <a:off x="10871200" y="458730"/>
            <a:ext cx="928503" cy="928503"/>
          </a:xfrm>
          <a:custGeom>
            <a:avLst/>
            <a:gdLst/>
            <a:ahLst/>
            <a:cxnLst/>
            <a:rect l="l" t="t" r="r" b="b"/>
            <a:pathLst>
              <a:path w="1392754" h="1392754">
                <a:moveTo>
                  <a:pt x="0" y="0"/>
                </a:moveTo>
                <a:lnTo>
                  <a:pt x="1392754" y="0"/>
                </a:lnTo>
                <a:lnTo>
                  <a:pt x="1392754" y="1392754"/>
                </a:lnTo>
                <a:lnTo>
                  <a:pt x="0" y="1392754"/>
                </a:lnTo>
                <a:lnTo>
                  <a:pt x="0" y="0"/>
                </a:lnTo>
                <a:close/>
              </a:path>
            </a:pathLst>
          </a:custGeom>
          <a:blipFill>
            <a:blip r:embed="rId3"/>
            <a:stretch>
              <a:fillRect/>
            </a:stretch>
          </a:blip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DK" sz="800"/>
          </a:p>
        </p:txBody>
      </p:sp>
      <p:sp>
        <p:nvSpPr>
          <p:cNvPr id="25" name="Freeform 25"/>
          <p:cNvSpPr/>
          <p:nvPr/>
        </p:nvSpPr>
        <p:spPr>
          <a:xfrm>
            <a:off x="9826639" y="458730"/>
            <a:ext cx="928503" cy="928503"/>
          </a:xfrm>
          <a:custGeom>
            <a:avLst/>
            <a:gdLst/>
            <a:ahLst/>
            <a:cxnLst/>
            <a:rect l="l" t="t" r="r" b="b"/>
            <a:pathLst>
              <a:path w="1392754" h="1392754">
                <a:moveTo>
                  <a:pt x="0" y="0"/>
                </a:moveTo>
                <a:lnTo>
                  <a:pt x="1392754" y="0"/>
                </a:lnTo>
                <a:lnTo>
                  <a:pt x="1392754" y="1392754"/>
                </a:lnTo>
                <a:lnTo>
                  <a:pt x="0" y="1392754"/>
                </a:lnTo>
                <a:lnTo>
                  <a:pt x="0" y="0"/>
                </a:lnTo>
                <a:close/>
              </a:path>
            </a:pathLst>
          </a:custGeom>
          <a:blipFill>
            <a:blip r:embed="rId4">
              <a:extLst>
                <a:ext uri="{BEBA8EAE-BF5A-486C-A8C5-ECC9F3942E4B}">
                  <a14:imgProps xmlns:a14="http://schemas.microsoft.com/office/drawing/2010/main">
                    <a14:imgLayer r:embed="rId5">
                      <a14:imgEffect>
                        <a14:saturation sat="70000"/>
                      </a14:imgEffect>
                    </a14:imgLayer>
                  </a14:imgProps>
                </a:ext>
              </a:extLst>
            </a:blip>
            <a:stretch>
              <a:fillRect/>
            </a:stretch>
          </a:blip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DK" sz="800"/>
          </a:p>
        </p:txBody>
      </p:sp>
      <p:sp>
        <p:nvSpPr>
          <p:cNvPr id="26" name="TextBox 26"/>
          <p:cNvSpPr txBox="1"/>
          <p:nvPr/>
        </p:nvSpPr>
        <p:spPr>
          <a:xfrm>
            <a:off x="8178800" y="5725145"/>
            <a:ext cx="3166065" cy="548655"/>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2201"/>
              </a:lnSpc>
            </a:pPr>
            <a:r>
              <a:rPr lang="en-US" sz="1733" spc="69" dirty="0">
                <a:solidFill>
                  <a:srgbClr val="404040"/>
                </a:solidFill>
                <a:latin typeface="Montserrat" pitchFamily="2" charset="77"/>
              </a:rPr>
              <a:t>Courses, Consulting, </a:t>
            </a:r>
          </a:p>
          <a:p>
            <a:pPr>
              <a:lnSpc>
                <a:spcPts val="2201"/>
              </a:lnSpc>
            </a:pPr>
            <a:r>
              <a:rPr lang="en-US" sz="1733" spc="69" dirty="0">
                <a:solidFill>
                  <a:srgbClr val="404040"/>
                </a:solidFill>
                <a:latin typeface="Montserrat" pitchFamily="2" charset="77"/>
              </a:rPr>
              <a:t>Commissions, Supervision</a:t>
            </a:r>
          </a:p>
        </p:txBody>
      </p:sp>
      <p:sp>
        <p:nvSpPr>
          <p:cNvPr id="27" name="TextBox 27"/>
          <p:cNvSpPr txBox="1"/>
          <p:nvPr/>
        </p:nvSpPr>
        <p:spPr>
          <a:xfrm>
            <a:off x="816216" y="3692306"/>
            <a:ext cx="3182069" cy="846385"/>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2201"/>
              </a:lnSpc>
            </a:pPr>
            <a:r>
              <a:rPr lang="en-US" sz="1733" spc="69" dirty="0">
                <a:solidFill>
                  <a:srgbClr val="404040"/>
                </a:solidFill>
                <a:latin typeface="Montserrat" pitchFamily="2" charset="77"/>
              </a:rPr>
              <a:t>HPC environments</a:t>
            </a:r>
          </a:p>
          <a:p>
            <a:pPr>
              <a:lnSpc>
                <a:spcPts val="2201"/>
              </a:lnSpc>
            </a:pPr>
            <a:r>
              <a:rPr lang="en-US" sz="1733" spc="69" dirty="0">
                <a:solidFill>
                  <a:srgbClr val="404040"/>
                </a:solidFill>
                <a:latin typeface="Montserrat" pitchFamily="2" charset="77"/>
              </a:rPr>
              <a:t>Public &amp; synthetic data</a:t>
            </a:r>
          </a:p>
          <a:p>
            <a:pPr>
              <a:lnSpc>
                <a:spcPts val="2201"/>
              </a:lnSpc>
            </a:pPr>
            <a:r>
              <a:rPr lang="en-US" sz="1733" spc="69" dirty="0">
                <a:solidFill>
                  <a:srgbClr val="404040"/>
                </a:solidFill>
                <a:latin typeface="Montserrat" pitchFamily="2" charset="77"/>
              </a:rPr>
              <a:t>Courses and training</a:t>
            </a:r>
          </a:p>
        </p:txBody>
      </p:sp>
      <p:sp>
        <p:nvSpPr>
          <p:cNvPr id="28" name="TextBox 28"/>
          <p:cNvSpPr txBox="1"/>
          <p:nvPr/>
        </p:nvSpPr>
        <p:spPr>
          <a:xfrm>
            <a:off x="6694693" y="2547417"/>
            <a:ext cx="3691785" cy="830783"/>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2201"/>
              </a:lnSpc>
            </a:pPr>
            <a:r>
              <a:rPr lang="en-US" sz="1733" spc="69" dirty="0">
                <a:solidFill>
                  <a:srgbClr val="404040"/>
                </a:solidFill>
                <a:latin typeface="Montserrat" pitchFamily="2" charset="77"/>
              </a:rPr>
              <a:t>Generative modelling</a:t>
            </a:r>
          </a:p>
          <a:p>
            <a:pPr>
              <a:lnSpc>
                <a:spcPts val="2201"/>
              </a:lnSpc>
            </a:pPr>
            <a:r>
              <a:rPr lang="en-US" sz="1733" spc="69" dirty="0">
                <a:solidFill>
                  <a:srgbClr val="404040"/>
                </a:solidFill>
                <a:latin typeface="Montserrat" pitchFamily="2" charset="77"/>
              </a:rPr>
              <a:t>Representation learning</a:t>
            </a:r>
          </a:p>
          <a:p>
            <a:pPr>
              <a:lnSpc>
                <a:spcPts val="2201"/>
              </a:lnSpc>
            </a:pPr>
            <a:r>
              <a:rPr lang="en-US" sz="1733" spc="69" dirty="0">
                <a:solidFill>
                  <a:srgbClr val="404040"/>
                </a:solidFill>
                <a:latin typeface="Montserrat" pitchFamily="2" charset="77"/>
              </a:rPr>
              <a:t>Data Science in Epidemiology</a:t>
            </a:r>
          </a:p>
        </p:txBody>
      </p:sp>
      <p:sp>
        <p:nvSpPr>
          <p:cNvPr id="31" name="TextBox 31"/>
          <p:cNvSpPr txBox="1"/>
          <p:nvPr/>
        </p:nvSpPr>
        <p:spPr>
          <a:xfrm>
            <a:off x="4125575" y="2268607"/>
            <a:ext cx="2094880" cy="2185524"/>
          </a:xfrm>
          <a:prstGeom prst="rect">
            <a:avLst/>
          </a:prstGeom>
        </p:spPr>
        <p:txBody>
          <a:bodyPr lIns="33867" tIns="33867" rIns="33867" bIns="33867"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lnSpc>
                <a:spcPts val="1979"/>
              </a:lnSpc>
            </a:pPr>
            <a:endParaRPr sz="800"/>
          </a:p>
        </p:txBody>
      </p:sp>
      <p:sp>
        <p:nvSpPr>
          <p:cNvPr id="37" name="TextBox 37"/>
          <p:cNvSpPr txBox="1"/>
          <p:nvPr/>
        </p:nvSpPr>
        <p:spPr>
          <a:xfrm>
            <a:off x="5266161" y="3713215"/>
            <a:ext cx="2094880" cy="2185524"/>
          </a:xfrm>
          <a:prstGeom prst="rect">
            <a:avLst/>
          </a:prstGeom>
        </p:spPr>
        <p:txBody>
          <a:bodyPr lIns="33867" tIns="33867" rIns="33867" bIns="33867"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lnSpc>
                <a:spcPts val="1979"/>
              </a:lnSpc>
            </a:pPr>
            <a:endParaRPr sz="800"/>
          </a:p>
        </p:txBody>
      </p:sp>
      <p:grpSp>
        <p:nvGrpSpPr>
          <p:cNvPr id="44" name="Группа 12">
            <a:extLst>
              <a:ext uri="{FF2B5EF4-FFF2-40B4-BE49-F238E27FC236}">
                <a16:creationId xmlns:a16="http://schemas.microsoft.com/office/drawing/2014/main" id="{BDA71ABD-621D-1423-1958-A64DA9F20047}"/>
              </a:ext>
            </a:extLst>
          </p:cNvPr>
          <p:cNvGrpSpPr>
            <a:grpSpLocks noChangeAspect="1"/>
          </p:cNvGrpSpPr>
          <p:nvPr/>
        </p:nvGrpSpPr>
        <p:grpSpPr>
          <a:xfrm>
            <a:off x="2730344" y="1778517"/>
            <a:ext cx="5242284" cy="4652324"/>
            <a:chOff x="0" y="0"/>
            <a:chExt cx="5365055" cy="4761279"/>
          </a:xfrm>
        </p:grpSpPr>
        <p:sp>
          <p:nvSpPr>
            <p:cNvPr id="45" name="Freeform 83">
              <a:extLst>
                <a:ext uri="{FF2B5EF4-FFF2-40B4-BE49-F238E27FC236}">
                  <a16:creationId xmlns:a16="http://schemas.microsoft.com/office/drawing/2014/main" id="{DF85DF7F-8FE6-904C-40F6-4C143E6443DE}"/>
                </a:ext>
              </a:extLst>
            </p:cNvPr>
            <p:cNvSpPr/>
            <p:nvPr/>
          </p:nvSpPr>
          <p:spPr>
            <a:xfrm>
              <a:off x="2749327" y="0"/>
              <a:ext cx="2615729" cy="4241430"/>
            </a:xfrm>
            <a:custGeom>
              <a:avLst/>
              <a:gdLst/>
              <a:ahLst/>
              <a:cxnLst>
                <a:cxn ang="0">
                  <a:pos x="wd2" y="hd2"/>
                </a:cxn>
                <a:cxn ang="5400000">
                  <a:pos x="wd2" y="hd2"/>
                </a:cxn>
                <a:cxn ang="10800000">
                  <a:pos x="wd2" y="hd2"/>
                </a:cxn>
                <a:cxn ang="16200000">
                  <a:pos x="wd2" y="hd2"/>
                </a:cxn>
              </a:cxnLst>
              <a:rect l="0" t="0" r="r" b="b"/>
              <a:pathLst>
                <a:path w="21525" h="21366" extrusionOk="0">
                  <a:moveTo>
                    <a:pt x="1956" y="14925"/>
                  </a:moveTo>
                  <a:cubicBezTo>
                    <a:pt x="20377" y="21296"/>
                    <a:pt x="20377" y="21296"/>
                    <a:pt x="20377" y="21296"/>
                  </a:cubicBezTo>
                  <a:cubicBezTo>
                    <a:pt x="20948" y="21495"/>
                    <a:pt x="21600" y="21246"/>
                    <a:pt x="21518" y="20848"/>
                  </a:cubicBezTo>
                  <a:cubicBezTo>
                    <a:pt x="21437" y="20549"/>
                    <a:pt x="21192" y="20201"/>
                    <a:pt x="20948" y="19902"/>
                  </a:cubicBezTo>
                  <a:cubicBezTo>
                    <a:pt x="12063" y="10546"/>
                    <a:pt x="12063" y="10546"/>
                    <a:pt x="12063" y="10546"/>
                  </a:cubicBezTo>
                  <a:cubicBezTo>
                    <a:pt x="3260" y="1239"/>
                    <a:pt x="3260" y="1239"/>
                    <a:pt x="3260" y="1239"/>
                  </a:cubicBezTo>
                  <a:cubicBezTo>
                    <a:pt x="2690" y="642"/>
                    <a:pt x="1875" y="243"/>
                    <a:pt x="978" y="44"/>
                  </a:cubicBezTo>
                  <a:cubicBezTo>
                    <a:pt x="489" y="-105"/>
                    <a:pt x="0" y="144"/>
                    <a:pt x="0" y="442"/>
                  </a:cubicBezTo>
                  <a:cubicBezTo>
                    <a:pt x="0" y="12835"/>
                    <a:pt x="0" y="12835"/>
                    <a:pt x="0" y="12835"/>
                  </a:cubicBezTo>
                  <a:cubicBezTo>
                    <a:pt x="0" y="13681"/>
                    <a:pt x="734" y="14477"/>
                    <a:pt x="1956" y="14925"/>
                  </a:cubicBezTo>
                  <a:close/>
                </a:path>
              </a:pathLst>
            </a:custGeom>
            <a:solidFill>
              <a:srgbClr val="D9B77A"/>
            </a:solidFill>
            <a:ln w="6350" cap="flat">
              <a:solidFill>
                <a:schemeClr val="tx1">
                  <a:lumMod val="50000"/>
                  <a:lumOff val="50000"/>
                </a:schemeClr>
              </a:solidFill>
              <a:miter lim="400000"/>
            </a:ln>
            <a:effectLst/>
          </p:spPr>
          <p:txBody>
            <a:bodyPr wrap="square" lIns="30479" tIns="30479" rIns="30479" bIns="30479" numCol="1" anchor="t">
              <a:no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sz="800" dirty="0"/>
            </a:p>
          </p:txBody>
        </p:sp>
        <p:sp>
          <p:nvSpPr>
            <p:cNvPr id="46" name="Freeform 84">
              <a:extLst>
                <a:ext uri="{FF2B5EF4-FFF2-40B4-BE49-F238E27FC236}">
                  <a16:creationId xmlns:a16="http://schemas.microsoft.com/office/drawing/2014/main" id="{64B80A05-469F-E9B6-F171-F8E8413D1437}"/>
                </a:ext>
              </a:extLst>
            </p:cNvPr>
            <p:cNvSpPr/>
            <p:nvPr/>
          </p:nvSpPr>
          <p:spPr>
            <a:xfrm>
              <a:off x="70733" y="3011158"/>
              <a:ext cx="5214527" cy="1750122"/>
            </a:xfrm>
            <a:custGeom>
              <a:avLst/>
              <a:gdLst/>
              <a:ahLst/>
              <a:cxnLst>
                <a:cxn ang="0">
                  <a:pos x="wd2" y="hd2"/>
                </a:cxn>
                <a:cxn ang="5400000">
                  <a:pos x="wd2" y="hd2"/>
                </a:cxn>
                <a:cxn ang="10800000">
                  <a:pos x="wd2" y="hd2"/>
                </a:cxn>
                <a:cxn ang="16200000">
                  <a:pos x="wd2" y="hd2"/>
                </a:cxn>
              </a:cxnLst>
              <a:rect l="0" t="0" r="r" b="b"/>
              <a:pathLst>
                <a:path w="21483" h="21359" extrusionOk="0">
                  <a:moveTo>
                    <a:pt x="9769" y="724"/>
                  </a:moveTo>
                  <a:cubicBezTo>
                    <a:pt x="192" y="16894"/>
                    <a:pt x="192" y="16894"/>
                    <a:pt x="192" y="16894"/>
                  </a:cubicBezTo>
                  <a:cubicBezTo>
                    <a:pt x="-12" y="17256"/>
                    <a:pt x="-53" y="17980"/>
                    <a:pt x="69" y="18463"/>
                  </a:cubicBezTo>
                  <a:cubicBezTo>
                    <a:pt x="436" y="20152"/>
                    <a:pt x="1088" y="21359"/>
                    <a:pt x="1903" y="21359"/>
                  </a:cubicBezTo>
                  <a:cubicBezTo>
                    <a:pt x="10747" y="21359"/>
                    <a:pt x="10747" y="21359"/>
                    <a:pt x="10747" y="21359"/>
                  </a:cubicBezTo>
                  <a:cubicBezTo>
                    <a:pt x="19591" y="21359"/>
                    <a:pt x="19591" y="21359"/>
                    <a:pt x="19591" y="21359"/>
                  </a:cubicBezTo>
                  <a:cubicBezTo>
                    <a:pt x="20365" y="21359"/>
                    <a:pt x="21017" y="20152"/>
                    <a:pt x="21425" y="18463"/>
                  </a:cubicBezTo>
                  <a:cubicBezTo>
                    <a:pt x="21547" y="17980"/>
                    <a:pt x="21465" y="17256"/>
                    <a:pt x="21302" y="16894"/>
                  </a:cubicBezTo>
                  <a:cubicBezTo>
                    <a:pt x="11725" y="724"/>
                    <a:pt x="11725" y="724"/>
                    <a:pt x="11725" y="724"/>
                  </a:cubicBezTo>
                  <a:cubicBezTo>
                    <a:pt x="11114" y="-241"/>
                    <a:pt x="10380" y="-241"/>
                    <a:pt x="9769" y="724"/>
                  </a:cubicBezTo>
                  <a:close/>
                </a:path>
              </a:pathLst>
            </a:custGeom>
            <a:solidFill>
              <a:srgbClr val="8EB4E3"/>
            </a:solidFill>
            <a:ln w="12700" cap="flat">
              <a:solidFill>
                <a:schemeClr val="tx1">
                  <a:lumMod val="50000"/>
                  <a:lumOff val="50000"/>
                </a:schemeClr>
              </a:solidFill>
              <a:miter lim="400000"/>
            </a:ln>
            <a:effectLst/>
          </p:spPr>
          <p:txBody>
            <a:bodyPr wrap="square" lIns="30479" tIns="30479" rIns="30479" bIns="30479" numCol="1" anchor="t">
              <a:no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sz="800" dirty="0"/>
            </a:p>
          </p:txBody>
        </p:sp>
        <p:sp>
          <p:nvSpPr>
            <p:cNvPr id="47" name="Freeform 85">
              <a:extLst>
                <a:ext uri="{FF2B5EF4-FFF2-40B4-BE49-F238E27FC236}">
                  <a16:creationId xmlns:a16="http://schemas.microsoft.com/office/drawing/2014/main" id="{DD719E8A-29E2-AF0C-91DB-34A902697BB5}"/>
                </a:ext>
              </a:extLst>
            </p:cNvPr>
            <p:cNvSpPr/>
            <p:nvPr/>
          </p:nvSpPr>
          <p:spPr>
            <a:xfrm>
              <a:off x="0" y="0"/>
              <a:ext cx="2609070" cy="4241430"/>
            </a:xfrm>
            <a:custGeom>
              <a:avLst/>
              <a:gdLst/>
              <a:ahLst/>
              <a:cxnLst>
                <a:cxn ang="0">
                  <a:pos x="wd2" y="hd2"/>
                </a:cxn>
                <a:cxn ang="5400000">
                  <a:pos x="wd2" y="hd2"/>
                </a:cxn>
                <a:cxn ang="10800000">
                  <a:pos x="wd2" y="hd2"/>
                </a:cxn>
                <a:cxn ang="16200000">
                  <a:pos x="wd2" y="hd2"/>
                </a:cxn>
              </a:cxnLst>
              <a:rect l="0" t="0" r="r" b="b"/>
              <a:pathLst>
                <a:path w="21525" h="21366" extrusionOk="0">
                  <a:moveTo>
                    <a:pt x="21525" y="12835"/>
                  </a:moveTo>
                  <a:cubicBezTo>
                    <a:pt x="21525" y="442"/>
                    <a:pt x="21525" y="442"/>
                    <a:pt x="21525" y="442"/>
                  </a:cubicBezTo>
                  <a:cubicBezTo>
                    <a:pt x="21525" y="144"/>
                    <a:pt x="21036" y="-105"/>
                    <a:pt x="20547" y="44"/>
                  </a:cubicBezTo>
                  <a:cubicBezTo>
                    <a:pt x="19569" y="243"/>
                    <a:pt x="18754" y="642"/>
                    <a:pt x="18183" y="1239"/>
                  </a:cubicBezTo>
                  <a:cubicBezTo>
                    <a:pt x="9380" y="10546"/>
                    <a:pt x="9380" y="10546"/>
                    <a:pt x="9380" y="10546"/>
                  </a:cubicBezTo>
                  <a:cubicBezTo>
                    <a:pt x="577" y="19902"/>
                    <a:pt x="577" y="19902"/>
                    <a:pt x="577" y="19902"/>
                  </a:cubicBezTo>
                  <a:cubicBezTo>
                    <a:pt x="251" y="20201"/>
                    <a:pt x="88" y="20549"/>
                    <a:pt x="7" y="20848"/>
                  </a:cubicBezTo>
                  <a:cubicBezTo>
                    <a:pt x="-75" y="21246"/>
                    <a:pt x="577" y="21495"/>
                    <a:pt x="1148" y="21296"/>
                  </a:cubicBezTo>
                  <a:cubicBezTo>
                    <a:pt x="19569" y="14925"/>
                    <a:pt x="19569" y="14925"/>
                    <a:pt x="19569" y="14925"/>
                  </a:cubicBezTo>
                  <a:cubicBezTo>
                    <a:pt x="20791" y="14477"/>
                    <a:pt x="21525" y="13681"/>
                    <a:pt x="21525" y="12835"/>
                  </a:cubicBezTo>
                  <a:close/>
                </a:path>
              </a:pathLst>
            </a:custGeom>
            <a:solidFill>
              <a:srgbClr val="9AB5B2"/>
            </a:solidFill>
            <a:ln w="12700" cap="flat">
              <a:solidFill>
                <a:schemeClr val="tx1">
                  <a:lumMod val="50000"/>
                  <a:lumOff val="50000"/>
                </a:schemeClr>
              </a:solidFill>
              <a:miter lim="400000"/>
            </a:ln>
            <a:effectLst/>
          </p:spPr>
          <p:txBody>
            <a:bodyPr wrap="square" lIns="30479" tIns="30479" rIns="30479" bIns="30479" numCol="1" anchor="t">
              <a:no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sz="800"/>
            </a:p>
          </p:txBody>
        </p:sp>
      </p:grpSp>
      <p:sp>
        <p:nvSpPr>
          <p:cNvPr id="48" name="TextBox 22">
            <a:extLst>
              <a:ext uri="{FF2B5EF4-FFF2-40B4-BE49-F238E27FC236}">
                <a16:creationId xmlns:a16="http://schemas.microsoft.com/office/drawing/2014/main" id="{663B3D80-BC6E-9EBC-9EA4-6B6B3E4F7260}"/>
              </a:ext>
            </a:extLst>
          </p:cNvPr>
          <p:cNvSpPr txBox="1"/>
          <p:nvPr/>
        </p:nvSpPr>
        <p:spPr>
          <a:xfrm>
            <a:off x="3686484" y="4115499"/>
            <a:ext cx="1425422" cy="282129"/>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0" lvl="0" indent="0" algn="ctr">
              <a:lnSpc>
                <a:spcPts val="2239"/>
              </a:lnSpc>
              <a:spcBef>
                <a:spcPct val="0"/>
              </a:spcBef>
            </a:pPr>
            <a:r>
              <a:rPr lang="en-US" sz="1867" b="1" spc="96" dirty="0">
                <a:solidFill>
                  <a:schemeClr val="bg1"/>
                </a:solidFill>
                <a:latin typeface="Montserrat" pitchFamily="2" charset="77"/>
              </a:rPr>
              <a:t>SANDBOX</a:t>
            </a:r>
          </a:p>
        </p:txBody>
      </p:sp>
      <p:sp>
        <p:nvSpPr>
          <p:cNvPr id="49" name="TextBox 21">
            <a:extLst>
              <a:ext uri="{FF2B5EF4-FFF2-40B4-BE49-F238E27FC236}">
                <a16:creationId xmlns:a16="http://schemas.microsoft.com/office/drawing/2014/main" id="{500C75E4-3980-6443-16B8-3EEFDD88429D}"/>
              </a:ext>
            </a:extLst>
          </p:cNvPr>
          <p:cNvSpPr txBox="1"/>
          <p:nvPr/>
        </p:nvSpPr>
        <p:spPr>
          <a:xfrm>
            <a:off x="4344865" y="5433743"/>
            <a:ext cx="1959845" cy="563616"/>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lnSpc>
                <a:spcPts val="2239"/>
              </a:lnSpc>
              <a:spcBef>
                <a:spcPct val="0"/>
              </a:spcBef>
            </a:pPr>
            <a:r>
              <a:rPr lang="en-US" sz="1867" b="1" spc="96" dirty="0">
                <a:solidFill>
                  <a:schemeClr val="bg1"/>
                </a:solidFill>
                <a:latin typeface="Montserrat" pitchFamily="2" charset="77"/>
              </a:rPr>
              <a:t>SUND DATALAB</a:t>
            </a:r>
          </a:p>
        </p:txBody>
      </p:sp>
      <p:sp>
        <p:nvSpPr>
          <p:cNvPr id="50" name="TextBox 23">
            <a:extLst>
              <a:ext uri="{FF2B5EF4-FFF2-40B4-BE49-F238E27FC236}">
                <a16:creationId xmlns:a16="http://schemas.microsoft.com/office/drawing/2014/main" id="{50B47D68-A9A1-C792-A29C-F0331E5BA056}"/>
              </a:ext>
            </a:extLst>
          </p:cNvPr>
          <p:cNvSpPr txBox="1"/>
          <p:nvPr/>
        </p:nvSpPr>
        <p:spPr>
          <a:xfrm>
            <a:off x="5351486" y="4032832"/>
            <a:ext cx="1777003" cy="570241"/>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0" lvl="0" indent="0" algn="ctr">
              <a:lnSpc>
                <a:spcPts val="2239"/>
              </a:lnSpc>
              <a:spcBef>
                <a:spcPct val="0"/>
              </a:spcBef>
            </a:pPr>
            <a:r>
              <a:rPr lang="en-US" sz="1867" b="1" spc="96" dirty="0">
                <a:solidFill>
                  <a:schemeClr val="bg1"/>
                </a:solidFill>
                <a:latin typeface="Montserrat" pitchFamily="2" charset="77"/>
              </a:rPr>
              <a:t>RESEARCH GROUPS</a:t>
            </a:r>
          </a:p>
        </p:txBody>
      </p:sp>
      <p:cxnSp>
        <p:nvCxnSpPr>
          <p:cNvPr id="53" name="Straight Connector 52">
            <a:extLst>
              <a:ext uri="{FF2B5EF4-FFF2-40B4-BE49-F238E27FC236}">
                <a16:creationId xmlns:a16="http://schemas.microsoft.com/office/drawing/2014/main" id="{AD147379-0CEC-7C8D-3EB1-46BEE0FB004D}"/>
              </a:ext>
            </a:extLst>
          </p:cNvPr>
          <p:cNvCxnSpPr>
            <a:cxnSpLocks/>
          </p:cNvCxnSpPr>
          <p:nvPr/>
        </p:nvCxnSpPr>
        <p:spPr>
          <a:xfrm>
            <a:off x="1270000" y="4629696"/>
            <a:ext cx="2135148" cy="0"/>
          </a:xfrm>
          <a:prstGeom prst="line">
            <a:avLst/>
          </a:prstGeom>
          <a:ln w="57150">
            <a:solidFill>
              <a:srgbClr val="9AB5B2"/>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6743DAFC-FA43-127C-E97B-EC6AAB0C65CB}"/>
              </a:ext>
            </a:extLst>
          </p:cNvPr>
          <p:cNvCxnSpPr>
            <a:cxnSpLocks/>
          </p:cNvCxnSpPr>
          <p:nvPr/>
        </p:nvCxnSpPr>
        <p:spPr>
          <a:xfrm>
            <a:off x="6599687" y="3469196"/>
            <a:ext cx="2087113" cy="0"/>
          </a:xfrm>
          <a:prstGeom prst="line">
            <a:avLst/>
          </a:prstGeom>
          <a:ln w="57150">
            <a:solidFill>
              <a:srgbClr val="D9B77A"/>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0FEC15E0-9CCE-CFE4-405A-6344D1FE0DAD}"/>
              </a:ext>
            </a:extLst>
          </p:cNvPr>
          <p:cNvCxnSpPr>
            <a:cxnSpLocks/>
          </p:cNvCxnSpPr>
          <p:nvPr/>
        </p:nvCxnSpPr>
        <p:spPr>
          <a:xfrm>
            <a:off x="7467600" y="6375400"/>
            <a:ext cx="2082800" cy="0"/>
          </a:xfrm>
          <a:prstGeom prst="line">
            <a:avLst/>
          </a:prstGeom>
          <a:ln w="57150">
            <a:solidFill>
              <a:srgbClr val="8EB4E3"/>
            </a:solidFill>
          </a:ln>
        </p:spPr>
        <p:style>
          <a:lnRef idx="1">
            <a:schemeClr val="accent1"/>
          </a:lnRef>
          <a:fillRef idx="0">
            <a:schemeClr val="accent1"/>
          </a:fillRef>
          <a:effectRef idx="0">
            <a:schemeClr val="accent1"/>
          </a:effectRef>
          <a:fontRef idx="minor">
            <a:schemeClr val="tx1"/>
          </a:fontRef>
        </p:style>
      </p:cxnSp>
      <p:sp>
        <p:nvSpPr>
          <p:cNvPr id="7" name="Title 1">
            <a:extLst>
              <a:ext uri="{FF2B5EF4-FFF2-40B4-BE49-F238E27FC236}">
                <a16:creationId xmlns:a16="http://schemas.microsoft.com/office/drawing/2014/main" id="{7C21FE9A-62D5-880E-8A36-BC4A708AF525}"/>
              </a:ext>
            </a:extLst>
          </p:cNvPr>
          <p:cNvSpPr txBox="1">
            <a:spLocks/>
          </p:cNvSpPr>
          <p:nvPr/>
        </p:nvSpPr>
        <p:spPr>
          <a:xfrm>
            <a:off x="604155" y="703273"/>
            <a:ext cx="5353241" cy="511975"/>
          </a:xfrm>
          <a:prstGeom prst="rect">
            <a:avLst/>
          </a:prstGeom>
        </p:spPr>
        <p:txBody>
          <a:bodyPr>
            <a:no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l"/>
            <a:r>
              <a:rPr lang="en-US" sz="3600" b="1" dirty="0">
                <a:solidFill>
                  <a:srgbClr val="404040"/>
                </a:solidFill>
                <a:latin typeface="Montserrat" pitchFamily="2" charset="77"/>
                <a:cs typeface="Futura Condensed Medium" panose="020B0602020204020303" pitchFamily="34" charset="-79"/>
              </a:rPr>
              <a:t>CENTER STRUCTURE</a:t>
            </a:r>
          </a:p>
        </p:txBody>
      </p:sp>
    </p:spTree>
    <p:extLst>
      <p:ext uri="{BB962C8B-B14F-4D97-AF65-F5344CB8AC3E}">
        <p14:creationId xmlns:p14="http://schemas.microsoft.com/office/powerpoint/2010/main" val="40754040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a:extLst>
            <a:ext uri="{FF2B5EF4-FFF2-40B4-BE49-F238E27FC236}">
              <a16:creationId xmlns:a16="http://schemas.microsoft.com/office/drawing/2014/main" id="{0A9C96B1-3BB9-AEDA-7E86-479C1D0413FA}"/>
            </a:ext>
          </a:extLst>
        </p:cNvPr>
        <p:cNvGrpSpPr/>
        <p:nvPr/>
      </p:nvGrpSpPr>
      <p:grpSpPr>
        <a:xfrm>
          <a:off x="0" y="0"/>
          <a:ext cx="0" cy="0"/>
          <a:chOff x="0" y="0"/>
          <a:chExt cx="0" cy="0"/>
        </a:xfrm>
      </p:grpSpPr>
      <p:sp>
        <p:nvSpPr>
          <p:cNvPr id="7" name="TextBox 7">
            <a:extLst>
              <a:ext uri="{FF2B5EF4-FFF2-40B4-BE49-F238E27FC236}">
                <a16:creationId xmlns:a16="http://schemas.microsoft.com/office/drawing/2014/main" id="{86BB8986-CF19-FE06-90FF-2100F5A60693}"/>
              </a:ext>
            </a:extLst>
          </p:cNvPr>
          <p:cNvSpPr txBox="1"/>
          <p:nvPr/>
        </p:nvSpPr>
        <p:spPr>
          <a:xfrm>
            <a:off x="1157528" y="720000"/>
            <a:ext cx="9776611" cy="614207"/>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5205"/>
              </a:lnSpc>
              <a:spcBef>
                <a:spcPct val="0"/>
              </a:spcBef>
            </a:pPr>
            <a:r>
              <a:rPr lang="en-US" sz="3600" b="1" dirty="0">
                <a:solidFill>
                  <a:srgbClr val="404040"/>
                </a:solidFill>
                <a:latin typeface="Montserrat" pitchFamily="2" charset="77"/>
              </a:rPr>
              <a:t>WHAT HAPPENS DURING PCA?</a:t>
            </a:r>
          </a:p>
        </p:txBody>
      </p:sp>
      <p:pic>
        <p:nvPicPr>
          <p:cNvPr id="9" name="Picture 8" descr="A blue and black logo&#10;&#10;Description automatically generated">
            <a:extLst>
              <a:ext uri="{FF2B5EF4-FFF2-40B4-BE49-F238E27FC236}">
                <a16:creationId xmlns:a16="http://schemas.microsoft.com/office/drawing/2014/main" id="{79622585-CC45-42BC-D15F-97F683B32200}"/>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grpSp>
        <p:nvGrpSpPr>
          <p:cNvPr id="10" name="Group 3">
            <a:extLst>
              <a:ext uri="{FF2B5EF4-FFF2-40B4-BE49-F238E27FC236}">
                <a16:creationId xmlns:a16="http://schemas.microsoft.com/office/drawing/2014/main" id="{AA665E1F-59C7-6259-9958-EE6718B05423}"/>
              </a:ext>
            </a:extLst>
          </p:cNvPr>
          <p:cNvGrpSpPr/>
          <p:nvPr/>
        </p:nvGrpSpPr>
        <p:grpSpPr>
          <a:xfrm>
            <a:off x="0" y="1"/>
            <a:ext cx="626231" cy="6858000"/>
            <a:chOff x="0" y="0"/>
            <a:chExt cx="220314" cy="2861297"/>
          </a:xfrm>
        </p:grpSpPr>
        <p:sp>
          <p:nvSpPr>
            <p:cNvPr id="11" name="Freeform 4">
              <a:extLst>
                <a:ext uri="{FF2B5EF4-FFF2-40B4-BE49-F238E27FC236}">
                  <a16:creationId xmlns:a16="http://schemas.microsoft.com/office/drawing/2014/main" id="{A16C2E81-A338-F1BF-88EE-483ACD2D3232}"/>
                </a:ext>
              </a:extLst>
            </p:cNvPr>
            <p:cNvSpPr/>
            <p:nvPr/>
          </p:nvSpPr>
          <p:spPr>
            <a:xfrm>
              <a:off x="0" y="0"/>
              <a:ext cx="220314" cy="2861297"/>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DK" sz="800"/>
            </a:p>
          </p:txBody>
        </p:sp>
        <p:sp>
          <p:nvSpPr>
            <p:cNvPr id="12" name="TextBox 5">
              <a:extLst>
                <a:ext uri="{FF2B5EF4-FFF2-40B4-BE49-F238E27FC236}">
                  <a16:creationId xmlns:a16="http://schemas.microsoft.com/office/drawing/2014/main" id="{591E47BF-8402-F683-6D20-0CCE35004683}"/>
                </a:ext>
              </a:extLst>
            </p:cNvPr>
            <p:cNvSpPr txBox="1"/>
            <p:nvPr/>
          </p:nvSpPr>
          <p:spPr>
            <a:xfrm>
              <a:off x="0" y="-38100"/>
              <a:ext cx="812800" cy="850900"/>
            </a:xfrm>
            <a:prstGeom prst="rect">
              <a:avLst/>
            </a:prstGeom>
          </p:spPr>
          <p:txBody>
            <a:bodyPr lIns="33867" tIns="33867" rIns="33867" bIns="33867"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lnSpc>
                  <a:spcPts val="2110"/>
                </a:lnSpc>
              </a:pPr>
              <a:endParaRPr sz="800"/>
            </a:p>
          </p:txBody>
        </p:sp>
      </p:grpSp>
      <p:pic>
        <p:nvPicPr>
          <p:cNvPr id="3" name="Picture 2" descr="A close-up of a symbol&#10;&#10;Description automatically generated">
            <a:extLst>
              <a:ext uri="{FF2B5EF4-FFF2-40B4-BE49-F238E27FC236}">
                <a16:creationId xmlns:a16="http://schemas.microsoft.com/office/drawing/2014/main" id="{809CD3EB-13CD-CD31-CA89-B3B100C687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80517" y="3232239"/>
            <a:ext cx="2329536" cy="906799"/>
          </a:xfrm>
          <a:prstGeom prst="rect">
            <a:avLst/>
          </a:prstGeom>
        </p:spPr>
      </p:pic>
      <p:sp>
        <p:nvSpPr>
          <p:cNvPr id="4" name="TextBox 8">
            <a:extLst>
              <a:ext uri="{FF2B5EF4-FFF2-40B4-BE49-F238E27FC236}">
                <a16:creationId xmlns:a16="http://schemas.microsoft.com/office/drawing/2014/main" id="{8ED949D4-DF2C-04BE-2947-E0CBF1B6262B}"/>
              </a:ext>
            </a:extLst>
          </p:cNvPr>
          <p:cNvSpPr txBox="1"/>
          <p:nvPr/>
        </p:nvSpPr>
        <p:spPr>
          <a:xfrm>
            <a:off x="1165995" y="1486071"/>
            <a:ext cx="10465576" cy="359158"/>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2987"/>
              </a:lnSpc>
            </a:pPr>
            <a:r>
              <a:rPr lang="en-US" sz="1867" dirty="0">
                <a:solidFill>
                  <a:srgbClr val="404040"/>
                </a:solidFill>
                <a:latin typeface="Montserrat" pitchFamily="2" charset="77"/>
              </a:rPr>
              <a:t>Formally PCA is a singular value decomposition such that:</a:t>
            </a:r>
          </a:p>
        </p:txBody>
      </p:sp>
      <p:sp>
        <p:nvSpPr>
          <p:cNvPr id="13" name="TextBox 12">
            <a:extLst>
              <a:ext uri="{FF2B5EF4-FFF2-40B4-BE49-F238E27FC236}">
                <a16:creationId xmlns:a16="http://schemas.microsoft.com/office/drawing/2014/main" id="{2F1FC117-6592-A4B7-46FD-93317B7F087F}"/>
              </a:ext>
            </a:extLst>
          </p:cNvPr>
          <p:cNvSpPr txBox="1"/>
          <p:nvPr/>
        </p:nvSpPr>
        <p:spPr>
          <a:xfrm>
            <a:off x="3219966" y="2323144"/>
            <a:ext cx="1540585" cy="923330"/>
          </a:xfrm>
          <a:prstGeom prst="rect">
            <a:avLst/>
          </a:prstGeom>
          <a:noFill/>
        </p:spPr>
        <p:txBody>
          <a:bodyPr wrap="square" rtlCol="0">
            <a:spAutoFit/>
          </a:bodyPr>
          <a:lstStyle/>
          <a:p>
            <a:r>
              <a:rPr lang="en-GB" dirty="0"/>
              <a:t>Original data,</a:t>
            </a:r>
          </a:p>
          <a:p>
            <a:r>
              <a:rPr lang="en-GB" dirty="0"/>
              <a:t>Scaled and </a:t>
            </a:r>
            <a:r>
              <a:rPr lang="en-GB" dirty="0" err="1"/>
              <a:t>centered</a:t>
            </a:r>
            <a:endParaRPr lang="en-GB" dirty="0"/>
          </a:p>
        </p:txBody>
      </p:sp>
      <p:sp>
        <p:nvSpPr>
          <p:cNvPr id="14" name="Freeform 6">
            <a:extLst>
              <a:ext uri="{FF2B5EF4-FFF2-40B4-BE49-F238E27FC236}">
                <a16:creationId xmlns:a16="http://schemas.microsoft.com/office/drawing/2014/main" id="{2D7AD611-5F10-2308-56BD-5BAD7986C406}"/>
              </a:ext>
            </a:extLst>
          </p:cNvPr>
          <p:cNvSpPr/>
          <p:nvPr/>
        </p:nvSpPr>
        <p:spPr>
          <a:xfrm rot="2362620">
            <a:off x="4199920" y="3407250"/>
            <a:ext cx="799737" cy="218671"/>
          </a:xfrm>
          <a:custGeom>
            <a:avLst/>
            <a:gdLst/>
            <a:ahLst/>
            <a:cxnLst/>
            <a:rect l="l" t="t" r="r" b="b"/>
            <a:pathLst>
              <a:path w="2944100" h="1014578">
                <a:moveTo>
                  <a:pt x="2944100" y="0"/>
                </a:moveTo>
                <a:lnTo>
                  <a:pt x="0" y="0"/>
                </a:lnTo>
                <a:lnTo>
                  <a:pt x="0" y="1014578"/>
                </a:lnTo>
                <a:lnTo>
                  <a:pt x="2944100" y="1014578"/>
                </a:lnTo>
                <a:lnTo>
                  <a:pt x="294410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DK" sz="800"/>
          </a:p>
        </p:txBody>
      </p:sp>
      <p:sp>
        <p:nvSpPr>
          <p:cNvPr id="15" name="TextBox 14">
            <a:extLst>
              <a:ext uri="{FF2B5EF4-FFF2-40B4-BE49-F238E27FC236}">
                <a16:creationId xmlns:a16="http://schemas.microsoft.com/office/drawing/2014/main" id="{95DBDB3B-CF51-72FD-7E00-7C8A520FC534}"/>
              </a:ext>
            </a:extLst>
          </p:cNvPr>
          <p:cNvSpPr txBox="1"/>
          <p:nvPr/>
        </p:nvSpPr>
        <p:spPr>
          <a:xfrm rot="16200000">
            <a:off x="5399626" y="2418982"/>
            <a:ext cx="1382485" cy="923330"/>
          </a:xfrm>
          <a:prstGeom prst="rect">
            <a:avLst/>
          </a:prstGeom>
          <a:noFill/>
        </p:spPr>
        <p:txBody>
          <a:bodyPr wrap="square" rtlCol="0">
            <a:spAutoFit/>
          </a:bodyPr>
          <a:lstStyle/>
          <a:p>
            <a:r>
              <a:rPr lang="en-GB" sz="5400" dirty="0"/>
              <a:t>}</a:t>
            </a:r>
          </a:p>
        </p:txBody>
      </p:sp>
      <p:sp>
        <p:nvSpPr>
          <p:cNvPr id="16" name="TextBox 15">
            <a:extLst>
              <a:ext uri="{FF2B5EF4-FFF2-40B4-BE49-F238E27FC236}">
                <a16:creationId xmlns:a16="http://schemas.microsoft.com/office/drawing/2014/main" id="{11BF0310-281C-31A8-5174-CD6C16D6627C}"/>
              </a:ext>
            </a:extLst>
          </p:cNvPr>
          <p:cNvSpPr txBox="1"/>
          <p:nvPr/>
        </p:nvSpPr>
        <p:spPr>
          <a:xfrm>
            <a:off x="5570266" y="2172754"/>
            <a:ext cx="1950187" cy="923330"/>
          </a:xfrm>
          <a:prstGeom prst="rect">
            <a:avLst/>
          </a:prstGeom>
          <a:noFill/>
        </p:spPr>
        <p:txBody>
          <a:bodyPr wrap="square" rtlCol="0">
            <a:spAutoFit/>
          </a:bodyPr>
          <a:lstStyle/>
          <a:p>
            <a:r>
              <a:rPr lang="en-GB" dirty="0"/>
              <a:t>Data projected into the PC space</a:t>
            </a:r>
          </a:p>
          <a:p>
            <a:r>
              <a:rPr lang="en-GB" i="1" dirty="0"/>
              <a:t>- the scale</a:t>
            </a:r>
          </a:p>
        </p:txBody>
      </p:sp>
      <p:sp>
        <p:nvSpPr>
          <p:cNvPr id="17" name="TextBox 16">
            <a:extLst>
              <a:ext uri="{FF2B5EF4-FFF2-40B4-BE49-F238E27FC236}">
                <a16:creationId xmlns:a16="http://schemas.microsoft.com/office/drawing/2014/main" id="{C4415F33-3E49-A743-29F6-2E6C9C415BBA}"/>
              </a:ext>
            </a:extLst>
          </p:cNvPr>
          <p:cNvSpPr txBox="1"/>
          <p:nvPr/>
        </p:nvSpPr>
        <p:spPr>
          <a:xfrm>
            <a:off x="7362249" y="2909073"/>
            <a:ext cx="1701464" cy="923330"/>
          </a:xfrm>
          <a:prstGeom prst="rect">
            <a:avLst/>
          </a:prstGeom>
          <a:noFill/>
        </p:spPr>
        <p:txBody>
          <a:bodyPr wrap="square" rtlCol="0">
            <a:spAutoFit/>
          </a:bodyPr>
          <a:lstStyle/>
          <a:p>
            <a:r>
              <a:rPr lang="en-GB" dirty="0"/>
              <a:t>Eigenvectors</a:t>
            </a:r>
          </a:p>
          <a:p>
            <a:r>
              <a:rPr lang="en-GB" dirty="0"/>
              <a:t>(weights)</a:t>
            </a:r>
          </a:p>
          <a:p>
            <a:r>
              <a:rPr lang="en-GB" i="1" dirty="0"/>
              <a:t>- the direction</a:t>
            </a:r>
          </a:p>
        </p:txBody>
      </p:sp>
      <p:sp>
        <p:nvSpPr>
          <p:cNvPr id="18" name="Freeform 6">
            <a:extLst>
              <a:ext uri="{FF2B5EF4-FFF2-40B4-BE49-F238E27FC236}">
                <a16:creationId xmlns:a16="http://schemas.microsoft.com/office/drawing/2014/main" id="{7C4F620C-7086-9124-FFBA-3AD753A72A48}"/>
              </a:ext>
            </a:extLst>
          </p:cNvPr>
          <p:cNvSpPr/>
          <p:nvPr/>
        </p:nvSpPr>
        <p:spPr>
          <a:xfrm rot="9398075" flipV="1">
            <a:off x="6790655" y="3635388"/>
            <a:ext cx="638796" cy="191931"/>
          </a:xfrm>
          <a:custGeom>
            <a:avLst/>
            <a:gdLst/>
            <a:ahLst/>
            <a:cxnLst/>
            <a:rect l="l" t="t" r="r" b="b"/>
            <a:pathLst>
              <a:path w="2944100" h="1014578">
                <a:moveTo>
                  <a:pt x="2944100" y="0"/>
                </a:moveTo>
                <a:lnTo>
                  <a:pt x="0" y="0"/>
                </a:lnTo>
                <a:lnTo>
                  <a:pt x="0" y="1014578"/>
                </a:lnTo>
                <a:lnTo>
                  <a:pt x="2944100" y="1014578"/>
                </a:lnTo>
                <a:lnTo>
                  <a:pt x="294410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DK" sz="800"/>
          </a:p>
        </p:txBody>
      </p:sp>
      <p:sp>
        <p:nvSpPr>
          <p:cNvPr id="5" name="TextBox 4">
            <a:extLst>
              <a:ext uri="{FF2B5EF4-FFF2-40B4-BE49-F238E27FC236}">
                <a16:creationId xmlns:a16="http://schemas.microsoft.com/office/drawing/2014/main" id="{0D1AF707-E7DB-22A9-BBF4-74C2225B7D59}"/>
              </a:ext>
            </a:extLst>
          </p:cNvPr>
          <p:cNvSpPr txBox="1"/>
          <p:nvPr/>
        </p:nvSpPr>
        <p:spPr>
          <a:xfrm>
            <a:off x="8429708" y="4586749"/>
            <a:ext cx="1980160" cy="646331"/>
          </a:xfrm>
          <a:prstGeom prst="rect">
            <a:avLst/>
          </a:prstGeom>
          <a:noFill/>
        </p:spPr>
        <p:txBody>
          <a:bodyPr wrap="square">
            <a:spAutoFit/>
          </a:bodyPr>
          <a:lstStyle/>
          <a:p>
            <a:r>
              <a:rPr lang="en-GB" dirty="0"/>
              <a:t>These are the dots in a PCA plot.</a:t>
            </a:r>
          </a:p>
        </p:txBody>
      </p:sp>
      <p:graphicFrame>
        <p:nvGraphicFramePr>
          <p:cNvPr id="19" name="Table 18">
            <a:extLst>
              <a:ext uri="{FF2B5EF4-FFF2-40B4-BE49-F238E27FC236}">
                <a16:creationId xmlns:a16="http://schemas.microsoft.com/office/drawing/2014/main" id="{676E9D99-E3E3-99D9-A262-663AA9083333}"/>
              </a:ext>
            </a:extLst>
          </p:cNvPr>
          <p:cNvGraphicFramePr>
            <a:graphicFrameLocks noGrp="1"/>
          </p:cNvGraphicFramePr>
          <p:nvPr>
            <p:extLst>
              <p:ext uri="{D42A27DB-BD31-4B8C-83A1-F6EECF244321}">
                <p14:modId xmlns:p14="http://schemas.microsoft.com/office/powerpoint/2010/main" val="440332690"/>
              </p:ext>
            </p:extLst>
          </p:nvPr>
        </p:nvGraphicFramePr>
        <p:xfrm>
          <a:off x="1084085" y="3822554"/>
          <a:ext cx="3250728" cy="1227665"/>
        </p:xfrm>
        <a:graphic>
          <a:graphicData uri="http://schemas.openxmlformats.org/drawingml/2006/table">
            <a:tbl>
              <a:tblPr firstRow="1" bandRow="1">
                <a:tableStyleId>{5C22544A-7EE6-4342-B048-85BDC9FD1C3A}</a:tableStyleId>
              </a:tblPr>
              <a:tblGrid>
                <a:gridCol w="733354">
                  <a:extLst>
                    <a:ext uri="{9D8B030D-6E8A-4147-A177-3AD203B41FA5}">
                      <a16:colId xmlns:a16="http://schemas.microsoft.com/office/drawing/2014/main" val="957514194"/>
                    </a:ext>
                  </a:extLst>
                </a:gridCol>
                <a:gridCol w="378271">
                  <a:extLst>
                    <a:ext uri="{9D8B030D-6E8A-4147-A177-3AD203B41FA5}">
                      <a16:colId xmlns:a16="http://schemas.microsoft.com/office/drawing/2014/main" val="2705506175"/>
                    </a:ext>
                  </a:extLst>
                </a:gridCol>
                <a:gridCol w="528917">
                  <a:extLst>
                    <a:ext uri="{9D8B030D-6E8A-4147-A177-3AD203B41FA5}">
                      <a16:colId xmlns:a16="http://schemas.microsoft.com/office/drawing/2014/main" val="412750620"/>
                    </a:ext>
                  </a:extLst>
                </a:gridCol>
                <a:gridCol w="636495">
                  <a:extLst>
                    <a:ext uri="{9D8B030D-6E8A-4147-A177-3AD203B41FA5}">
                      <a16:colId xmlns:a16="http://schemas.microsoft.com/office/drawing/2014/main" val="3260733559"/>
                    </a:ext>
                  </a:extLst>
                </a:gridCol>
                <a:gridCol w="564776">
                  <a:extLst>
                    <a:ext uri="{9D8B030D-6E8A-4147-A177-3AD203B41FA5}">
                      <a16:colId xmlns:a16="http://schemas.microsoft.com/office/drawing/2014/main" val="2052329950"/>
                    </a:ext>
                  </a:extLst>
                </a:gridCol>
                <a:gridCol w="408915">
                  <a:extLst>
                    <a:ext uri="{9D8B030D-6E8A-4147-A177-3AD203B41FA5}">
                      <a16:colId xmlns:a16="http://schemas.microsoft.com/office/drawing/2014/main" val="263708879"/>
                    </a:ext>
                  </a:extLst>
                </a:gridCol>
              </a:tblGrid>
              <a:tr h="245533">
                <a:tc>
                  <a:txBody>
                    <a:bodyPr/>
                    <a:lstStyle/>
                    <a:p>
                      <a:r>
                        <a:rPr lang="en-US" sz="800" dirty="0">
                          <a:solidFill>
                            <a:schemeClr val="bg1"/>
                          </a:solidFill>
                        </a:rPr>
                        <a:t>Wine type</a:t>
                      </a:r>
                      <a:endParaRPr lang="en-DK" sz="800" dirty="0">
                        <a:solidFill>
                          <a:schemeClr val="bg1"/>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DK" sz="800" dirty="0">
                          <a:solidFill>
                            <a:schemeClr val="bg1"/>
                          </a:solidFill>
                        </a:rPr>
                        <a:t>A</a:t>
                      </a:r>
                      <a:r>
                        <a:rPr lang="en-US" sz="800" dirty="0">
                          <a:solidFill>
                            <a:schemeClr val="bg1"/>
                          </a:solidFill>
                        </a:rPr>
                        <a:t>lc</a:t>
                      </a:r>
                      <a:endParaRPr lang="en-DK" sz="800" dirty="0">
                        <a:solidFill>
                          <a:schemeClr val="bg1"/>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US" sz="800" dirty="0">
                          <a:solidFill>
                            <a:schemeClr val="bg1"/>
                          </a:solidFill>
                        </a:rPr>
                        <a:t>Alkalinity</a:t>
                      </a:r>
                      <a:endParaRPr lang="en-DK" sz="800" dirty="0">
                        <a:solidFill>
                          <a:schemeClr val="bg1"/>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US" sz="800" dirty="0">
                          <a:solidFill>
                            <a:schemeClr val="bg1"/>
                          </a:solidFill>
                        </a:rPr>
                        <a:t>Flavonoids</a:t>
                      </a:r>
                      <a:endParaRPr lang="en-DK" sz="800" dirty="0">
                        <a:solidFill>
                          <a:schemeClr val="bg1"/>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US" sz="800" dirty="0">
                          <a:solidFill>
                            <a:schemeClr val="bg1"/>
                          </a:solidFill>
                        </a:rPr>
                        <a:t>Color</a:t>
                      </a:r>
                      <a:endParaRPr lang="en-DK" sz="800" dirty="0">
                        <a:solidFill>
                          <a:schemeClr val="bg1"/>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US" sz="800" dirty="0">
                          <a:solidFill>
                            <a:schemeClr val="bg1"/>
                          </a:solidFill>
                        </a:rPr>
                        <a:t>…</a:t>
                      </a:r>
                      <a:endParaRPr lang="en-DK" sz="800" dirty="0">
                        <a:solidFill>
                          <a:schemeClr val="bg1"/>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extLst>
                  <a:ext uri="{0D108BD9-81ED-4DB2-BD59-A6C34878D82A}">
                    <a16:rowId xmlns:a16="http://schemas.microsoft.com/office/drawing/2014/main" val="589045766"/>
                  </a:ext>
                </a:extLst>
              </a:tr>
              <a:tr h="245533">
                <a:tc>
                  <a:txBody>
                    <a:bodyPr/>
                    <a:lstStyle/>
                    <a:p>
                      <a:r>
                        <a:rPr lang="en-US" sz="800" dirty="0">
                          <a:solidFill>
                            <a:srgbClr val="404040"/>
                          </a:solidFill>
                        </a:rPr>
                        <a:t>Barolo</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1.51</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-1.17</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1.03</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0.25</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45033048"/>
                  </a:ext>
                </a:extLst>
              </a:tr>
              <a:tr h="245533">
                <a:tc>
                  <a:txBody>
                    <a:bodyPr/>
                    <a:lstStyle/>
                    <a:p>
                      <a:r>
                        <a:rPr lang="en-DK" sz="800" dirty="0">
                          <a:solidFill>
                            <a:srgbClr val="404040"/>
                          </a:solidFill>
                        </a:rPr>
                        <a:t>B</a:t>
                      </a:r>
                      <a:r>
                        <a:rPr lang="en-US" sz="800" dirty="0" err="1">
                          <a:solidFill>
                            <a:srgbClr val="404040"/>
                          </a:solidFill>
                        </a:rPr>
                        <a:t>arolo</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0.25</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-2.48</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0.73</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-0.29</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62344431"/>
                  </a:ext>
                </a:extLst>
              </a:tr>
              <a:tr h="245533">
                <a:tc>
                  <a:txBody>
                    <a:bodyPr/>
                    <a:lstStyle/>
                    <a:p>
                      <a:r>
                        <a:rPr lang="da-DK" sz="800" dirty="0" err="1">
                          <a:solidFill>
                            <a:srgbClr val="404040"/>
                          </a:solidFill>
                        </a:rPr>
                        <a:t>Grignolino</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1.50</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-0.96</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0.97</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0.57</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44599846"/>
                  </a:ext>
                </a:extLst>
              </a:tr>
              <a:tr h="245533">
                <a:tc>
                  <a:txBody>
                    <a:bodyPr/>
                    <a:lstStyle/>
                    <a:p>
                      <a:r>
                        <a:rPr lang="en-US" sz="800" dirty="0">
                          <a:solidFill>
                            <a:srgbClr val="404040"/>
                          </a:solidFill>
                        </a:rPr>
                        <a:t>…</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69337565"/>
                  </a:ext>
                </a:extLst>
              </a:tr>
            </a:tbl>
          </a:graphicData>
        </a:graphic>
      </p:graphicFrame>
      <p:graphicFrame>
        <p:nvGraphicFramePr>
          <p:cNvPr id="22" name="Table 21">
            <a:extLst>
              <a:ext uri="{FF2B5EF4-FFF2-40B4-BE49-F238E27FC236}">
                <a16:creationId xmlns:a16="http://schemas.microsoft.com/office/drawing/2014/main" id="{FCE88985-DCF3-B2DC-BFD8-C1BD79A15259}"/>
              </a:ext>
            </a:extLst>
          </p:cNvPr>
          <p:cNvGraphicFramePr>
            <a:graphicFrameLocks noGrp="1"/>
          </p:cNvGraphicFramePr>
          <p:nvPr>
            <p:extLst>
              <p:ext uri="{D42A27DB-BD31-4B8C-83A1-F6EECF244321}">
                <p14:modId xmlns:p14="http://schemas.microsoft.com/office/powerpoint/2010/main" val="606035049"/>
              </p:ext>
            </p:extLst>
          </p:nvPr>
        </p:nvGraphicFramePr>
        <p:xfrm>
          <a:off x="5571101" y="4619248"/>
          <a:ext cx="2641787" cy="1227665"/>
        </p:xfrm>
        <a:graphic>
          <a:graphicData uri="http://schemas.openxmlformats.org/drawingml/2006/table">
            <a:tbl>
              <a:tblPr firstRow="1" bandRow="1">
                <a:tableStyleId>{5C22544A-7EE6-4342-B048-85BDC9FD1C3A}</a:tableStyleId>
              </a:tblPr>
              <a:tblGrid>
                <a:gridCol w="733354">
                  <a:extLst>
                    <a:ext uri="{9D8B030D-6E8A-4147-A177-3AD203B41FA5}">
                      <a16:colId xmlns:a16="http://schemas.microsoft.com/office/drawing/2014/main" val="957514194"/>
                    </a:ext>
                  </a:extLst>
                </a:gridCol>
                <a:gridCol w="431411">
                  <a:extLst>
                    <a:ext uri="{9D8B030D-6E8A-4147-A177-3AD203B41FA5}">
                      <a16:colId xmlns:a16="http://schemas.microsoft.com/office/drawing/2014/main" val="2705506175"/>
                    </a:ext>
                  </a:extLst>
                </a:gridCol>
                <a:gridCol w="475777">
                  <a:extLst>
                    <a:ext uri="{9D8B030D-6E8A-4147-A177-3AD203B41FA5}">
                      <a16:colId xmlns:a16="http://schemas.microsoft.com/office/drawing/2014/main" val="412750620"/>
                    </a:ext>
                  </a:extLst>
                </a:gridCol>
                <a:gridCol w="477370">
                  <a:extLst>
                    <a:ext uri="{9D8B030D-6E8A-4147-A177-3AD203B41FA5}">
                      <a16:colId xmlns:a16="http://schemas.microsoft.com/office/drawing/2014/main" val="3260733559"/>
                    </a:ext>
                  </a:extLst>
                </a:gridCol>
                <a:gridCol w="523875">
                  <a:extLst>
                    <a:ext uri="{9D8B030D-6E8A-4147-A177-3AD203B41FA5}">
                      <a16:colId xmlns:a16="http://schemas.microsoft.com/office/drawing/2014/main" val="2052329950"/>
                    </a:ext>
                  </a:extLst>
                </a:gridCol>
              </a:tblGrid>
              <a:tr h="245533">
                <a:tc>
                  <a:txBody>
                    <a:bodyPr/>
                    <a:lstStyle/>
                    <a:p>
                      <a:r>
                        <a:rPr lang="en-US" sz="800" dirty="0">
                          <a:solidFill>
                            <a:schemeClr val="bg1"/>
                          </a:solidFill>
                        </a:rPr>
                        <a:t>Wine type</a:t>
                      </a:r>
                      <a:endParaRPr lang="en-DK" sz="800" dirty="0">
                        <a:solidFill>
                          <a:schemeClr val="bg1"/>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US" sz="800" dirty="0">
                          <a:solidFill>
                            <a:schemeClr val="bg1"/>
                          </a:solidFill>
                        </a:rPr>
                        <a:t>PC1</a:t>
                      </a:r>
                      <a:endParaRPr lang="en-DK" sz="800" dirty="0">
                        <a:solidFill>
                          <a:schemeClr val="bg1"/>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US" sz="800" dirty="0">
                          <a:solidFill>
                            <a:schemeClr val="bg1"/>
                          </a:solidFill>
                        </a:rPr>
                        <a:t>PC2</a:t>
                      </a:r>
                      <a:endParaRPr lang="en-DK" sz="800" dirty="0">
                        <a:solidFill>
                          <a:schemeClr val="bg1"/>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US" sz="800" dirty="0">
                          <a:solidFill>
                            <a:schemeClr val="bg1"/>
                          </a:solidFill>
                        </a:rPr>
                        <a:t>PC3</a:t>
                      </a:r>
                      <a:endParaRPr lang="en-DK" sz="800" dirty="0">
                        <a:solidFill>
                          <a:schemeClr val="bg1"/>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US" sz="800" dirty="0">
                          <a:solidFill>
                            <a:schemeClr val="bg1"/>
                          </a:solidFill>
                        </a:rPr>
                        <a:t>PC4</a:t>
                      </a:r>
                      <a:endParaRPr lang="en-DK" sz="800" dirty="0">
                        <a:solidFill>
                          <a:schemeClr val="bg1"/>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extLst>
                  <a:ext uri="{0D108BD9-81ED-4DB2-BD59-A6C34878D82A}">
                    <a16:rowId xmlns:a16="http://schemas.microsoft.com/office/drawing/2014/main" val="589045766"/>
                  </a:ext>
                </a:extLst>
              </a:tr>
              <a:tr h="245533">
                <a:tc>
                  <a:txBody>
                    <a:bodyPr/>
                    <a:lstStyle/>
                    <a:p>
                      <a:r>
                        <a:rPr lang="en-US" sz="800" dirty="0">
                          <a:solidFill>
                            <a:srgbClr val="404040"/>
                          </a:solidFill>
                        </a:rPr>
                        <a:t>Barolo</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-3.3</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1.4</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-0.2</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0.2</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45033048"/>
                  </a:ext>
                </a:extLst>
              </a:tr>
              <a:tr h="245533">
                <a:tc>
                  <a:txBody>
                    <a:bodyPr/>
                    <a:lstStyle/>
                    <a:p>
                      <a:r>
                        <a:rPr lang="en-DK" sz="800" dirty="0">
                          <a:solidFill>
                            <a:srgbClr val="404040"/>
                          </a:solidFill>
                        </a:rPr>
                        <a:t>B</a:t>
                      </a:r>
                      <a:r>
                        <a:rPr lang="en-US" sz="800" dirty="0" err="1">
                          <a:solidFill>
                            <a:srgbClr val="404040"/>
                          </a:solidFill>
                        </a:rPr>
                        <a:t>arolo</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-2.2</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-0.3</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-2.0</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0.3</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62344431"/>
                  </a:ext>
                </a:extLst>
              </a:tr>
              <a:tr h="245533">
                <a:tc>
                  <a:txBody>
                    <a:bodyPr/>
                    <a:lstStyle/>
                    <a:p>
                      <a:r>
                        <a:rPr lang="da-DK" sz="800" dirty="0" err="1">
                          <a:solidFill>
                            <a:srgbClr val="404040"/>
                          </a:solidFill>
                        </a:rPr>
                        <a:t>Grignolino</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1.5</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-1.4</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-0.8</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2.8</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44599846"/>
                  </a:ext>
                </a:extLst>
              </a:tr>
              <a:tr h="245533">
                <a:tc>
                  <a:txBody>
                    <a:bodyPr/>
                    <a:lstStyle/>
                    <a:p>
                      <a:r>
                        <a:rPr lang="en-US" sz="800" dirty="0">
                          <a:solidFill>
                            <a:srgbClr val="404040"/>
                          </a:solidFill>
                        </a:rPr>
                        <a:t>…</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69337565"/>
                  </a:ext>
                </a:extLst>
              </a:tr>
            </a:tbl>
          </a:graphicData>
        </a:graphic>
      </p:graphicFrame>
      <p:graphicFrame>
        <p:nvGraphicFramePr>
          <p:cNvPr id="36" name="Table 35">
            <a:extLst>
              <a:ext uri="{FF2B5EF4-FFF2-40B4-BE49-F238E27FC236}">
                <a16:creationId xmlns:a16="http://schemas.microsoft.com/office/drawing/2014/main" id="{540AA999-B015-C7AF-0D42-DEEDBF158843}"/>
              </a:ext>
            </a:extLst>
          </p:cNvPr>
          <p:cNvGraphicFramePr>
            <a:graphicFrameLocks noGrp="1"/>
          </p:cNvGraphicFramePr>
          <p:nvPr>
            <p:extLst>
              <p:ext uri="{D42A27DB-BD31-4B8C-83A1-F6EECF244321}">
                <p14:modId xmlns:p14="http://schemas.microsoft.com/office/powerpoint/2010/main" val="912274907"/>
              </p:ext>
            </p:extLst>
          </p:nvPr>
        </p:nvGraphicFramePr>
        <p:xfrm>
          <a:off x="8999472" y="2618405"/>
          <a:ext cx="2925828" cy="1227665"/>
        </p:xfrm>
        <a:graphic>
          <a:graphicData uri="http://schemas.openxmlformats.org/drawingml/2006/table">
            <a:tbl>
              <a:tblPr firstRow="1" bandRow="1">
                <a:tableStyleId>{5C22544A-7EE6-4342-B048-85BDC9FD1C3A}</a:tableStyleId>
              </a:tblPr>
              <a:tblGrid>
                <a:gridCol w="423928">
                  <a:extLst>
                    <a:ext uri="{9D8B030D-6E8A-4147-A177-3AD203B41FA5}">
                      <a16:colId xmlns:a16="http://schemas.microsoft.com/office/drawing/2014/main" val="957514194"/>
                    </a:ext>
                  </a:extLst>
                </a:gridCol>
                <a:gridCol w="482600">
                  <a:extLst>
                    <a:ext uri="{9D8B030D-6E8A-4147-A177-3AD203B41FA5}">
                      <a16:colId xmlns:a16="http://schemas.microsoft.com/office/drawing/2014/main" val="2705506175"/>
                    </a:ext>
                  </a:extLst>
                </a:gridCol>
                <a:gridCol w="558800">
                  <a:extLst>
                    <a:ext uri="{9D8B030D-6E8A-4147-A177-3AD203B41FA5}">
                      <a16:colId xmlns:a16="http://schemas.microsoft.com/office/drawing/2014/main" val="412750620"/>
                    </a:ext>
                  </a:extLst>
                </a:gridCol>
                <a:gridCol w="609600">
                  <a:extLst>
                    <a:ext uri="{9D8B030D-6E8A-4147-A177-3AD203B41FA5}">
                      <a16:colId xmlns:a16="http://schemas.microsoft.com/office/drawing/2014/main" val="3260733559"/>
                    </a:ext>
                  </a:extLst>
                </a:gridCol>
                <a:gridCol w="406400">
                  <a:extLst>
                    <a:ext uri="{9D8B030D-6E8A-4147-A177-3AD203B41FA5}">
                      <a16:colId xmlns:a16="http://schemas.microsoft.com/office/drawing/2014/main" val="2052329950"/>
                    </a:ext>
                  </a:extLst>
                </a:gridCol>
                <a:gridCol w="444500">
                  <a:extLst>
                    <a:ext uri="{9D8B030D-6E8A-4147-A177-3AD203B41FA5}">
                      <a16:colId xmlns:a16="http://schemas.microsoft.com/office/drawing/2014/main" val="263708879"/>
                    </a:ext>
                  </a:extLst>
                </a:gridCol>
              </a:tblGrid>
              <a:tr h="245533">
                <a:tc>
                  <a:txBody>
                    <a:bodyPr/>
                    <a:lstStyle/>
                    <a:p>
                      <a:r>
                        <a:rPr lang="en-US" sz="800" dirty="0">
                          <a:solidFill>
                            <a:schemeClr val="bg1"/>
                          </a:solidFill>
                        </a:rPr>
                        <a:t>PC</a:t>
                      </a:r>
                      <a:endParaRPr lang="en-DK" sz="800" dirty="0">
                        <a:solidFill>
                          <a:schemeClr val="bg1"/>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DK" sz="800" dirty="0">
                          <a:solidFill>
                            <a:schemeClr val="bg1"/>
                          </a:solidFill>
                        </a:rPr>
                        <a:t>A</a:t>
                      </a:r>
                      <a:r>
                        <a:rPr lang="en-US" sz="800" dirty="0">
                          <a:solidFill>
                            <a:schemeClr val="bg1"/>
                          </a:solidFill>
                        </a:rPr>
                        <a:t>lc</a:t>
                      </a:r>
                      <a:endParaRPr lang="en-DK" sz="800" dirty="0">
                        <a:solidFill>
                          <a:schemeClr val="bg1"/>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US" sz="800" dirty="0">
                          <a:solidFill>
                            <a:schemeClr val="bg1"/>
                          </a:solidFill>
                        </a:rPr>
                        <a:t>Alkalinity</a:t>
                      </a:r>
                      <a:endParaRPr lang="en-DK" sz="800" dirty="0">
                        <a:solidFill>
                          <a:schemeClr val="bg1"/>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US" sz="800" dirty="0">
                          <a:solidFill>
                            <a:schemeClr val="bg1"/>
                          </a:solidFill>
                        </a:rPr>
                        <a:t>Flavonoids</a:t>
                      </a:r>
                      <a:endParaRPr lang="en-DK" sz="800" dirty="0">
                        <a:solidFill>
                          <a:schemeClr val="bg1"/>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US" sz="800" dirty="0">
                          <a:solidFill>
                            <a:schemeClr val="bg1"/>
                          </a:solidFill>
                        </a:rPr>
                        <a:t>Color</a:t>
                      </a:r>
                      <a:endParaRPr lang="en-DK" sz="800" dirty="0">
                        <a:solidFill>
                          <a:schemeClr val="bg1"/>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US" sz="800" dirty="0">
                          <a:solidFill>
                            <a:schemeClr val="bg1"/>
                          </a:solidFill>
                        </a:rPr>
                        <a:t>…</a:t>
                      </a:r>
                      <a:endParaRPr lang="en-DK" sz="800" dirty="0">
                        <a:solidFill>
                          <a:schemeClr val="bg1"/>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extLst>
                  <a:ext uri="{0D108BD9-81ED-4DB2-BD59-A6C34878D82A}">
                    <a16:rowId xmlns:a16="http://schemas.microsoft.com/office/drawing/2014/main" val="589045766"/>
                  </a:ext>
                </a:extLst>
              </a:tr>
              <a:tr h="245533">
                <a:tc>
                  <a:txBody>
                    <a:bodyPr/>
                    <a:lstStyle/>
                    <a:p>
                      <a:r>
                        <a:rPr lang="en-US" sz="800" dirty="0">
                          <a:solidFill>
                            <a:srgbClr val="404040"/>
                          </a:solidFill>
                        </a:rPr>
                        <a:t>PC1</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-0.14</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0.24</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-0.42</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0.08</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45033048"/>
                  </a:ext>
                </a:extLst>
              </a:tr>
              <a:tr h="245533">
                <a:tc>
                  <a:txBody>
                    <a:bodyPr/>
                    <a:lstStyle/>
                    <a:p>
                      <a:r>
                        <a:rPr lang="en-US" sz="800" dirty="0">
                          <a:solidFill>
                            <a:srgbClr val="404040"/>
                          </a:solidFill>
                        </a:rPr>
                        <a:t>PC2</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0.48</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-0.01</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0.01</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0.53</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62344431"/>
                  </a:ext>
                </a:extLst>
              </a:tr>
              <a:tr h="245533">
                <a:tc>
                  <a:txBody>
                    <a:bodyPr/>
                    <a:lstStyle/>
                    <a:p>
                      <a:r>
                        <a:rPr lang="da-DK" sz="800" dirty="0">
                          <a:solidFill>
                            <a:srgbClr val="404040"/>
                          </a:solidFill>
                        </a:rPr>
                        <a:t>PC3</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-0.21</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0.61</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0.15</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-0.14</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44599846"/>
                  </a:ext>
                </a:extLst>
              </a:tr>
              <a:tr h="245533">
                <a:tc>
                  <a:txBody>
                    <a:bodyPr/>
                    <a:lstStyle/>
                    <a:p>
                      <a:r>
                        <a:rPr lang="en-US" sz="800" dirty="0">
                          <a:solidFill>
                            <a:srgbClr val="404040"/>
                          </a:solidFill>
                        </a:rPr>
                        <a:t>PC4</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0.02</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-0.06</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-0.15</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-0.07</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69337565"/>
                  </a:ext>
                </a:extLst>
              </a:tr>
            </a:tbl>
          </a:graphicData>
        </a:graphic>
      </p:graphicFrame>
      <p:sp>
        <p:nvSpPr>
          <p:cNvPr id="37" name="TextBox 36">
            <a:extLst>
              <a:ext uri="{FF2B5EF4-FFF2-40B4-BE49-F238E27FC236}">
                <a16:creationId xmlns:a16="http://schemas.microsoft.com/office/drawing/2014/main" id="{46153DF8-291F-47CB-AC18-82AE775A98CB}"/>
              </a:ext>
            </a:extLst>
          </p:cNvPr>
          <p:cNvSpPr txBox="1"/>
          <p:nvPr/>
        </p:nvSpPr>
        <p:spPr>
          <a:xfrm>
            <a:off x="9063713" y="2275129"/>
            <a:ext cx="1594909" cy="276999"/>
          </a:xfrm>
          <a:prstGeom prst="rect">
            <a:avLst/>
          </a:prstGeom>
          <a:noFill/>
        </p:spPr>
        <p:txBody>
          <a:bodyPr wrap="square" rtlCol="0">
            <a:spAutoFit/>
          </a:bodyPr>
          <a:lstStyle/>
          <a:p>
            <a:r>
              <a:rPr lang="en-GB" sz="1200" b="1" dirty="0"/>
              <a:t>4 PCs x 13 features</a:t>
            </a:r>
          </a:p>
        </p:txBody>
      </p:sp>
      <p:sp>
        <p:nvSpPr>
          <p:cNvPr id="38" name="TextBox 37">
            <a:extLst>
              <a:ext uri="{FF2B5EF4-FFF2-40B4-BE49-F238E27FC236}">
                <a16:creationId xmlns:a16="http://schemas.microsoft.com/office/drawing/2014/main" id="{F2AB73ED-E39F-0B62-3F73-74B4F62F661E}"/>
              </a:ext>
            </a:extLst>
          </p:cNvPr>
          <p:cNvSpPr txBox="1"/>
          <p:nvPr/>
        </p:nvSpPr>
        <p:spPr>
          <a:xfrm>
            <a:off x="1823125" y="3447390"/>
            <a:ext cx="2247835" cy="276999"/>
          </a:xfrm>
          <a:prstGeom prst="rect">
            <a:avLst/>
          </a:prstGeom>
          <a:noFill/>
        </p:spPr>
        <p:txBody>
          <a:bodyPr wrap="square" rtlCol="0">
            <a:spAutoFit/>
          </a:bodyPr>
          <a:lstStyle/>
          <a:p>
            <a:r>
              <a:rPr lang="en-GB" sz="1200" b="1" dirty="0"/>
              <a:t>178 wines x 13 features</a:t>
            </a:r>
          </a:p>
        </p:txBody>
      </p:sp>
      <p:sp>
        <p:nvSpPr>
          <p:cNvPr id="39" name="TextBox 38">
            <a:extLst>
              <a:ext uri="{FF2B5EF4-FFF2-40B4-BE49-F238E27FC236}">
                <a16:creationId xmlns:a16="http://schemas.microsoft.com/office/drawing/2014/main" id="{083619F4-3E0F-D176-B6C0-569A380D11B0}"/>
              </a:ext>
            </a:extLst>
          </p:cNvPr>
          <p:cNvSpPr txBox="1"/>
          <p:nvPr/>
        </p:nvSpPr>
        <p:spPr>
          <a:xfrm>
            <a:off x="5654870" y="4276635"/>
            <a:ext cx="2247835" cy="276999"/>
          </a:xfrm>
          <a:prstGeom prst="rect">
            <a:avLst/>
          </a:prstGeom>
          <a:noFill/>
        </p:spPr>
        <p:txBody>
          <a:bodyPr wrap="square" rtlCol="0">
            <a:spAutoFit/>
          </a:bodyPr>
          <a:lstStyle/>
          <a:p>
            <a:r>
              <a:rPr lang="en-GB" sz="1200" b="1" dirty="0"/>
              <a:t>178 wines x 4 PCs</a:t>
            </a:r>
          </a:p>
        </p:txBody>
      </p:sp>
      <p:pic>
        <p:nvPicPr>
          <p:cNvPr id="40" name="Picture 39" descr="A graph showing a number of dots&#10;&#10;Description automatically generated">
            <a:extLst>
              <a:ext uri="{FF2B5EF4-FFF2-40B4-BE49-F238E27FC236}">
                <a16:creationId xmlns:a16="http://schemas.microsoft.com/office/drawing/2014/main" id="{031E96A1-0445-9AD6-895C-FCC2A8A146B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553269" y="5263239"/>
            <a:ext cx="1733037" cy="1317899"/>
          </a:xfrm>
          <a:prstGeom prst="rect">
            <a:avLst/>
          </a:prstGeom>
        </p:spPr>
      </p:pic>
      <p:grpSp>
        <p:nvGrpSpPr>
          <p:cNvPr id="72" name="Group 71">
            <a:extLst>
              <a:ext uri="{FF2B5EF4-FFF2-40B4-BE49-F238E27FC236}">
                <a16:creationId xmlns:a16="http://schemas.microsoft.com/office/drawing/2014/main" id="{CDEB06AF-4668-9103-639B-3673C1FF2BE4}"/>
              </a:ext>
            </a:extLst>
          </p:cNvPr>
          <p:cNvGrpSpPr/>
          <p:nvPr/>
        </p:nvGrpSpPr>
        <p:grpSpPr>
          <a:xfrm>
            <a:off x="786529" y="5250121"/>
            <a:ext cx="1197050" cy="1091584"/>
            <a:chOff x="786529" y="5250121"/>
            <a:chExt cx="1197050" cy="1091584"/>
          </a:xfrm>
        </p:grpSpPr>
        <p:pic>
          <p:nvPicPr>
            <p:cNvPr id="44" name="Graphic 43" descr="Normal Distribution outline">
              <a:extLst>
                <a:ext uri="{FF2B5EF4-FFF2-40B4-BE49-F238E27FC236}">
                  <a16:creationId xmlns:a16="http://schemas.microsoft.com/office/drawing/2014/main" id="{C0153183-DD33-FC6C-2B6B-D618A7E91B3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49875" y="5250121"/>
              <a:ext cx="914400" cy="914400"/>
            </a:xfrm>
            <a:prstGeom prst="rect">
              <a:avLst/>
            </a:prstGeom>
          </p:spPr>
        </p:pic>
        <p:sp>
          <p:nvSpPr>
            <p:cNvPr id="48" name="Rectangle 47">
              <a:extLst>
                <a:ext uri="{FF2B5EF4-FFF2-40B4-BE49-F238E27FC236}">
                  <a16:creationId xmlns:a16="http://schemas.microsoft.com/office/drawing/2014/main" id="{FB70CD4D-3163-7FA0-A918-BF6ED88A5EB3}"/>
                </a:ext>
              </a:extLst>
            </p:cNvPr>
            <p:cNvSpPr/>
            <p:nvPr/>
          </p:nvSpPr>
          <p:spPr>
            <a:xfrm>
              <a:off x="1070108" y="5315813"/>
              <a:ext cx="139742" cy="737563"/>
            </a:xfrm>
            <a:prstGeom prst="rect">
              <a:avLst/>
            </a:prstGeom>
            <a:solidFill>
              <a:srgbClr val="F4F4F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50" name="Straight Connector 49">
              <a:extLst>
                <a:ext uri="{FF2B5EF4-FFF2-40B4-BE49-F238E27FC236}">
                  <a16:creationId xmlns:a16="http://schemas.microsoft.com/office/drawing/2014/main" id="{06216870-20C0-F50C-19CA-D8D8D3D3290D}"/>
                </a:ext>
              </a:extLst>
            </p:cNvPr>
            <p:cNvCxnSpPr/>
            <p:nvPr/>
          </p:nvCxnSpPr>
          <p:spPr>
            <a:xfrm flipH="1">
              <a:off x="786529" y="6022012"/>
              <a:ext cx="436692"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51" name="Straight Connector 50">
              <a:extLst>
                <a:ext uri="{FF2B5EF4-FFF2-40B4-BE49-F238E27FC236}">
                  <a16:creationId xmlns:a16="http://schemas.microsoft.com/office/drawing/2014/main" id="{C361A79C-984A-6362-0C5D-C32FA5DE55E9}"/>
                </a:ext>
              </a:extLst>
            </p:cNvPr>
            <p:cNvCxnSpPr>
              <a:cxnSpLocks/>
            </p:cNvCxnSpPr>
            <p:nvPr/>
          </p:nvCxnSpPr>
          <p:spPr>
            <a:xfrm flipV="1">
              <a:off x="796181" y="5401957"/>
              <a:ext cx="0" cy="620055"/>
            </a:xfrm>
            <a:prstGeom prst="line">
              <a:avLst/>
            </a:prstGeom>
            <a:ln w="19050"/>
          </p:spPr>
          <p:style>
            <a:lnRef idx="1">
              <a:schemeClr val="dk1"/>
            </a:lnRef>
            <a:fillRef idx="0">
              <a:schemeClr val="dk1"/>
            </a:fillRef>
            <a:effectRef idx="0">
              <a:schemeClr val="dk1"/>
            </a:effectRef>
            <a:fontRef idx="minor">
              <a:schemeClr val="tx1"/>
            </a:fontRef>
          </p:style>
        </p:cxnSp>
        <p:cxnSp>
          <p:nvCxnSpPr>
            <p:cNvPr id="54" name="Straight Connector 53">
              <a:extLst>
                <a:ext uri="{FF2B5EF4-FFF2-40B4-BE49-F238E27FC236}">
                  <a16:creationId xmlns:a16="http://schemas.microsoft.com/office/drawing/2014/main" id="{48164511-D0A0-7356-C3D1-6A269D8B8EDD}"/>
                </a:ext>
              </a:extLst>
            </p:cNvPr>
            <p:cNvCxnSpPr/>
            <p:nvPr/>
          </p:nvCxnSpPr>
          <p:spPr>
            <a:xfrm>
              <a:off x="1541693" y="6022012"/>
              <a:ext cx="0" cy="60316"/>
            </a:xfrm>
            <a:prstGeom prst="line">
              <a:avLst/>
            </a:prstGeom>
            <a:ln w="19050"/>
          </p:spPr>
          <p:style>
            <a:lnRef idx="1">
              <a:schemeClr val="dk1"/>
            </a:lnRef>
            <a:fillRef idx="0">
              <a:schemeClr val="dk1"/>
            </a:fillRef>
            <a:effectRef idx="0">
              <a:schemeClr val="dk1"/>
            </a:effectRef>
            <a:fontRef idx="minor">
              <a:schemeClr val="tx1"/>
            </a:fontRef>
          </p:style>
        </p:cxnSp>
        <p:sp>
          <p:nvSpPr>
            <p:cNvPr id="55" name="TextBox 54">
              <a:extLst>
                <a:ext uri="{FF2B5EF4-FFF2-40B4-BE49-F238E27FC236}">
                  <a16:creationId xmlns:a16="http://schemas.microsoft.com/office/drawing/2014/main" id="{DCA5E6BC-629B-B064-BC74-2248C60DF64F}"/>
                </a:ext>
              </a:extLst>
            </p:cNvPr>
            <p:cNvSpPr txBox="1"/>
            <p:nvPr/>
          </p:nvSpPr>
          <p:spPr>
            <a:xfrm>
              <a:off x="1324426" y="6064706"/>
              <a:ext cx="659153" cy="276999"/>
            </a:xfrm>
            <a:prstGeom prst="rect">
              <a:avLst/>
            </a:prstGeom>
            <a:noFill/>
          </p:spPr>
          <p:txBody>
            <a:bodyPr wrap="square" rtlCol="0">
              <a:spAutoFit/>
            </a:bodyPr>
            <a:lstStyle/>
            <a:p>
              <a:r>
                <a:rPr lang="da-DK" sz="1200" dirty="0">
                  <a:latin typeface="Montserrat" panose="00000500000000000000" pitchFamily="2" charset="0"/>
                </a:rPr>
                <a:t>  X̄ </a:t>
              </a:r>
              <a:endParaRPr lang="en-GB" sz="1200" dirty="0">
                <a:latin typeface="Montserrat" panose="00000500000000000000" pitchFamily="2" charset="0"/>
              </a:endParaRPr>
            </a:p>
          </p:txBody>
        </p:sp>
      </p:grpSp>
      <p:grpSp>
        <p:nvGrpSpPr>
          <p:cNvPr id="63" name="Group 62">
            <a:extLst>
              <a:ext uri="{FF2B5EF4-FFF2-40B4-BE49-F238E27FC236}">
                <a16:creationId xmlns:a16="http://schemas.microsoft.com/office/drawing/2014/main" id="{A76664E3-5274-1BF3-7643-A30257F2E442}"/>
              </a:ext>
            </a:extLst>
          </p:cNvPr>
          <p:cNvGrpSpPr/>
          <p:nvPr/>
        </p:nvGrpSpPr>
        <p:grpSpPr>
          <a:xfrm>
            <a:off x="2141904" y="5250121"/>
            <a:ext cx="914400" cy="1091584"/>
            <a:chOff x="2141904" y="5250121"/>
            <a:chExt cx="914400" cy="1091584"/>
          </a:xfrm>
        </p:grpSpPr>
        <p:pic>
          <p:nvPicPr>
            <p:cNvPr id="47" name="Graphic 46" descr="Normal Distribution outline">
              <a:extLst>
                <a:ext uri="{FF2B5EF4-FFF2-40B4-BE49-F238E27FC236}">
                  <a16:creationId xmlns:a16="http://schemas.microsoft.com/office/drawing/2014/main" id="{83BE14F4-0C5C-1B36-4EE8-7B1DA1FA89E4}"/>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141904" y="5250121"/>
              <a:ext cx="914400" cy="914400"/>
            </a:xfrm>
            <a:prstGeom prst="rect">
              <a:avLst/>
            </a:prstGeom>
          </p:spPr>
        </p:pic>
        <p:sp>
          <p:nvSpPr>
            <p:cNvPr id="56" name="Rectangle 55">
              <a:extLst>
                <a:ext uri="{FF2B5EF4-FFF2-40B4-BE49-F238E27FC236}">
                  <a16:creationId xmlns:a16="http://schemas.microsoft.com/office/drawing/2014/main" id="{9FBA20B4-1B87-50F3-21D2-3CD58DD6A595}"/>
                </a:ext>
              </a:extLst>
            </p:cNvPr>
            <p:cNvSpPr/>
            <p:nvPr/>
          </p:nvSpPr>
          <p:spPr>
            <a:xfrm>
              <a:off x="2171325" y="5272891"/>
              <a:ext cx="139742" cy="737563"/>
            </a:xfrm>
            <a:prstGeom prst="rect">
              <a:avLst/>
            </a:prstGeom>
            <a:solidFill>
              <a:srgbClr val="F4F4F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57" name="Straight Connector 56">
              <a:extLst>
                <a:ext uri="{FF2B5EF4-FFF2-40B4-BE49-F238E27FC236}">
                  <a16:creationId xmlns:a16="http://schemas.microsoft.com/office/drawing/2014/main" id="{82843B52-1FFD-1E48-AC84-745110F3AE02}"/>
                </a:ext>
              </a:extLst>
            </p:cNvPr>
            <p:cNvCxnSpPr>
              <a:cxnSpLocks/>
            </p:cNvCxnSpPr>
            <p:nvPr/>
          </p:nvCxnSpPr>
          <p:spPr>
            <a:xfrm flipV="1">
              <a:off x="2640080" y="5401957"/>
              <a:ext cx="0" cy="620055"/>
            </a:xfrm>
            <a:prstGeom prst="line">
              <a:avLst/>
            </a:prstGeom>
            <a:ln w="19050"/>
          </p:spPr>
          <p:style>
            <a:lnRef idx="1">
              <a:schemeClr val="dk1"/>
            </a:lnRef>
            <a:fillRef idx="0">
              <a:schemeClr val="dk1"/>
            </a:fillRef>
            <a:effectRef idx="0">
              <a:schemeClr val="dk1"/>
            </a:effectRef>
            <a:fontRef idx="minor">
              <a:schemeClr val="tx1"/>
            </a:fontRef>
          </p:style>
        </p:cxnSp>
        <p:sp>
          <p:nvSpPr>
            <p:cNvPr id="58" name="TextBox 57">
              <a:extLst>
                <a:ext uri="{FF2B5EF4-FFF2-40B4-BE49-F238E27FC236}">
                  <a16:creationId xmlns:a16="http://schemas.microsoft.com/office/drawing/2014/main" id="{3B3BE5A9-582B-3AE0-394F-B1E8F3C60C0D}"/>
                </a:ext>
              </a:extLst>
            </p:cNvPr>
            <p:cNvSpPr txBox="1"/>
            <p:nvPr/>
          </p:nvSpPr>
          <p:spPr>
            <a:xfrm>
              <a:off x="2498157" y="6064706"/>
              <a:ext cx="303993" cy="276999"/>
            </a:xfrm>
            <a:prstGeom prst="rect">
              <a:avLst/>
            </a:prstGeom>
            <a:noFill/>
          </p:spPr>
          <p:txBody>
            <a:bodyPr wrap="square" rtlCol="0">
              <a:spAutoFit/>
            </a:bodyPr>
            <a:lstStyle/>
            <a:p>
              <a:r>
                <a:rPr lang="en-GB" sz="1200" dirty="0">
                  <a:latin typeface="Montserrat" panose="00000500000000000000" pitchFamily="2" charset="0"/>
                </a:rPr>
                <a:t>0</a:t>
              </a:r>
            </a:p>
          </p:txBody>
        </p:sp>
        <p:cxnSp>
          <p:nvCxnSpPr>
            <p:cNvPr id="59" name="Straight Connector 58">
              <a:extLst>
                <a:ext uri="{FF2B5EF4-FFF2-40B4-BE49-F238E27FC236}">
                  <a16:creationId xmlns:a16="http://schemas.microsoft.com/office/drawing/2014/main" id="{C642DFE3-56EF-5D6C-769D-BD60665C722A}"/>
                </a:ext>
              </a:extLst>
            </p:cNvPr>
            <p:cNvCxnSpPr/>
            <p:nvPr/>
          </p:nvCxnSpPr>
          <p:spPr>
            <a:xfrm>
              <a:off x="2640501" y="6010454"/>
              <a:ext cx="0" cy="60316"/>
            </a:xfrm>
            <a:prstGeom prst="line">
              <a:avLst/>
            </a:prstGeom>
            <a:ln w="19050"/>
          </p:spPr>
          <p:style>
            <a:lnRef idx="1">
              <a:schemeClr val="dk1"/>
            </a:lnRef>
            <a:fillRef idx="0">
              <a:schemeClr val="dk1"/>
            </a:fillRef>
            <a:effectRef idx="0">
              <a:schemeClr val="dk1"/>
            </a:effectRef>
            <a:fontRef idx="minor">
              <a:schemeClr val="tx1"/>
            </a:fontRef>
          </p:style>
        </p:cxnSp>
      </p:grpSp>
      <p:cxnSp>
        <p:nvCxnSpPr>
          <p:cNvPr id="46" name="Straight Arrow Connector 45">
            <a:extLst>
              <a:ext uri="{FF2B5EF4-FFF2-40B4-BE49-F238E27FC236}">
                <a16:creationId xmlns:a16="http://schemas.microsoft.com/office/drawing/2014/main" id="{22B5C8C7-00E3-FDEB-3453-61D76B7E7081}"/>
              </a:ext>
            </a:extLst>
          </p:cNvPr>
          <p:cNvCxnSpPr/>
          <p:nvPr/>
        </p:nvCxnSpPr>
        <p:spPr>
          <a:xfrm>
            <a:off x="1976801" y="5707321"/>
            <a:ext cx="25505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73" name="Group 72">
            <a:extLst>
              <a:ext uri="{FF2B5EF4-FFF2-40B4-BE49-F238E27FC236}">
                <a16:creationId xmlns:a16="http://schemas.microsoft.com/office/drawing/2014/main" id="{9AD8A463-7396-3AFC-8525-519A5248768D}"/>
              </a:ext>
            </a:extLst>
          </p:cNvPr>
          <p:cNvGrpSpPr/>
          <p:nvPr/>
        </p:nvGrpSpPr>
        <p:grpSpPr>
          <a:xfrm>
            <a:off x="3280818" y="5250121"/>
            <a:ext cx="914400" cy="1294512"/>
            <a:chOff x="3280818" y="5250121"/>
            <a:chExt cx="914400" cy="1294512"/>
          </a:xfrm>
        </p:grpSpPr>
        <p:grpSp>
          <p:nvGrpSpPr>
            <p:cNvPr id="64" name="Group 63">
              <a:extLst>
                <a:ext uri="{FF2B5EF4-FFF2-40B4-BE49-F238E27FC236}">
                  <a16:creationId xmlns:a16="http://schemas.microsoft.com/office/drawing/2014/main" id="{E7B0960D-674F-7305-7505-8738B21FC940}"/>
                </a:ext>
              </a:extLst>
            </p:cNvPr>
            <p:cNvGrpSpPr/>
            <p:nvPr/>
          </p:nvGrpSpPr>
          <p:grpSpPr>
            <a:xfrm>
              <a:off x="3280818" y="5250121"/>
              <a:ext cx="914400" cy="1091584"/>
              <a:chOff x="2141904" y="5250121"/>
              <a:chExt cx="914400" cy="1091584"/>
            </a:xfrm>
          </p:grpSpPr>
          <p:pic>
            <p:nvPicPr>
              <p:cNvPr id="65" name="Graphic 64" descr="Normal Distribution outline">
                <a:extLst>
                  <a:ext uri="{FF2B5EF4-FFF2-40B4-BE49-F238E27FC236}">
                    <a16:creationId xmlns:a16="http://schemas.microsoft.com/office/drawing/2014/main" id="{4CA7762A-84F9-73F1-0630-A945D078F0A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141904" y="5250121"/>
                <a:ext cx="914400" cy="914400"/>
              </a:xfrm>
              <a:prstGeom prst="rect">
                <a:avLst/>
              </a:prstGeom>
            </p:spPr>
          </p:pic>
          <p:sp>
            <p:nvSpPr>
              <p:cNvPr id="66" name="Rectangle 65">
                <a:extLst>
                  <a:ext uri="{FF2B5EF4-FFF2-40B4-BE49-F238E27FC236}">
                    <a16:creationId xmlns:a16="http://schemas.microsoft.com/office/drawing/2014/main" id="{B9217AD3-8E8C-3A38-7DC6-B43D362B4CA9}"/>
                  </a:ext>
                </a:extLst>
              </p:cNvPr>
              <p:cNvSpPr/>
              <p:nvPr/>
            </p:nvSpPr>
            <p:spPr>
              <a:xfrm>
                <a:off x="2171325" y="5272891"/>
                <a:ext cx="139742" cy="737563"/>
              </a:xfrm>
              <a:prstGeom prst="rect">
                <a:avLst/>
              </a:prstGeom>
              <a:solidFill>
                <a:srgbClr val="F4F4F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67" name="Straight Connector 66">
                <a:extLst>
                  <a:ext uri="{FF2B5EF4-FFF2-40B4-BE49-F238E27FC236}">
                    <a16:creationId xmlns:a16="http://schemas.microsoft.com/office/drawing/2014/main" id="{FBDD1588-060F-E941-A9B7-2526EB24EE73}"/>
                  </a:ext>
                </a:extLst>
              </p:cNvPr>
              <p:cNvCxnSpPr>
                <a:cxnSpLocks/>
              </p:cNvCxnSpPr>
              <p:nvPr/>
            </p:nvCxnSpPr>
            <p:spPr>
              <a:xfrm flipV="1">
                <a:off x="2640080" y="5401957"/>
                <a:ext cx="0" cy="620055"/>
              </a:xfrm>
              <a:prstGeom prst="line">
                <a:avLst/>
              </a:prstGeom>
              <a:ln w="19050"/>
            </p:spPr>
            <p:style>
              <a:lnRef idx="1">
                <a:schemeClr val="dk1"/>
              </a:lnRef>
              <a:fillRef idx="0">
                <a:schemeClr val="dk1"/>
              </a:fillRef>
              <a:effectRef idx="0">
                <a:schemeClr val="dk1"/>
              </a:effectRef>
              <a:fontRef idx="minor">
                <a:schemeClr val="tx1"/>
              </a:fontRef>
            </p:style>
          </p:cxnSp>
          <p:sp>
            <p:nvSpPr>
              <p:cNvPr id="68" name="TextBox 67">
                <a:extLst>
                  <a:ext uri="{FF2B5EF4-FFF2-40B4-BE49-F238E27FC236}">
                    <a16:creationId xmlns:a16="http://schemas.microsoft.com/office/drawing/2014/main" id="{73878512-6D1B-46FE-182D-8E0EA5B93195}"/>
                  </a:ext>
                </a:extLst>
              </p:cNvPr>
              <p:cNvSpPr txBox="1"/>
              <p:nvPr/>
            </p:nvSpPr>
            <p:spPr>
              <a:xfrm>
                <a:off x="2498157" y="6064706"/>
                <a:ext cx="303993" cy="276999"/>
              </a:xfrm>
              <a:prstGeom prst="rect">
                <a:avLst/>
              </a:prstGeom>
              <a:noFill/>
            </p:spPr>
            <p:txBody>
              <a:bodyPr wrap="square" rtlCol="0">
                <a:spAutoFit/>
              </a:bodyPr>
              <a:lstStyle/>
              <a:p>
                <a:r>
                  <a:rPr lang="en-GB" sz="1200" dirty="0">
                    <a:latin typeface="Montserrat" panose="00000500000000000000" pitchFamily="2" charset="0"/>
                  </a:rPr>
                  <a:t>0</a:t>
                </a:r>
              </a:p>
            </p:txBody>
          </p:sp>
          <p:cxnSp>
            <p:nvCxnSpPr>
              <p:cNvPr id="69" name="Straight Connector 68">
                <a:extLst>
                  <a:ext uri="{FF2B5EF4-FFF2-40B4-BE49-F238E27FC236}">
                    <a16:creationId xmlns:a16="http://schemas.microsoft.com/office/drawing/2014/main" id="{B26FA794-C6CB-017D-8B13-DC6295689319}"/>
                  </a:ext>
                </a:extLst>
              </p:cNvPr>
              <p:cNvCxnSpPr/>
              <p:nvPr/>
            </p:nvCxnSpPr>
            <p:spPr>
              <a:xfrm>
                <a:off x="2640501" y="6010454"/>
                <a:ext cx="0" cy="60316"/>
              </a:xfrm>
              <a:prstGeom prst="line">
                <a:avLst/>
              </a:prstGeom>
              <a:ln w="19050"/>
            </p:spPr>
            <p:style>
              <a:lnRef idx="1">
                <a:schemeClr val="dk1"/>
              </a:lnRef>
              <a:fillRef idx="0">
                <a:schemeClr val="dk1"/>
              </a:fillRef>
              <a:effectRef idx="0">
                <a:schemeClr val="dk1"/>
              </a:effectRef>
              <a:fontRef idx="minor">
                <a:schemeClr val="tx1"/>
              </a:fontRef>
            </p:style>
          </p:cxnSp>
        </p:grpSp>
        <p:cxnSp>
          <p:nvCxnSpPr>
            <p:cNvPr id="70" name="Straight Arrow Connector 69">
              <a:extLst>
                <a:ext uri="{FF2B5EF4-FFF2-40B4-BE49-F238E27FC236}">
                  <a16:creationId xmlns:a16="http://schemas.microsoft.com/office/drawing/2014/main" id="{92F774AB-B8B1-AF4E-2780-12B6C598D01D}"/>
                </a:ext>
              </a:extLst>
            </p:cNvPr>
            <p:cNvCxnSpPr/>
            <p:nvPr/>
          </p:nvCxnSpPr>
          <p:spPr>
            <a:xfrm>
              <a:off x="3651469" y="5684594"/>
              <a:ext cx="255050" cy="0"/>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9F5C4475-C426-B480-B9CF-FD9C1C4586A7}"/>
                </a:ext>
              </a:extLst>
            </p:cNvPr>
            <p:cNvSpPr txBox="1"/>
            <p:nvPr/>
          </p:nvSpPr>
          <p:spPr>
            <a:xfrm>
              <a:off x="3477367" y="6267634"/>
              <a:ext cx="626139" cy="276999"/>
            </a:xfrm>
            <a:prstGeom prst="rect">
              <a:avLst/>
            </a:prstGeom>
            <a:noFill/>
          </p:spPr>
          <p:txBody>
            <a:bodyPr wrap="square" rtlCol="0">
              <a:spAutoFit/>
            </a:bodyPr>
            <a:lstStyle/>
            <a:p>
              <a:r>
                <a:rPr lang="en-GB" sz="1200" dirty="0" err="1">
                  <a:latin typeface="Montserrat" panose="00000500000000000000" pitchFamily="2" charset="0"/>
                </a:rPr>
                <a:t>sd</a:t>
              </a:r>
              <a:r>
                <a:rPr lang="en-GB" sz="1200" dirty="0">
                  <a:latin typeface="Montserrat" panose="00000500000000000000" pitchFamily="2" charset="0"/>
                </a:rPr>
                <a:t> = 1</a:t>
              </a:r>
            </a:p>
          </p:txBody>
        </p:sp>
      </p:grpSp>
      <p:cxnSp>
        <p:nvCxnSpPr>
          <p:cNvPr id="60" name="Straight Arrow Connector 59">
            <a:extLst>
              <a:ext uri="{FF2B5EF4-FFF2-40B4-BE49-F238E27FC236}">
                <a16:creationId xmlns:a16="http://schemas.microsoft.com/office/drawing/2014/main" id="{23A7F930-A203-6355-D740-60AB87995CF7}"/>
              </a:ext>
            </a:extLst>
          </p:cNvPr>
          <p:cNvCxnSpPr/>
          <p:nvPr/>
        </p:nvCxnSpPr>
        <p:spPr>
          <a:xfrm>
            <a:off x="3125060" y="5684594"/>
            <a:ext cx="25505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0892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9"/>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5"/>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8"/>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7"/>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37"/>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animBg="1"/>
      <p:bldP spid="15" grpId="0"/>
      <p:bldP spid="16" grpId="0"/>
      <p:bldP spid="17" grpId="0"/>
      <p:bldP spid="18" grpId="0" animBg="1"/>
      <p:bldP spid="5" grpId="0"/>
      <p:bldP spid="37" grpId="0"/>
      <p:bldP spid="38" grpId="0"/>
      <p:bldP spid="39" grpId="0"/>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a:extLst>
            <a:ext uri="{FF2B5EF4-FFF2-40B4-BE49-F238E27FC236}">
              <a16:creationId xmlns:a16="http://schemas.microsoft.com/office/drawing/2014/main" id="{7844E004-CCD1-60E9-C60F-5F8CCC4575B5}"/>
            </a:ext>
          </a:extLst>
        </p:cNvPr>
        <p:cNvGrpSpPr/>
        <p:nvPr/>
      </p:nvGrpSpPr>
      <p:grpSpPr>
        <a:xfrm>
          <a:off x="0" y="0"/>
          <a:ext cx="0" cy="0"/>
          <a:chOff x="0" y="0"/>
          <a:chExt cx="0" cy="0"/>
        </a:xfrm>
      </p:grpSpPr>
      <p:sp>
        <p:nvSpPr>
          <p:cNvPr id="7" name="TextBox 7">
            <a:extLst>
              <a:ext uri="{FF2B5EF4-FFF2-40B4-BE49-F238E27FC236}">
                <a16:creationId xmlns:a16="http://schemas.microsoft.com/office/drawing/2014/main" id="{E0730B2F-6D1E-682A-20A5-0C64AAB3FC02}"/>
              </a:ext>
            </a:extLst>
          </p:cNvPr>
          <p:cNvSpPr txBox="1"/>
          <p:nvPr/>
        </p:nvSpPr>
        <p:spPr>
          <a:xfrm>
            <a:off x="1157528" y="720000"/>
            <a:ext cx="9776611" cy="614207"/>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5205"/>
              </a:lnSpc>
              <a:spcBef>
                <a:spcPct val="0"/>
              </a:spcBef>
            </a:pPr>
            <a:r>
              <a:rPr lang="en-US" sz="3600" b="1" dirty="0">
                <a:solidFill>
                  <a:srgbClr val="404040"/>
                </a:solidFill>
                <a:latin typeface="Montserrat" pitchFamily="2" charset="77"/>
              </a:rPr>
              <a:t>WHAT HAPPENS DURING PCA?</a:t>
            </a:r>
          </a:p>
        </p:txBody>
      </p:sp>
      <p:pic>
        <p:nvPicPr>
          <p:cNvPr id="9" name="Picture 8" descr="A blue and black logo&#10;&#10;Description automatically generated">
            <a:extLst>
              <a:ext uri="{FF2B5EF4-FFF2-40B4-BE49-F238E27FC236}">
                <a16:creationId xmlns:a16="http://schemas.microsoft.com/office/drawing/2014/main" id="{02AC7437-3BF8-FEA6-CE46-70DF71A3503E}"/>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grpSp>
        <p:nvGrpSpPr>
          <p:cNvPr id="10" name="Group 3">
            <a:extLst>
              <a:ext uri="{FF2B5EF4-FFF2-40B4-BE49-F238E27FC236}">
                <a16:creationId xmlns:a16="http://schemas.microsoft.com/office/drawing/2014/main" id="{F9573FC0-2DAD-5732-42A3-D077EB8DEA09}"/>
              </a:ext>
            </a:extLst>
          </p:cNvPr>
          <p:cNvGrpSpPr/>
          <p:nvPr/>
        </p:nvGrpSpPr>
        <p:grpSpPr>
          <a:xfrm>
            <a:off x="0" y="1"/>
            <a:ext cx="626231" cy="6858000"/>
            <a:chOff x="0" y="0"/>
            <a:chExt cx="220314" cy="2861297"/>
          </a:xfrm>
        </p:grpSpPr>
        <p:sp>
          <p:nvSpPr>
            <p:cNvPr id="11" name="Freeform 4">
              <a:extLst>
                <a:ext uri="{FF2B5EF4-FFF2-40B4-BE49-F238E27FC236}">
                  <a16:creationId xmlns:a16="http://schemas.microsoft.com/office/drawing/2014/main" id="{0769F143-5159-3FE2-A41E-AC7E13E82231}"/>
                </a:ext>
              </a:extLst>
            </p:cNvPr>
            <p:cNvSpPr/>
            <p:nvPr/>
          </p:nvSpPr>
          <p:spPr>
            <a:xfrm>
              <a:off x="0" y="0"/>
              <a:ext cx="220314" cy="2861297"/>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DK" sz="800"/>
            </a:p>
          </p:txBody>
        </p:sp>
        <p:sp>
          <p:nvSpPr>
            <p:cNvPr id="12" name="TextBox 5">
              <a:extLst>
                <a:ext uri="{FF2B5EF4-FFF2-40B4-BE49-F238E27FC236}">
                  <a16:creationId xmlns:a16="http://schemas.microsoft.com/office/drawing/2014/main" id="{C083A978-D42B-26FA-707A-98599F5296A9}"/>
                </a:ext>
              </a:extLst>
            </p:cNvPr>
            <p:cNvSpPr txBox="1"/>
            <p:nvPr/>
          </p:nvSpPr>
          <p:spPr>
            <a:xfrm>
              <a:off x="0" y="-38100"/>
              <a:ext cx="812800" cy="850900"/>
            </a:xfrm>
            <a:prstGeom prst="rect">
              <a:avLst/>
            </a:prstGeom>
          </p:spPr>
          <p:txBody>
            <a:bodyPr lIns="33867" tIns="33867" rIns="33867" bIns="33867"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lnSpc>
                  <a:spcPts val="2110"/>
                </a:lnSpc>
              </a:pPr>
              <a:endParaRPr sz="800"/>
            </a:p>
          </p:txBody>
        </p:sp>
      </p:grpSp>
      <p:sp>
        <p:nvSpPr>
          <p:cNvPr id="4" name="TextBox 8">
            <a:extLst>
              <a:ext uri="{FF2B5EF4-FFF2-40B4-BE49-F238E27FC236}">
                <a16:creationId xmlns:a16="http://schemas.microsoft.com/office/drawing/2014/main" id="{A457108F-0391-3588-C11B-A4676ED6AECA}"/>
              </a:ext>
            </a:extLst>
          </p:cNvPr>
          <p:cNvSpPr txBox="1"/>
          <p:nvPr/>
        </p:nvSpPr>
        <p:spPr>
          <a:xfrm>
            <a:off x="1165995" y="1486071"/>
            <a:ext cx="10465576" cy="359158"/>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2987"/>
              </a:lnSpc>
            </a:pPr>
            <a:r>
              <a:rPr lang="en-US" sz="1867" dirty="0">
                <a:solidFill>
                  <a:srgbClr val="404040"/>
                </a:solidFill>
                <a:latin typeface="Montserrat" pitchFamily="2" charset="77"/>
              </a:rPr>
              <a:t>Every PC is a linear combination of all original dimensions:</a:t>
            </a:r>
          </a:p>
        </p:txBody>
      </p:sp>
      <p:sp>
        <p:nvSpPr>
          <p:cNvPr id="26" name="TextBox 25">
            <a:extLst>
              <a:ext uri="{FF2B5EF4-FFF2-40B4-BE49-F238E27FC236}">
                <a16:creationId xmlns:a16="http://schemas.microsoft.com/office/drawing/2014/main" id="{A78B2C0A-DEC0-9B31-974D-6A17E29856B2}"/>
              </a:ext>
            </a:extLst>
          </p:cNvPr>
          <p:cNvSpPr txBox="1"/>
          <p:nvPr/>
        </p:nvSpPr>
        <p:spPr>
          <a:xfrm>
            <a:off x="2396108" y="3625264"/>
            <a:ext cx="1701464" cy="523220"/>
          </a:xfrm>
          <a:prstGeom prst="rect">
            <a:avLst/>
          </a:prstGeom>
          <a:noFill/>
        </p:spPr>
        <p:txBody>
          <a:bodyPr wrap="square" rtlCol="0">
            <a:spAutoFit/>
          </a:bodyPr>
          <a:lstStyle/>
          <a:p>
            <a:r>
              <a:rPr lang="en-GB" sz="1400" dirty="0"/>
              <a:t>Eigenvector of </a:t>
            </a:r>
          </a:p>
          <a:p>
            <a:r>
              <a:rPr lang="en-GB" sz="1400" dirty="0"/>
              <a:t>PC1 in </a:t>
            </a:r>
            <a:r>
              <a:rPr lang="en-GB" sz="1400" i="1" dirty="0"/>
              <a:t>Alcohol</a:t>
            </a:r>
          </a:p>
        </p:txBody>
      </p:sp>
      <p:sp>
        <p:nvSpPr>
          <p:cNvPr id="27" name="TextBox 26">
            <a:extLst>
              <a:ext uri="{FF2B5EF4-FFF2-40B4-BE49-F238E27FC236}">
                <a16:creationId xmlns:a16="http://schemas.microsoft.com/office/drawing/2014/main" id="{399C58CA-D268-CD33-E150-BDD432C415BD}"/>
              </a:ext>
            </a:extLst>
          </p:cNvPr>
          <p:cNvSpPr txBox="1"/>
          <p:nvPr/>
        </p:nvSpPr>
        <p:spPr>
          <a:xfrm>
            <a:off x="4462595" y="3625264"/>
            <a:ext cx="1701464" cy="523220"/>
          </a:xfrm>
          <a:prstGeom prst="rect">
            <a:avLst/>
          </a:prstGeom>
          <a:noFill/>
        </p:spPr>
        <p:txBody>
          <a:bodyPr wrap="square" rtlCol="0">
            <a:spAutoFit/>
          </a:bodyPr>
          <a:lstStyle/>
          <a:p>
            <a:r>
              <a:rPr lang="en-GB" sz="1400" dirty="0"/>
              <a:t>Eigenvector of </a:t>
            </a:r>
          </a:p>
          <a:p>
            <a:r>
              <a:rPr lang="en-GB" sz="1400" dirty="0"/>
              <a:t>PC1 in </a:t>
            </a:r>
            <a:r>
              <a:rPr lang="en-GB" sz="1400" i="1" dirty="0"/>
              <a:t>Alkalinity</a:t>
            </a:r>
          </a:p>
        </p:txBody>
      </p:sp>
      <p:sp>
        <p:nvSpPr>
          <p:cNvPr id="29" name="TextBox 28">
            <a:extLst>
              <a:ext uri="{FF2B5EF4-FFF2-40B4-BE49-F238E27FC236}">
                <a16:creationId xmlns:a16="http://schemas.microsoft.com/office/drawing/2014/main" id="{0042B4A8-1580-BC21-AB82-67B1D8C60D46}"/>
              </a:ext>
            </a:extLst>
          </p:cNvPr>
          <p:cNvSpPr txBox="1"/>
          <p:nvPr/>
        </p:nvSpPr>
        <p:spPr>
          <a:xfrm>
            <a:off x="8726096" y="3625264"/>
            <a:ext cx="1701464" cy="523220"/>
          </a:xfrm>
          <a:prstGeom prst="rect">
            <a:avLst/>
          </a:prstGeom>
          <a:noFill/>
        </p:spPr>
        <p:txBody>
          <a:bodyPr wrap="square" rtlCol="0">
            <a:spAutoFit/>
          </a:bodyPr>
          <a:lstStyle/>
          <a:p>
            <a:r>
              <a:rPr lang="en-GB" sz="1400" dirty="0"/>
              <a:t>Eigenvector of </a:t>
            </a:r>
          </a:p>
          <a:p>
            <a:r>
              <a:rPr lang="en-GB" sz="1400" dirty="0"/>
              <a:t>PC1 in </a:t>
            </a:r>
            <a:r>
              <a:rPr lang="en-GB" sz="1400" i="1" dirty="0" err="1"/>
              <a:t>Color</a:t>
            </a:r>
            <a:endParaRPr lang="en-GB" sz="1400" i="1" dirty="0"/>
          </a:p>
        </p:txBody>
      </p:sp>
      <p:grpSp>
        <p:nvGrpSpPr>
          <p:cNvPr id="45" name="Group 44">
            <a:extLst>
              <a:ext uri="{FF2B5EF4-FFF2-40B4-BE49-F238E27FC236}">
                <a16:creationId xmlns:a16="http://schemas.microsoft.com/office/drawing/2014/main" id="{2F358F41-9A9A-BE0A-6064-EB00FC706917}"/>
              </a:ext>
            </a:extLst>
          </p:cNvPr>
          <p:cNvGrpSpPr/>
          <p:nvPr/>
        </p:nvGrpSpPr>
        <p:grpSpPr>
          <a:xfrm>
            <a:off x="1381958" y="3007986"/>
            <a:ext cx="10434255" cy="617756"/>
            <a:chOff x="1381958" y="3007986"/>
            <a:chExt cx="10434255" cy="617756"/>
          </a:xfrm>
        </p:grpSpPr>
        <p:pic>
          <p:nvPicPr>
            <p:cNvPr id="21" name="Picture 20">
              <a:extLst>
                <a:ext uri="{FF2B5EF4-FFF2-40B4-BE49-F238E27FC236}">
                  <a16:creationId xmlns:a16="http://schemas.microsoft.com/office/drawing/2014/main" id="{779364CC-17B5-28BA-6490-F4FDBC009C1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81958" y="3007986"/>
              <a:ext cx="9327749" cy="617278"/>
            </a:xfrm>
            <a:prstGeom prst="rect">
              <a:avLst/>
            </a:prstGeom>
          </p:spPr>
        </p:pic>
        <p:grpSp>
          <p:nvGrpSpPr>
            <p:cNvPr id="24" name="Group 23">
              <a:extLst>
                <a:ext uri="{FF2B5EF4-FFF2-40B4-BE49-F238E27FC236}">
                  <a16:creationId xmlns:a16="http://schemas.microsoft.com/office/drawing/2014/main" id="{9676D434-B237-40D3-C696-F29357E7EB99}"/>
                </a:ext>
              </a:extLst>
            </p:cNvPr>
            <p:cNvGrpSpPr/>
            <p:nvPr/>
          </p:nvGrpSpPr>
          <p:grpSpPr>
            <a:xfrm>
              <a:off x="10580971" y="3008464"/>
              <a:ext cx="1235242" cy="617278"/>
              <a:chOff x="10588326" y="2459346"/>
              <a:chExt cx="1235242" cy="617278"/>
            </a:xfrm>
          </p:grpSpPr>
          <p:sp>
            <p:nvSpPr>
              <p:cNvPr id="2" name="Rectangle 1">
                <a:extLst>
                  <a:ext uri="{FF2B5EF4-FFF2-40B4-BE49-F238E27FC236}">
                    <a16:creationId xmlns:a16="http://schemas.microsoft.com/office/drawing/2014/main" id="{3380B853-5760-1120-D9B3-EC4E6B0E51B3}"/>
                  </a:ext>
                </a:extLst>
              </p:cNvPr>
              <p:cNvSpPr/>
              <p:nvPr/>
            </p:nvSpPr>
            <p:spPr>
              <a:xfrm>
                <a:off x="10709707" y="2459346"/>
                <a:ext cx="373528" cy="61727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08C27C68-AA01-B3F2-3A36-3B9A36D94574}"/>
                  </a:ext>
                </a:extLst>
              </p:cNvPr>
              <p:cNvSpPr txBox="1"/>
              <p:nvPr/>
            </p:nvSpPr>
            <p:spPr>
              <a:xfrm>
                <a:off x="10588326" y="2608402"/>
                <a:ext cx="1235242" cy="369332"/>
              </a:xfrm>
              <a:prstGeom prst="rect">
                <a:avLst/>
              </a:prstGeom>
              <a:noFill/>
            </p:spPr>
            <p:txBody>
              <a:bodyPr wrap="square" rtlCol="0">
                <a:spAutoFit/>
              </a:bodyPr>
              <a:lstStyle/>
              <a:p>
                <a:r>
                  <a:rPr lang="en-GB" dirty="0">
                    <a:solidFill>
                      <a:schemeClr val="tx1">
                        <a:lumMod val="65000"/>
                        <a:lumOff val="35000"/>
                      </a:schemeClr>
                    </a:solidFill>
                    <a:latin typeface="Amasis MT Pro Black" panose="02040A04050005020304" pitchFamily="18" charset="0"/>
                  </a:rPr>
                  <a:t>…</a:t>
                </a:r>
              </a:p>
            </p:txBody>
          </p:sp>
        </p:grpSp>
      </p:grpSp>
      <p:sp>
        <p:nvSpPr>
          <p:cNvPr id="19" name="TextBox 18">
            <a:extLst>
              <a:ext uri="{FF2B5EF4-FFF2-40B4-BE49-F238E27FC236}">
                <a16:creationId xmlns:a16="http://schemas.microsoft.com/office/drawing/2014/main" id="{3246745A-6A2F-367B-90D6-B02945E15FC6}"/>
              </a:ext>
            </a:extLst>
          </p:cNvPr>
          <p:cNvSpPr txBox="1"/>
          <p:nvPr/>
        </p:nvSpPr>
        <p:spPr>
          <a:xfrm>
            <a:off x="3621566" y="2496772"/>
            <a:ext cx="1297210" cy="523220"/>
          </a:xfrm>
          <a:prstGeom prst="rect">
            <a:avLst/>
          </a:prstGeom>
          <a:noFill/>
        </p:spPr>
        <p:txBody>
          <a:bodyPr wrap="square" rtlCol="0">
            <a:spAutoFit/>
          </a:bodyPr>
          <a:lstStyle/>
          <a:p>
            <a:r>
              <a:rPr lang="en-GB" sz="1400" dirty="0"/>
              <a:t>Alcohol value </a:t>
            </a:r>
          </a:p>
          <a:p>
            <a:r>
              <a:rPr lang="en-GB" sz="1400" dirty="0"/>
              <a:t>for bottle 1</a:t>
            </a:r>
            <a:endParaRPr lang="en-GB" sz="1400" i="1" dirty="0"/>
          </a:p>
        </p:txBody>
      </p:sp>
      <p:sp>
        <p:nvSpPr>
          <p:cNvPr id="20" name="Arc 19">
            <a:extLst>
              <a:ext uri="{FF2B5EF4-FFF2-40B4-BE49-F238E27FC236}">
                <a16:creationId xmlns:a16="http://schemas.microsoft.com/office/drawing/2014/main" id="{8A6A78D5-275A-DBC5-6B47-A6046928FB03}"/>
              </a:ext>
            </a:extLst>
          </p:cNvPr>
          <p:cNvSpPr/>
          <p:nvPr/>
        </p:nvSpPr>
        <p:spPr>
          <a:xfrm rot="7064333" flipV="1">
            <a:off x="1297102" y="2870537"/>
            <a:ext cx="335280" cy="523220"/>
          </a:xfrm>
          <a:prstGeom prst="arc">
            <a:avLst/>
          </a:prstGeom>
          <a:ln w="19050">
            <a:solidFill>
              <a:srgbClr val="7030A0"/>
            </a:solidFill>
            <a:headEnd type="none" w="med" len="med"/>
            <a:tailEnd type="arrow"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GB">
              <a:solidFill>
                <a:srgbClr val="0070C0"/>
              </a:solidFill>
            </a:endParaRPr>
          </a:p>
        </p:txBody>
      </p:sp>
      <p:sp>
        <p:nvSpPr>
          <p:cNvPr id="35" name="TextBox 34">
            <a:extLst>
              <a:ext uri="{FF2B5EF4-FFF2-40B4-BE49-F238E27FC236}">
                <a16:creationId xmlns:a16="http://schemas.microsoft.com/office/drawing/2014/main" id="{1441E676-5DF7-5314-109A-5218ADC245E3}"/>
              </a:ext>
            </a:extLst>
          </p:cNvPr>
          <p:cNvSpPr txBox="1"/>
          <p:nvPr/>
        </p:nvSpPr>
        <p:spPr>
          <a:xfrm>
            <a:off x="998685" y="2568797"/>
            <a:ext cx="1974670" cy="307777"/>
          </a:xfrm>
          <a:prstGeom prst="rect">
            <a:avLst/>
          </a:prstGeom>
          <a:noFill/>
        </p:spPr>
        <p:txBody>
          <a:bodyPr wrap="square" rtlCol="0">
            <a:spAutoFit/>
          </a:bodyPr>
          <a:lstStyle/>
          <a:p>
            <a:r>
              <a:rPr lang="en-GB" sz="1400" dirty="0"/>
              <a:t>PC1 value for bottle 1</a:t>
            </a:r>
            <a:endParaRPr lang="en-GB" sz="1400" i="1" dirty="0"/>
          </a:p>
        </p:txBody>
      </p:sp>
      <p:sp>
        <p:nvSpPr>
          <p:cNvPr id="36" name="Arc 35">
            <a:extLst>
              <a:ext uri="{FF2B5EF4-FFF2-40B4-BE49-F238E27FC236}">
                <a16:creationId xmlns:a16="http://schemas.microsoft.com/office/drawing/2014/main" id="{B24B67A3-9A91-7AE0-9D87-A3A3818AF1F4}"/>
              </a:ext>
            </a:extLst>
          </p:cNvPr>
          <p:cNvSpPr/>
          <p:nvPr/>
        </p:nvSpPr>
        <p:spPr>
          <a:xfrm rot="1829692">
            <a:off x="3956722" y="2953329"/>
            <a:ext cx="335280" cy="523220"/>
          </a:xfrm>
          <a:prstGeom prst="arc">
            <a:avLst/>
          </a:prstGeom>
          <a:ln w="19050">
            <a:solidFill>
              <a:srgbClr val="00B0F0"/>
            </a:solidFill>
            <a:headEnd type="none" w="med" len="med"/>
            <a:tailEnd type="arrow"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GB">
              <a:solidFill>
                <a:srgbClr val="0070C0"/>
              </a:solidFill>
            </a:endParaRPr>
          </a:p>
        </p:txBody>
      </p:sp>
      <p:sp>
        <p:nvSpPr>
          <p:cNvPr id="39" name="TextBox 38">
            <a:extLst>
              <a:ext uri="{FF2B5EF4-FFF2-40B4-BE49-F238E27FC236}">
                <a16:creationId xmlns:a16="http://schemas.microsoft.com/office/drawing/2014/main" id="{A6DD7E2C-D109-75BE-AA3A-D33A1C0B751A}"/>
              </a:ext>
            </a:extLst>
          </p:cNvPr>
          <p:cNvSpPr txBox="1"/>
          <p:nvPr/>
        </p:nvSpPr>
        <p:spPr>
          <a:xfrm>
            <a:off x="5579906" y="2466292"/>
            <a:ext cx="1297210" cy="523220"/>
          </a:xfrm>
          <a:prstGeom prst="rect">
            <a:avLst/>
          </a:prstGeom>
          <a:noFill/>
        </p:spPr>
        <p:txBody>
          <a:bodyPr wrap="square" rtlCol="0">
            <a:spAutoFit/>
          </a:bodyPr>
          <a:lstStyle/>
          <a:p>
            <a:r>
              <a:rPr lang="en-GB" sz="1400" dirty="0"/>
              <a:t>Alkalinity value </a:t>
            </a:r>
          </a:p>
          <a:p>
            <a:r>
              <a:rPr lang="en-GB" sz="1400" dirty="0"/>
              <a:t>for bottle 1</a:t>
            </a:r>
            <a:endParaRPr lang="en-GB" sz="1400" i="1" dirty="0"/>
          </a:p>
        </p:txBody>
      </p:sp>
      <p:sp>
        <p:nvSpPr>
          <p:cNvPr id="40" name="Arc 39">
            <a:extLst>
              <a:ext uri="{FF2B5EF4-FFF2-40B4-BE49-F238E27FC236}">
                <a16:creationId xmlns:a16="http://schemas.microsoft.com/office/drawing/2014/main" id="{52304C16-67C2-712B-2A16-B7CD64023B49}"/>
              </a:ext>
            </a:extLst>
          </p:cNvPr>
          <p:cNvSpPr/>
          <p:nvPr/>
        </p:nvSpPr>
        <p:spPr>
          <a:xfrm rot="1829692">
            <a:off x="5915062" y="2922849"/>
            <a:ext cx="335280" cy="523220"/>
          </a:xfrm>
          <a:prstGeom prst="arc">
            <a:avLst/>
          </a:prstGeom>
          <a:ln w="19050">
            <a:solidFill>
              <a:srgbClr val="00B0F0"/>
            </a:solidFill>
            <a:headEnd type="none" w="med" len="med"/>
            <a:tailEnd type="arrow"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GB">
              <a:solidFill>
                <a:srgbClr val="0070C0"/>
              </a:solidFill>
            </a:endParaRPr>
          </a:p>
        </p:txBody>
      </p:sp>
      <p:sp>
        <p:nvSpPr>
          <p:cNvPr id="41" name="TextBox 40">
            <a:extLst>
              <a:ext uri="{FF2B5EF4-FFF2-40B4-BE49-F238E27FC236}">
                <a16:creationId xmlns:a16="http://schemas.microsoft.com/office/drawing/2014/main" id="{981647D0-9C86-746E-7C20-BBE32FE82288}"/>
              </a:ext>
            </a:extLst>
          </p:cNvPr>
          <p:cNvSpPr txBox="1"/>
          <p:nvPr/>
        </p:nvSpPr>
        <p:spPr>
          <a:xfrm>
            <a:off x="7911625" y="2454862"/>
            <a:ext cx="1391605" cy="523220"/>
          </a:xfrm>
          <a:prstGeom prst="rect">
            <a:avLst/>
          </a:prstGeom>
          <a:noFill/>
        </p:spPr>
        <p:txBody>
          <a:bodyPr wrap="square" rtlCol="0">
            <a:spAutoFit/>
          </a:bodyPr>
          <a:lstStyle/>
          <a:p>
            <a:r>
              <a:rPr lang="en-GB" sz="1400" dirty="0"/>
              <a:t>Flavonoid value </a:t>
            </a:r>
          </a:p>
          <a:p>
            <a:r>
              <a:rPr lang="en-GB" sz="1400" dirty="0"/>
              <a:t>for bottle 1</a:t>
            </a:r>
            <a:endParaRPr lang="en-GB" sz="1400" i="1" dirty="0"/>
          </a:p>
        </p:txBody>
      </p:sp>
      <p:sp>
        <p:nvSpPr>
          <p:cNvPr id="42" name="Arc 41">
            <a:extLst>
              <a:ext uri="{FF2B5EF4-FFF2-40B4-BE49-F238E27FC236}">
                <a16:creationId xmlns:a16="http://schemas.microsoft.com/office/drawing/2014/main" id="{FC631103-D416-D8D2-04C9-768F6828CFA9}"/>
              </a:ext>
            </a:extLst>
          </p:cNvPr>
          <p:cNvSpPr/>
          <p:nvPr/>
        </p:nvSpPr>
        <p:spPr>
          <a:xfrm rot="1829692">
            <a:off x="8246782" y="2911419"/>
            <a:ext cx="335280" cy="523220"/>
          </a:xfrm>
          <a:prstGeom prst="arc">
            <a:avLst/>
          </a:prstGeom>
          <a:ln w="19050">
            <a:solidFill>
              <a:srgbClr val="00B0F0"/>
            </a:solidFill>
            <a:headEnd type="none" w="med" len="med"/>
            <a:tailEnd type="arrow"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GB">
              <a:solidFill>
                <a:srgbClr val="0070C0"/>
              </a:solidFill>
            </a:endParaRPr>
          </a:p>
        </p:txBody>
      </p:sp>
      <p:sp>
        <p:nvSpPr>
          <p:cNvPr id="43" name="TextBox 42">
            <a:extLst>
              <a:ext uri="{FF2B5EF4-FFF2-40B4-BE49-F238E27FC236}">
                <a16:creationId xmlns:a16="http://schemas.microsoft.com/office/drawing/2014/main" id="{EC9D9864-42CD-4D36-4057-D85C21BDA9FD}"/>
              </a:ext>
            </a:extLst>
          </p:cNvPr>
          <p:cNvSpPr txBox="1"/>
          <p:nvPr/>
        </p:nvSpPr>
        <p:spPr>
          <a:xfrm>
            <a:off x="9820436" y="2432002"/>
            <a:ext cx="1297210" cy="523220"/>
          </a:xfrm>
          <a:prstGeom prst="rect">
            <a:avLst/>
          </a:prstGeom>
          <a:noFill/>
        </p:spPr>
        <p:txBody>
          <a:bodyPr wrap="square" rtlCol="0">
            <a:spAutoFit/>
          </a:bodyPr>
          <a:lstStyle/>
          <a:p>
            <a:r>
              <a:rPr lang="en-GB" sz="1400" dirty="0" err="1"/>
              <a:t>Color</a:t>
            </a:r>
            <a:r>
              <a:rPr lang="en-GB" sz="1400" dirty="0"/>
              <a:t> value </a:t>
            </a:r>
          </a:p>
          <a:p>
            <a:r>
              <a:rPr lang="en-GB" sz="1400" dirty="0"/>
              <a:t>for bottle 1</a:t>
            </a:r>
            <a:endParaRPr lang="en-GB" sz="1400" i="1" dirty="0"/>
          </a:p>
        </p:txBody>
      </p:sp>
      <p:sp>
        <p:nvSpPr>
          <p:cNvPr id="44" name="Arc 43">
            <a:extLst>
              <a:ext uri="{FF2B5EF4-FFF2-40B4-BE49-F238E27FC236}">
                <a16:creationId xmlns:a16="http://schemas.microsoft.com/office/drawing/2014/main" id="{6C33E7FE-2AC2-4962-E082-B886480A6DF8}"/>
              </a:ext>
            </a:extLst>
          </p:cNvPr>
          <p:cNvSpPr/>
          <p:nvPr/>
        </p:nvSpPr>
        <p:spPr>
          <a:xfrm rot="1829692">
            <a:off x="10155592" y="2888559"/>
            <a:ext cx="335280" cy="523220"/>
          </a:xfrm>
          <a:prstGeom prst="arc">
            <a:avLst/>
          </a:prstGeom>
          <a:ln w="19050">
            <a:solidFill>
              <a:srgbClr val="00B0F0"/>
            </a:solidFill>
            <a:headEnd type="none" w="med" len="med"/>
            <a:tailEnd type="arrow"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GB">
              <a:solidFill>
                <a:srgbClr val="0070C0"/>
              </a:solidFill>
            </a:endParaRPr>
          </a:p>
        </p:txBody>
      </p:sp>
      <p:sp>
        <p:nvSpPr>
          <p:cNvPr id="31" name="Arc 30">
            <a:extLst>
              <a:ext uri="{FF2B5EF4-FFF2-40B4-BE49-F238E27FC236}">
                <a16:creationId xmlns:a16="http://schemas.microsoft.com/office/drawing/2014/main" id="{44975EE8-474C-72CA-9768-F77492859018}"/>
              </a:ext>
            </a:extLst>
          </p:cNvPr>
          <p:cNvSpPr/>
          <p:nvPr/>
        </p:nvSpPr>
        <p:spPr>
          <a:xfrm rot="12467058">
            <a:off x="2535733" y="3188715"/>
            <a:ext cx="335280" cy="523220"/>
          </a:xfrm>
          <a:prstGeom prst="arc">
            <a:avLst/>
          </a:prstGeom>
          <a:ln w="19050">
            <a:solidFill>
              <a:srgbClr val="C00000"/>
            </a:solidFill>
            <a:headEnd type="none" w="med" len="med"/>
            <a:tailEnd type="arrow"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GB"/>
          </a:p>
        </p:txBody>
      </p:sp>
      <p:sp>
        <p:nvSpPr>
          <p:cNvPr id="32" name="Arc 31">
            <a:extLst>
              <a:ext uri="{FF2B5EF4-FFF2-40B4-BE49-F238E27FC236}">
                <a16:creationId xmlns:a16="http://schemas.microsoft.com/office/drawing/2014/main" id="{E04EECC3-751B-A39A-A75D-A45E1582C047}"/>
              </a:ext>
            </a:extLst>
          </p:cNvPr>
          <p:cNvSpPr/>
          <p:nvPr/>
        </p:nvSpPr>
        <p:spPr>
          <a:xfrm rot="12467058">
            <a:off x="4573721" y="3214453"/>
            <a:ext cx="335280" cy="523220"/>
          </a:xfrm>
          <a:prstGeom prst="arc">
            <a:avLst/>
          </a:prstGeom>
          <a:ln w="19050">
            <a:solidFill>
              <a:srgbClr val="C00000"/>
            </a:solidFill>
            <a:headEnd type="none" w="med" len="med"/>
            <a:tailEnd type="arrow"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GB" dirty="0"/>
          </a:p>
        </p:txBody>
      </p:sp>
      <p:sp>
        <p:nvSpPr>
          <p:cNvPr id="28" name="TextBox 27">
            <a:extLst>
              <a:ext uri="{FF2B5EF4-FFF2-40B4-BE49-F238E27FC236}">
                <a16:creationId xmlns:a16="http://schemas.microsoft.com/office/drawing/2014/main" id="{20C1A8F6-122A-BADC-CA14-1C5013C38298}"/>
              </a:ext>
            </a:extLst>
          </p:cNvPr>
          <p:cNvSpPr txBox="1"/>
          <p:nvPr/>
        </p:nvSpPr>
        <p:spPr>
          <a:xfrm>
            <a:off x="6359911" y="3624602"/>
            <a:ext cx="1701464" cy="523220"/>
          </a:xfrm>
          <a:prstGeom prst="rect">
            <a:avLst/>
          </a:prstGeom>
          <a:noFill/>
        </p:spPr>
        <p:txBody>
          <a:bodyPr wrap="square" rtlCol="0">
            <a:spAutoFit/>
          </a:bodyPr>
          <a:lstStyle/>
          <a:p>
            <a:r>
              <a:rPr lang="en-GB" sz="1400" dirty="0"/>
              <a:t>Eigenvector of </a:t>
            </a:r>
          </a:p>
          <a:p>
            <a:r>
              <a:rPr lang="en-GB" sz="1400" dirty="0"/>
              <a:t>PC1 in </a:t>
            </a:r>
            <a:r>
              <a:rPr lang="en-GB" sz="1400" i="1" dirty="0"/>
              <a:t>Flavonoids</a:t>
            </a:r>
          </a:p>
        </p:txBody>
      </p:sp>
      <p:sp>
        <p:nvSpPr>
          <p:cNvPr id="33" name="Arc 32">
            <a:extLst>
              <a:ext uri="{FF2B5EF4-FFF2-40B4-BE49-F238E27FC236}">
                <a16:creationId xmlns:a16="http://schemas.microsoft.com/office/drawing/2014/main" id="{E097853D-12A1-8636-9025-16DCC370B881}"/>
              </a:ext>
            </a:extLst>
          </p:cNvPr>
          <p:cNvSpPr/>
          <p:nvPr/>
        </p:nvSpPr>
        <p:spPr>
          <a:xfrm rot="12467058">
            <a:off x="6640463" y="3214454"/>
            <a:ext cx="335280" cy="523220"/>
          </a:xfrm>
          <a:prstGeom prst="arc">
            <a:avLst/>
          </a:prstGeom>
          <a:ln w="19050">
            <a:solidFill>
              <a:srgbClr val="C00000"/>
            </a:solidFill>
            <a:headEnd type="none" w="med" len="med"/>
            <a:tailEnd type="arrow"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GB"/>
          </a:p>
        </p:txBody>
      </p:sp>
      <p:sp>
        <p:nvSpPr>
          <p:cNvPr id="34" name="Arc 33">
            <a:extLst>
              <a:ext uri="{FF2B5EF4-FFF2-40B4-BE49-F238E27FC236}">
                <a16:creationId xmlns:a16="http://schemas.microsoft.com/office/drawing/2014/main" id="{85A829D3-F777-96FE-D2E0-636E873303B0}"/>
              </a:ext>
            </a:extLst>
          </p:cNvPr>
          <p:cNvSpPr/>
          <p:nvPr/>
        </p:nvSpPr>
        <p:spPr>
          <a:xfrm rot="12467058">
            <a:off x="9009963" y="3217440"/>
            <a:ext cx="335280" cy="523220"/>
          </a:xfrm>
          <a:prstGeom prst="arc">
            <a:avLst/>
          </a:prstGeom>
          <a:ln w="19050">
            <a:solidFill>
              <a:srgbClr val="C00000"/>
            </a:solidFill>
            <a:headEnd type="none" w="med" len="med"/>
            <a:tailEnd type="arrow"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GB"/>
          </a:p>
        </p:txBody>
      </p:sp>
      <p:graphicFrame>
        <p:nvGraphicFramePr>
          <p:cNvPr id="47" name="Table 46">
            <a:extLst>
              <a:ext uri="{FF2B5EF4-FFF2-40B4-BE49-F238E27FC236}">
                <a16:creationId xmlns:a16="http://schemas.microsoft.com/office/drawing/2014/main" id="{36917AF5-8CCA-CD94-0B53-26EF45052AD1}"/>
              </a:ext>
            </a:extLst>
          </p:cNvPr>
          <p:cNvGraphicFramePr>
            <a:graphicFrameLocks noGrp="1"/>
          </p:cNvGraphicFramePr>
          <p:nvPr>
            <p:extLst>
              <p:ext uri="{D42A27DB-BD31-4B8C-83A1-F6EECF244321}">
                <p14:modId xmlns:p14="http://schemas.microsoft.com/office/powerpoint/2010/main" val="3237545687"/>
              </p:ext>
            </p:extLst>
          </p:nvPr>
        </p:nvGraphicFramePr>
        <p:xfrm>
          <a:off x="3246840" y="4534822"/>
          <a:ext cx="3250728" cy="1227665"/>
        </p:xfrm>
        <a:graphic>
          <a:graphicData uri="http://schemas.openxmlformats.org/drawingml/2006/table">
            <a:tbl>
              <a:tblPr firstRow="1" bandRow="1">
                <a:tableStyleId>{5C22544A-7EE6-4342-B048-85BDC9FD1C3A}</a:tableStyleId>
              </a:tblPr>
              <a:tblGrid>
                <a:gridCol w="733354">
                  <a:extLst>
                    <a:ext uri="{9D8B030D-6E8A-4147-A177-3AD203B41FA5}">
                      <a16:colId xmlns:a16="http://schemas.microsoft.com/office/drawing/2014/main" val="957514194"/>
                    </a:ext>
                  </a:extLst>
                </a:gridCol>
                <a:gridCol w="378271">
                  <a:extLst>
                    <a:ext uri="{9D8B030D-6E8A-4147-A177-3AD203B41FA5}">
                      <a16:colId xmlns:a16="http://schemas.microsoft.com/office/drawing/2014/main" val="2705506175"/>
                    </a:ext>
                  </a:extLst>
                </a:gridCol>
                <a:gridCol w="528917">
                  <a:extLst>
                    <a:ext uri="{9D8B030D-6E8A-4147-A177-3AD203B41FA5}">
                      <a16:colId xmlns:a16="http://schemas.microsoft.com/office/drawing/2014/main" val="412750620"/>
                    </a:ext>
                  </a:extLst>
                </a:gridCol>
                <a:gridCol w="636495">
                  <a:extLst>
                    <a:ext uri="{9D8B030D-6E8A-4147-A177-3AD203B41FA5}">
                      <a16:colId xmlns:a16="http://schemas.microsoft.com/office/drawing/2014/main" val="3260733559"/>
                    </a:ext>
                  </a:extLst>
                </a:gridCol>
                <a:gridCol w="564776">
                  <a:extLst>
                    <a:ext uri="{9D8B030D-6E8A-4147-A177-3AD203B41FA5}">
                      <a16:colId xmlns:a16="http://schemas.microsoft.com/office/drawing/2014/main" val="2052329950"/>
                    </a:ext>
                  </a:extLst>
                </a:gridCol>
                <a:gridCol w="408915">
                  <a:extLst>
                    <a:ext uri="{9D8B030D-6E8A-4147-A177-3AD203B41FA5}">
                      <a16:colId xmlns:a16="http://schemas.microsoft.com/office/drawing/2014/main" val="263708879"/>
                    </a:ext>
                  </a:extLst>
                </a:gridCol>
              </a:tblGrid>
              <a:tr h="245533">
                <a:tc>
                  <a:txBody>
                    <a:bodyPr/>
                    <a:lstStyle/>
                    <a:p>
                      <a:r>
                        <a:rPr lang="en-US" sz="800" dirty="0">
                          <a:solidFill>
                            <a:schemeClr val="bg1"/>
                          </a:solidFill>
                        </a:rPr>
                        <a:t>Wine type</a:t>
                      </a:r>
                      <a:endParaRPr lang="en-DK" sz="800" dirty="0">
                        <a:solidFill>
                          <a:schemeClr val="bg1"/>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DK" sz="800" dirty="0">
                          <a:solidFill>
                            <a:schemeClr val="bg1"/>
                          </a:solidFill>
                        </a:rPr>
                        <a:t>A</a:t>
                      </a:r>
                      <a:r>
                        <a:rPr lang="en-US" sz="800" dirty="0">
                          <a:solidFill>
                            <a:schemeClr val="bg1"/>
                          </a:solidFill>
                        </a:rPr>
                        <a:t>lc</a:t>
                      </a:r>
                      <a:endParaRPr lang="en-DK" sz="800" dirty="0">
                        <a:solidFill>
                          <a:schemeClr val="bg1"/>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US" sz="800" dirty="0">
                          <a:solidFill>
                            <a:schemeClr val="bg1"/>
                          </a:solidFill>
                        </a:rPr>
                        <a:t>Alkalinity</a:t>
                      </a:r>
                      <a:endParaRPr lang="en-DK" sz="800" dirty="0">
                        <a:solidFill>
                          <a:schemeClr val="bg1"/>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US" sz="800" dirty="0">
                          <a:solidFill>
                            <a:schemeClr val="bg1"/>
                          </a:solidFill>
                        </a:rPr>
                        <a:t>Flavonoids</a:t>
                      </a:r>
                      <a:endParaRPr lang="en-DK" sz="800" dirty="0">
                        <a:solidFill>
                          <a:schemeClr val="bg1"/>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US" sz="800" dirty="0">
                          <a:solidFill>
                            <a:schemeClr val="bg1"/>
                          </a:solidFill>
                        </a:rPr>
                        <a:t>Color</a:t>
                      </a:r>
                      <a:endParaRPr lang="en-DK" sz="800" dirty="0">
                        <a:solidFill>
                          <a:schemeClr val="bg1"/>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US" sz="800" dirty="0">
                          <a:solidFill>
                            <a:schemeClr val="bg1"/>
                          </a:solidFill>
                        </a:rPr>
                        <a:t>…</a:t>
                      </a:r>
                      <a:endParaRPr lang="en-DK" sz="800" dirty="0">
                        <a:solidFill>
                          <a:schemeClr val="bg1"/>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extLst>
                  <a:ext uri="{0D108BD9-81ED-4DB2-BD59-A6C34878D82A}">
                    <a16:rowId xmlns:a16="http://schemas.microsoft.com/office/drawing/2014/main" val="589045766"/>
                  </a:ext>
                </a:extLst>
              </a:tr>
              <a:tr h="245533">
                <a:tc>
                  <a:txBody>
                    <a:bodyPr/>
                    <a:lstStyle/>
                    <a:p>
                      <a:r>
                        <a:rPr lang="en-US" sz="800" dirty="0">
                          <a:solidFill>
                            <a:srgbClr val="404040"/>
                          </a:solidFill>
                        </a:rPr>
                        <a:t>Barolo</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14.38</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12.0</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3.64</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5.4</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45033048"/>
                  </a:ext>
                </a:extLst>
              </a:tr>
              <a:tr h="245533">
                <a:tc>
                  <a:txBody>
                    <a:bodyPr/>
                    <a:lstStyle/>
                    <a:p>
                      <a:r>
                        <a:rPr lang="en-DK" sz="800" dirty="0">
                          <a:solidFill>
                            <a:srgbClr val="404040"/>
                          </a:solidFill>
                        </a:rPr>
                        <a:t>B</a:t>
                      </a:r>
                      <a:r>
                        <a:rPr lang="en-US" sz="800" dirty="0" err="1">
                          <a:solidFill>
                            <a:srgbClr val="404040"/>
                          </a:solidFill>
                        </a:rPr>
                        <a:t>arolo</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12.93</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dirty="0">
                          <a:solidFill>
                            <a:srgbClr val="404040"/>
                          </a:solidFill>
                        </a:rPr>
                        <a:t>1</a:t>
                      </a:r>
                      <a:r>
                        <a:rPr lang="en-US" sz="800" dirty="0">
                          <a:solidFill>
                            <a:srgbClr val="404040"/>
                          </a:solidFill>
                        </a:rPr>
                        <a:t>8.</a:t>
                      </a:r>
                      <a:r>
                        <a:rPr lang="en-DK" sz="800" dirty="0">
                          <a:solidFill>
                            <a:srgbClr val="404040"/>
                          </a:solidFill>
                        </a:rPr>
                        <a:t>0</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2.41</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4.5</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62344431"/>
                  </a:ext>
                </a:extLst>
              </a:tr>
              <a:tr h="245533">
                <a:tc>
                  <a:txBody>
                    <a:bodyPr/>
                    <a:lstStyle/>
                    <a:p>
                      <a:r>
                        <a:rPr lang="da-DK" sz="800" dirty="0" err="1">
                          <a:solidFill>
                            <a:srgbClr val="404040"/>
                          </a:solidFill>
                        </a:rPr>
                        <a:t>Grignolino</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11.66</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dirty="0">
                          <a:solidFill>
                            <a:srgbClr val="404040"/>
                          </a:solidFill>
                        </a:rPr>
                        <a:t>1</a:t>
                      </a:r>
                      <a:r>
                        <a:rPr lang="en-US" sz="800" dirty="0">
                          <a:solidFill>
                            <a:srgbClr val="404040"/>
                          </a:solidFill>
                        </a:rPr>
                        <a:t>6.0</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1.57</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3.8</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44599846"/>
                  </a:ext>
                </a:extLst>
              </a:tr>
              <a:tr h="245533">
                <a:tc>
                  <a:txBody>
                    <a:bodyPr/>
                    <a:lstStyle/>
                    <a:p>
                      <a:r>
                        <a:rPr lang="en-US" sz="800" dirty="0">
                          <a:solidFill>
                            <a:srgbClr val="404040"/>
                          </a:solidFill>
                        </a:rPr>
                        <a:t>…</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69337565"/>
                  </a:ext>
                </a:extLst>
              </a:tr>
            </a:tbl>
          </a:graphicData>
        </a:graphic>
      </p:graphicFrame>
      <p:sp>
        <p:nvSpPr>
          <p:cNvPr id="49" name="TextBox 48">
            <a:extLst>
              <a:ext uri="{FF2B5EF4-FFF2-40B4-BE49-F238E27FC236}">
                <a16:creationId xmlns:a16="http://schemas.microsoft.com/office/drawing/2014/main" id="{AEF2B687-68C9-826F-2C69-4E0AA4D28AC8}"/>
              </a:ext>
            </a:extLst>
          </p:cNvPr>
          <p:cNvSpPr txBox="1"/>
          <p:nvPr/>
        </p:nvSpPr>
        <p:spPr>
          <a:xfrm>
            <a:off x="3967205" y="4230536"/>
            <a:ext cx="1838288" cy="276999"/>
          </a:xfrm>
          <a:prstGeom prst="rect">
            <a:avLst/>
          </a:prstGeom>
          <a:noFill/>
        </p:spPr>
        <p:txBody>
          <a:bodyPr wrap="square" rtlCol="0">
            <a:spAutoFit/>
          </a:bodyPr>
          <a:lstStyle/>
          <a:p>
            <a:r>
              <a:rPr lang="en-GB" sz="1200" b="1" dirty="0"/>
              <a:t>Scaled and </a:t>
            </a:r>
            <a:r>
              <a:rPr lang="en-GB" sz="1200" b="1" dirty="0" err="1"/>
              <a:t>centered</a:t>
            </a:r>
            <a:r>
              <a:rPr lang="en-GB" sz="1200" b="1" dirty="0"/>
              <a:t> data</a:t>
            </a:r>
          </a:p>
        </p:txBody>
      </p:sp>
    </p:spTree>
    <p:extLst>
      <p:ext uri="{BB962C8B-B14F-4D97-AF65-F5344CB8AC3E}">
        <p14:creationId xmlns:p14="http://schemas.microsoft.com/office/powerpoint/2010/main" val="275953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P spid="29" grpId="0"/>
      <p:bldP spid="19" grpId="0"/>
      <p:bldP spid="36" grpId="0" animBg="1"/>
      <p:bldP spid="39" grpId="0"/>
      <p:bldP spid="40" grpId="0" animBg="1"/>
      <p:bldP spid="41" grpId="0"/>
      <p:bldP spid="42" grpId="0" animBg="1"/>
      <p:bldP spid="43" grpId="0"/>
      <p:bldP spid="44" grpId="0" animBg="1"/>
      <p:bldP spid="31" grpId="0" animBg="1"/>
      <p:bldP spid="32" grpId="0" animBg="1"/>
      <p:bldP spid="28" grpId="0"/>
      <p:bldP spid="33" grpId="0" animBg="1"/>
      <p:bldP spid="34"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a:extLst>
            <a:ext uri="{FF2B5EF4-FFF2-40B4-BE49-F238E27FC236}">
              <a16:creationId xmlns:a16="http://schemas.microsoft.com/office/drawing/2014/main" id="{79E8BD49-0460-CD51-13A5-226B8320AECC}"/>
            </a:ext>
          </a:extLst>
        </p:cNvPr>
        <p:cNvGrpSpPr/>
        <p:nvPr/>
      </p:nvGrpSpPr>
      <p:grpSpPr>
        <a:xfrm>
          <a:off x="0" y="0"/>
          <a:ext cx="0" cy="0"/>
          <a:chOff x="0" y="0"/>
          <a:chExt cx="0" cy="0"/>
        </a:xfrm>
      </p:grpSpPr>
      <p:sp>
        <p:nvSpPr>
          <p:cNvPr id="9" name="TextBox 9">
            <a:extLst>
              <a:ext uri="{FF2B5EF4-FFF2-40B4-BE49-F238E27FC236}">
                <a16:creationId xmlns:a16="http://schemas.microsoft.com/office/drawing/2014/main" id="{64CA0F8D-EC50-852A-3A35-AC24F3E232BE}"/>
              </a:ext>
            </a:extLst>
          </p:cNvPr>
          <p:cNvSpPr txBox="1"/>
          <p:nvPr/>
        </p:nvSpPr>
        <p:spPr>
          <a:xfrm>
            <a:off x="8007637" y="2362200"/>
            <a:ext cx="3585979" cy="1501821"/>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2987"/>
              </a:lnSpc>
            </a:pPr>
            <a:r>
              <a:rPr lang="en-US" sz="1867" dirty="0">
                <a:solidFill>
                  <a:srgbClr val="404040"/>
                </a:solidFill>
                <a:latin typeface="Montserrat" panose="00000500000000000000" pitchFamily="2" charset="0"/>
              </a:rPr>
              <a:t>This helps us to visually interpret how each of the original dimensions contributes to each PC. </a:t>
            </a:r>
          </a:p>
        </p:txBody>
      </p:sp>
      <p:grpSp>
        <p:nvGrpSpPr>
          <p:cNvPr id="6" name="Group 3">
            <a:extLst>
              <a:ext uri="{FF2B5EF4-FFF2-40B4-BE49-F238E27FC236}">
                <a16:creationId xmlns:a16="http://schemas.microsoft.com/office/drawing/2014/main" id="{F0602A7E-C3E3-64D3-BB90-BD4CFD320C4E}"/>
              </a:ext>
            </a:extLst>
          </p:cNvPr>
          <p:cNvGrpSpPr/>
          <p:nvPr/>
        </p:nvGrpSpPr>
        <p:grpSpPr>
          <a:xfrm>
            <a:off x="0" y="1"/>
            <a:ext cx="626231" cy="6858000"/>
            <a:chOff x="0" y="0"/>
            <a:chExt cx="220314" cy="2861297"/>
          </a:xfrm>
        </p:grpSpPr>
        <p:sp>
          <p:nvSpPr>
            <p:cNvPr id="10" name="Freeform 4">
              <a:extLst>
                <a:ext uri="{FF2B5EF4-FFF2-40B4-BE49-F238E27FC236}">
                  <a16:creationId xmlns:a16="http://schemas.microsoft.com/office/drawing/2014/main" id="{65BDCBD8-50DE-DDB9-0A5B-C62B0E947D7F}"/>
                </a:ext>
              </a:extLst>
            </p:cNvPr>
            <p:cNvSpPr/>
            <p:nvPr/>
          </p:nvSpPr>
          <p:spPr>
            <a:xfrm>
              <a:off x="0" y="0"/>
              <a:ext cx="220314" cy="2861297"/>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DK" sz="800"/>
            </a:p>
          </p:txBody>
        </p:sp>
        <p:sp>
          <p:nvSpPr>
            <p:cNvPr id="12" name="TextBox 5">
              <a:extLst>
                <a:ext uri="{FF2B5EF4-FFF2-40B4-BE49-F238E27FC236}">
                  <a16:creationId xmlns:a16="http://schemas.microsoft.com/office/drawing/2014/main" id="{2281DA14-707E-9F22-CA86-F0E1972EE10C}"/>
                </a:ext>
              </a:extLst>
            </p:cNvPr>
            <p:cNvSpPr txBox="1"/>
            <p:nvPr/>
          </p:nvSpPr>
          <p:spPr>
            <a:xfrm>
              <a:off x="0" y="-38100"/>
              <a:ext cx="812800" cy="850900"/>
            </a:xfrm>
            <a:prstGeom prst="rect">
              <a:avLst/>
            </a:prstGeom>
          </p:spPr>
          <p:txBody>
            <a:bodyPr lIns="33867" tIns="33867" rIns="33867" bIns="33867"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lnSpc>
                  <a:spcPts val="2110"/>
                </a:lnSpc>
              </a:pPr>
              <a:endParaRPr sz="800"/>
            </a:p>
          </p:txBody>
        </p:sp>
      </p:grpSp>
      <p:pic>
        <p:nvPicPr>
          <p:cNvPr id="13" name="Picture 12" descr="A blue and black logo&#10;&#10;Description automatically generated">
            <a:extLst>
              <a:ext uri="{FF2B5EF4-FFF2-40B4-BE49-F238E27FC236}">
                <a16:creationId xmlns:a16="http://schemas.microsoft.com/office/drawing/2014/main" id="{C5CA0E8B-D8CA-3723-BA14-B01F5270F3CC}"/>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pic>
        <p:nvPicPr>
          <p:cNvPr id="14" name="Picture 13">
            <a:extLst>
              <a:ext uri="{FF2B5EF4-FFF2-40B4-BE49-F238E27FC236}">
                <a16:creationId xmlns:a16="http://schemas.microsoft.com/office/drawing/2014/main" id="{1B382C36-F845-46C9-DF34-DE6D585B677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163637" y="2183554"/>
            <a:ext cx="6498578" cy="4126080"/>
          </a:xfrm>
          <a:prstGeom prst="rect">
            <a:avLst/>
          </a:prstGeom>
        </p:spPr>
      </p:pic>
      <p:sp>
        <p:nvSpPr>
          <p:cNvPr id="16" name="TextBox 7">
            <a:extLst>
              <a:ext uri="{FF2B5EF4-FFF2-40B4-BE49-F238E27FC236}">
                <a16:creationId xmlns:a16="http://schemas.microsoft.com/office/drawing/2014/main" id="{E639A3BA-ABA4-19FB-4992-F5AA1709782C}"/>
              </a:ext>
            </a:extLst>
          </p:cNvPr>
          <p:cNvSpPr txBox="1"/>
          <p:nvPr/>
        </p:nvSpPr>
        <p:spPr>
          <a:xfrm>
            <a:off x="1157528" y="720000"/>
            <a:ext cx="9776611" cy="635302"/>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5205"/>
              </a:lnSpc>
              <a:spcBef>
                <a:spcPct val="0"/>
              </a:spcBef>
            </a:pPr>
            <a:r>
              <a:rPr lang="en-US" sz="3600" b="1" dirty="0">
                <a:solidFill>
                  <a:srgbClr val="404040"/>
                </a:solidFill>
                <a:latin typeface="Montserrat" pitchFamily="2" charset="77"/>
              </a:rPr>
              <a:t>PRINCIPAL COMPONENT ANALYSIS</a:t>
            </a:r>
          </a:p>
        </p:txBody>
      </p:sp>
      <p:sp>
        <p:nvSpPr>
          <p:cNvPr id="2" name="TextBox 8">
            <a:extLst>
              <a:ext uri="{FF2B5EF4-FFF2-40B4-BE49-F238E27FC236}">
                <a16:creationId xmlns:a16="http://schemas.microsoft.com/office/drawing/2014/main" id="{13E69EAF-14B8-11DB-C6B5-FE3B782E9CC1}"/>
              </a:ext>
            </a:extLst>
          </p:cNvPr>
          <p:cNvSpPr txBox="1"/>
          <p:nvPr/>
        </p:nvSpPr>
        <p:spPr>
          <a:xfrm>
            <a:off x="1163637" y="1499086"/>
            <a:ext cx="10774363" cy="347702"/>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2987"/>
              </a:lnSpc>
            </a:pPr>
            <a:r>
              <a:rPr lang="en-US" sz="1867" dirty="0">
                <a:solidFill>
                  <a:srgbClr val="404040"/>
                </a:solidFill>
                <a:latin typeface="Montserrat" panose="00000500000000000000" pitchFamily="2" charset="0"/>
              </a:rPr>
              <a:t>We can also project the Eigenvectors into the plane of the PCs.</a:t>
            </a:r>
          </a:p>
        </p:txBody>
      </p:sp>
      <p:graphicFrame>
        <p:nvGraphicFramePr>
          <p:cNvPr id="3" name="Table 2">
            <a:extLst>
              <a:ext uri="{FF2B5EF4-FFF2-40B4-BE49-F238E27FC236}">
                <a16:creationId xmlns:a16="http://schemas.microsoft.com/office/drawing/2014/main" id="{CC14E79F-9474-B635-3E8E-C175813737A6}"/>
              </a:ext>
            </a:extLst>
          </p:cNvPr>
          <p:cNvGraphicFramePr>
            <a:graphicFrameLocks noGrp="1"/>
          </p:cNvGraphicFramePr>
          <p:nvPr>
            <p:extLst>
              <p:ext uri="{D42A27DB-BD31-4B8C-83A1-F6EECF244321}">
                <p14:modId xmlns:p14="http://schemas.microsoft.com/office/powerpoint/2010/main" val="1379397468"/>
              </p:ext>
            </p:extLst>
          </p:nvPr>
        </p:nvGraphicFramePr>
        <p:xfrm>
          <a:off x="8007637" y="4564106"/>
          <a:ext cx="2925828" cy="1227665"/>
        </p:xfrm>
        <a:graphic>
          <a:graphicData uri="http://schemas.openxmlformats.org/drawingml/2006/table">
            <a:tbl>
              <a:tblPr firstRow="1" bandRow="1">
                <a:tableStyleId>{5C22544A-7EE6-4342-B048-85BDC9FD1C3A}</a:tableStyleId>
              </a:tblPr>
              <a:tblGrid>
                <a:gridCol w="423928">
                  <a:extLst>
                    <a:ext uri="{9D8B030D-6E8A-4147-A177-3AD203B41FA5}">
                      <a16:colId xmlns:a16="http://schemas.microsoft.com/office/drawing/2014/main" val="957514194"/>
                    </a:ext>
                  </a:extLst>
                </a:gridCol>
                <a:gridCol w="482600">
                  <a:extLst>
                    <a:ext uri="{9D8B030D-6E8A-4147-A177-3AD203B41FA5}">
                      <a16:colId xmlns:a16="http://schemas.microsoft.com/office/drawing/2014/main" val="2705506175"/>
                    </a:ext>
                  </a:extLst>
                </a:gridCol>
                <a:gridCol w="558800">
                  <a:extLst>
                    <a:ext uri="{9D8B030D-6E8A-4147-A177-3AD203B41FA5}">
                      <a16:colId xmlns:a16="http://schemas.microsoft.com/office/drawing/2014/main" val="412750620"/>
                    </a:ext>
                  </a:extLst>
                </a:gridCol>
                <a:gridCol w="609600">
                  <a:extLst>
                    <a:ext uri="{9D8B030D-6E8A-4147-A177-3AD203B41FA5}">
                      <a16:colId xmlns:a16="http://schemas.microsoft.com/office/drawing/2014/main" val="3260733559"/>
                    </a:ext>
                  </a:extLst>
                </a:gridCol>
                <a:gridCol w="406400">
                  <a:extLst>
                    <a:ext uri="{9D8B030D-6E8A-4147-A177-3AD203B41FA5}">
                      <a16:colId xmlns:a16="http://schemas.microsoft.com/office/drawing/2014/main" val="2052329950"/>
                    </a:ext>
                  </a:extLst>
                </a:gridCol>
                <a:gridCol w="444500">
                  <a:extLst>
                    <a:ext uri="{9D8B030D-6E8A-4147-A177-3AD203B41FA5}">
                      <a16:colId xmlns:a16="http://schemas.microsoft.com/office/drawing/2014/main" val="263708879"/>
                    </a:ext>
                  </a:extLst>
                </a:gridCol>
              </a:tblGrid>
              <a:tr h="245533">
                <a:tc>
                  <a:txBody>
                    <a:bodyPr/>
                    <a:lstStyle/>
                    <a:p>
                      <a:r>
                        <a:rPr lang="en-US" sz="800" dirty="0">
                          <a:solidFill>
                            <a:schemeClr val="bg1"/>
                          </a:solidFill>
                        </a:rPr>
                        <a:t>PC</a:t>
                      </a:r>
                      <a:endParaRPr lang="en-DK" sz="800" dirty="0">
                        <a:solidFill>
                          <a:schemeClr val="bg1"/>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DK" sz="800" dirty="0">
                          <a:solidFill>
                            <a:schemeClr val="bg1"/>
                          </a:solidFill>
                        </a:rPr>
                        <a:t>A</a:t>
                      </a:r>
                      <a:r>
                        <a:rPr lang="en-US" sz="800" dirty="0">
                          <a:solidFill>
                            <a:schemeClr val="bg1"/>
                          </a:solidFill>
                        </a:rPr>
                        <a:t>lc</a:t>
                      </a:r>
                      <a:endParaRPr lang="en-DK" sz="800" dirty="0">
                        <a:solidFill>
                          <a:schemeClr val="bg1"/>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US" sz="800" dirty="0">
                          <a:solidFill>
                            <a:schemeClr val="bg1"/>
                          </a:solidFill>
                        </a:rPr>
                        <a:t>Alkalinity</a:t>
                      </a:r>
                      <a:endParaRPr lang="en-DK" sz="800" dirty="0">
                        <a:solidFill>
                          <a:schemeClr val="bg1"/>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US" sz="800" dirty="0">
                          <a:solidFill>
                            <a:schemeClr val="bg1"/>
                          </a:solidFill>
                        </a:rPr>
                        <a:t>Flavonoids</a:t>
                      </a:r>
                      <a:endParaRPr lang="en-DK" sz="800" dirty="0">
                        <a:solidFill>
                          <a:schemeClr val="bg1"/>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US" sz="800" dirty="0">
                          <a:solidFill>
                            <a:schemeClr val="bg1"/>
                          </a:solidFill>
                        </a:rPr>
                        <a:t>Color</a:t>
                      </a:r>
                      <a:endParaRPr lang="en-DK" sz="800" dirty="0">
                        <a:solidFill>
                          <a:schemeClr val="bg1"/>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US" sz="800" dirty="0">
                          <a:solidFill>
                            <a:schemeClr val="bg1"/>
                          </a:solidFill>
                        </a:rPr>
                        <a:t>…</a:t>
                      </a:r>
                      <a:endParaRPr lang="en-DK" sz="800" dirty="0">
                        <a:solidFill>
                          <a:schemeClr val="bg1"/>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extLst>
                  <a:ext uri="{0D108BD9-81ED-4DB2-BD59-A6C34878D82A}">
                    <a16:rowId xmlns:a16="http://schemas.microsoft.com/office/drawing/2014/main" val="589045766"/>
                  </a:ext>
                </a:extLst>
              </a:tr>
              <a:tr h="245533">
                <a:tc>
                  <a:txBody>
                    <a:bodyPr/>
                    <a:lstStyle/>
                    <a:p>
                      <a:r>
                        <a:rPr lang="en-US" sz="800" dirty="0">
                          <a:solidFill>
                            <a:srgbClr val="404040"/>
                          </a:solidFill>
                        </a:rPr>
                        <a:t>PC1</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-0.14</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0.24</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-0.42</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0.08</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45033048"/>
                  </a:ext>
                </a:extLst>
              </a:tr>
              <a:tr h="245533">
                <a:tc>
                  <a:txBody>
                    <a:bodyPr/>
                    <a:lstStyle/>
                    <a:p>
                      <a:r>
                        <a:rPr lang="en-US" sz="800" dirty="0">
                          <a:solidFill>
                            <a:srgbClr val="404040"/>
                          </a:solidFill>
                        </a:rPr>
                        <a:t>PC2</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0.48</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-0.01</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0.01</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0.53</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62344431"/>
                  </a:ext>
                </a:extLst>
              </a:tr>
              <a:tr h="245533">
                <a:tc>
                  <a:txBody>
                    <a:bodyPr/>
                    <a:lstStyle/>
                    <a:p>
                      <a:r>
                        <a:rPr lang="da-DK" sz="800" dirty="0">
                          <a:solidFill>
                            <a:srgbClr val="404040"/>
                          </a:solidFill>
                        </a:rPr>
                        <a:t>PC3</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-0.21</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0.61</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0.15</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-0.14</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44599846"/>
                  </a:ext>
                </a:extLst>
              </a:tr>
              <a:tr h="245533">
                <a:tc>
                  <a:txBody>
                    <a:bodyPr/>
                    <a:lstStyle/>
                    <a:p>
                      <a:r>
                        <a:rPr lang="en-US" sz="800" dirty="0">
                          <a:solidFill>
                            <a:srgbClr val="404040"/>
                          </a:solidFill>
                        </a:rPr>
                        <a:t>PC4</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0.02</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-0.06</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-0.15</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-0.07</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69337565"/>
                  </a:ext>
                </a:extLst>
              </a:tr>
            </a:tbl>
          </a:graphicData>
        </a:graphic>
      </p:graphicFrame>
      <p:sp>
        <p:nvSpPr>
          <p:cNvPr id="4" name="TextBox 3">
            <a:extLst>
              <a:ext uri="{FF2B5EF4-FFF2-40B4-BE49-F238E27FC236}">
                <a16:creationId xmlns:a16="http://schemas.microsoft.com/office/drawing/2014/main" id="{1E8588F8-A865-9D45-0B59-F8CD4209508E}"/>
              </a:ext>
            </a:extLst>
          </p:cNvPr>
          <p:cNvSpPr txBox="1"/>
          <p:nvPr/>
        </p:nvSpPr>
        <p:spPr>
          <a:xfrm>
            <a:off x="8007637" y="4162541"/>
            <a:ext cx="2561664" cy="307777"/>
          </a:xfrm>
          <a:prstGeom prst="rect">
            <a:avLst/>
          </a:prstGeom>
          <a:noFill/>
        </p:spPr>
        <p:txBody>
          <a:bodyPr wrap="square" rtlCol="0">
            <a:spAutoFit/>
          </a:bodyPr>
          <a:lstStyle/>
          <a:p>
            <a:r>
              <a:rPr lang="en-GB" sz="1400" dirty="0">
                <a:latin typeface="Montserrat" panose="00000500000000000000" pitchFamily="2" charset="0"/>
              </a:rPr>
              <a:t>Transposed Eigenvectors:</a:t>
            </a:r>
          </a:p>
        </p:txBody>
      </p:sp>
    </p:spTree>
    <p:extLst>
      <p:ext uri="{BB962C8B-B14F-4D97-AF65-F5344CB8AC3E}">
        <p14:creationId xmlns:p14="http://schemas.microsoft.com/office/powerpoint/2010/main" val="25820370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40EB786-DFFD-0D9E-BD1E-8F9081F2E092}"/>
              </a:ext>
            </a:extLst>
          </p:cNvPr>
          <p:cNvSpPr txBox="1"/>
          <p:nvPr/>
        </p:nvSpPr>
        <p:spPr>
          <a:xfrm>
            <a:off x="1371600" y="1930400"/>
            <a:ext cx="9330267" cy="646331"/>
          </a:xfrm>
          <a:prstGeom prst="rect">
            <a:avLst/>
          </a:prstGeom>
          <a:noFill/>
        </p:spPr>
        <p:txBody>
          <a:bodyPr wrap="square" rtlCol="0">
            <a:spAutoFit/>
          </a:bodyPr>
          <a:lstStyle/>
          <a:p>
            <a:r>
              <a:rPr lang="en-GB" dirty="0"/>
              <a:t>PCA notebook:</a:t>
            </a:r>
          </a:p>
          <a:p>
            <a:r>
              <a:rPr lang="en-GB" dirty="0">
                <a:hlinkClick r:id="rId3"/>
              </a:rPr>
              <a:t>https://colab.research.google.com/drive/10bJ0uobV7pRRD_8UmMuc0EHsmLcFtlhs</a:t>
            </a:r>
            <a:r>
              <a:rPr lang="en-GB" dirty="0"/>
              <a:t> </a:t>
            </a:r>
          </a:p>
        </p:txBody>
      </p:sp>
    </p:spTree>
    <p:extLst>
      <p:ext uri="{BB962C8B-B14F-4D97-AF65-F5344CB8AC3E}">
        <p14:creationId xmlns:p14="http://schemas.microsoft.com/office/powerpoint/2010/main" val="406937320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BF55217-224D-5E98-309E-BF82FF0B8568}"/>
              </a:ext>
            </a:extLst>
          </p:cNvPr>
          <p:cNvSpPr txBox="1"/>
          <p:nvPr/>
        </p:nvSpPr>
        <p:spPr>
          <a:xfrm>
            <a:off x="2573867" y="2286000"/>
            <a:ext cx="7179733" cy="923330"/>
          </a:xfrm>
          <a:prstGeom prst="rect">
            <a:avLst/>
          </a:prstGeom>
          <a:noFill/>
        </p:spPr>
        <p:txBody>
          <a:bodyPr wrap="square" rtlCol="0">
            <a:spAutoFit/>
          </a:bodyPr>
          <a:lstStyle/>
          <a:p>
            <a:r>
              <a:rPr lang="en-GB" dirty="0"/>
              <a:t>What is an object notebook:</a:t>
            </a:r>
          </a:p>
          <a:p>
            <a:r>
              <a:rPr lang="en-GB" dirty="0">
                <a:hlinkClick r:id="rId3"/>
              </a:rPr>
              <a:t>https://colab.research.google.com/drive/1D1i8H8HoFtdAxPsc3cvYACDw0uJl6dX3</a:t>
            </a:r>
            <a:r>
              <a:rPr lang="en-GB" dirty="0"/>
              <a:t> </a:t>
            </a:r>
          </a:p>
        </p:txBody>
      </p:sp>
    </p:spTree>
    <p:extLst>
      <p:ext uri="{BB962C8B-B14F-4D97-AF65-F5344CB8AC3E}">
        <p14:creationId xmlns:p14="http://schemas.microsoft.com/office/powerpoint/2010/main" val="256710655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1" name="Group 11"/>
          <p:cNvGrpSpPr/>
          <p:nvPr/>
        </p:nvGrpSpPr>
        <p:grpSpPr>
          <a:xfrm>
            <a:off x="0" y="2950861"/>
            <a:ext cx="6680820" cy="2176354"/>
            <a:chOff x="0" y="0"/>
            <a:chExt cx="4936713" cy="227113"/>
          </a:xfrm>
        </p:grpSpPr>
        <p:sp>
          <p:nvSpPr>
            <p:cNvPr id="12" name="Freeform 12"/>
            <p:cNvSpPr/>
            <p:nvPr/>
          </p:nvSpPr>
          <p:spPr>
            <a:xfrm>
              <a:off x="0" y="0"/>
              <a:ext cx="4936713" cy="227113"/>
            </a:xfrm>
            <a:custGeom>
              <a:avLst/>
              <a:gdLst/>
              <a:ahLst/>
              <a:cxnLst/>
              <a:rect l="l" t="t" r="r" b="b"/>
              <a:pathLst>
                <a:path w="4936713" h="227113">
                  <a:moveTo>
                    <a:pt x="0" y="0"/>
                  </a:moveTo>
                  <a:lnTo>
                    <a:pt x="4936713" y="0"/>
                  </a:lnTo>
                  <a:lnTo>
                    <a:pt x="4936713" y="227113"/>
                  </a:lnTo>
                  <a:lnTo>
                    <a:pt x="0" y="227113"/>
                  </a:lnTo>
                  <a:close/>
                </a:path>
              </a:pathLst>
            </a:custGeom>
            <a:solidFill>
              <a:srgbClr val="D3D9E2"/>
            </a:solidFill>
          </p:spPr>
          <p:txBody>
            <a:bodyPr/>
            <a:lstStyle/>
            <a:p>
              <a:endParaRPr lang="en-DK" sz="1200"/>
            </a:p>
          </p:txBody>
        </p:sp>
        <p:sp>
          <p:nvSpPr>
            <p:cNvPr id="13" name="TextBox 13"/>
            <p:cNvSpPr txBox="1"/>
            <p:nvPr/>
          </p:nvSpPr>
          <p:spPr>
            <a:xfrm>
              <a:off x="0" y="-9525"/>
              <a:ext cx="812800" cy="822325"/>
            </a:xfrm>
            <a:prstGeom prst="rect">
              <a:avLst/>
            </a:prstGeom>
          </p:spPr>
          <p:txBody>
            <a:bodyPr lIns="33867" tIns="33867" rIns="33867" bIns="33867" rtlCol="0" anchor="ctr"/>
            <a:lstStyle/>
            <a:p>
              <a:pPr algn="ctr">
                <a:lnSpc>
                  <a:spcPts val="1415"/>
                </a:lnSpc>
              </a:pPr>
              <a:endParaRPr sz="1200"/>
            </a:p>
          </p:txBody>
        </p:sp>
      </p:grpSp>
      <p:sp>
        <p:nvSpPr>
          <p:cNvPr id="3" name="TextBox 3"/>
          <p:cNvSpPr txBox="1"/>
          <p:nvPr/>
        </p:nvSpPr>
        <p:spPr>
          <a:xfrm>
            <a:off x="549978" y="3270584"/>
            <a:ext cx="5886058" cy="1268361"/>
          </a:xfrm>
          <a:prstGeom prst="rect">
            <a:avLst/>
          </a:prstGeom>
        </p:spPr>
        <p:txBody>
          <a:bodyPr wrap="square" lIns="0" tIns="0" rIns="0" bIns="0" rtlCol="0" anchor="t">
            <a:spAutoFit/>
          </a:bodyPr>
          <a:lstStyle/>
          <a:p>
            <a:pPr>
              <a:lnSpc>
                <a:spcPts val="5205"/>
              </a:lnSpc>
              <a:spcBef>
                <a:spcPct val="0"/>
              </a:spcBef>
            </a:pPr>
            <a:r>
              <a:rPr lang="en-US" sz="3200" b="1" dirty="0">
                <a:solidFill>
                  <a:srgbClr val="404040"/>
                </a:solidFill>
                <a:latin typeface="Helvetica" panose="020B0604020202020204" pitchFamily="34" charset="0"/>
                <a:cs typeface="Helvetica" panose="020B0604020202020204" pitchFamily="34" charset="0"/>
              </a:rPr>
              <a:t>Day 2</a:t>
            </a:r>
          </a:p>
          <a:p>
            <a:pPr>
              <a:lnSpc>
                <a:spcPts val="5205"/>
              </a:lnSpc>
              <a:spcBef>
                <a:spcPct val="0"/>
              </a:spcBef>
            </a:pPr>
            <a:endParaRPr lang="en-US" sz="3200" dirty="0">
              <a:solidFill>
                <a:srgbClr val="404040"/>
              </a:solidFill>
              <a:latin typeface="Montserrat" pitchFamily="2" charset="77"/>
            </a:endParaRPr>
          </a:p>
        </p:txBody>
      </p:sp>
      <p:pic>
        <p:nvPicPr>
          <p:cNvPr id="16" name="Picture 15">
            <a:extLst>
              <a:ext uri="{FF2B5EF4-FFF2-40B4-BE49-F238E27FC236}">
                <a16:creationId xmlns:a16="http://schemas.microsoft.com/office/drawing/2014/main" id="{A53057D5-0825-A3AB-A7EB-B95D7037B53E}"/>
              </a:ext>
            </a:extLst>
          </p:cNvPr>
          <p:cNvPicPr>
            <a:picLocks noChangeAspect="1"/>
          </p:cNvPicPr>
          <p:nvPr/>
        </p:nvPicPr>
        <p:blipFill>
          <a:blip r:embed="rId3"/>
          <a:stretch>
            <a:fillRect/>
          </a:stretch>
        </p:blipFill>
        <p:spPr>
          <a:xfrm>
            <a:off x="8232872" y="863960"/>
            <a:ext cx="3668551" cy="2086900"/>
          </a:xfrm>
          <a:prstGeom prst="rect">
            <a:avLst/>
          </a:prstGeom>
        </p:spPr>
      </p:pic>
      <p:pic>
        <p:nvPicPr>
          <p:cNvPr id="2" name="Picture 1" descr="A blue and black logo&#10;&#10;Description automatically generated">
            <a:extLst>
              <a:ext uri="{FF2B5EF4-FFF2-40B4-BE49-F238E27FC236}">
                <a16:creationId xmlns:a16="http://schemas.microsoft.com/office/drawing/2014/main" id="{9E124161-74F3-43A9-E6CA-8EC8D9FB0229}"/>
              </a:ext>
            </a:extLst>
          </p:cNvPr>
          <p:cNvPicPr>
            <a:picLocks noChangeAspect="1"/>
          </p:cNvPicPr>
          <p:nvPr/>
        </p:nvPicPr>
        <p:blipFill>
          <a:blip r:embed="rId4" cstate="print">
            <a:extLst>
              <a:ext uri="{BEBA8EAE-BF5A-486C-A8C5-ECC9F3942E4B}">
                <a14:imgProps xmlns:a14="http://schemas.microsoft.com/office/drawing/2010/main">
                  <a14:imgLayer r:embed="rId5">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pic>
        <p:nvPicPr>
          <p:cNvPr id="15" name="Picture 4">
            <a:extLst>
              <a:ext uri="{FF2B5EF4-FFF2-40B4-BE49-F238E27FC236}">
                <a16:creationId xmlns:a16="http://schemas.microsoft.com/office/drawing/2014/main" id="{55705B66-5B81-E91D-4CD6-85DC77FBDE4E}"/>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197744" y="3159790"/>
            <a:ext cx="2070256" cy="20702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22302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7F274BA-5E37-EB28-9E1C-1194DCD00109}"/>
              </a:ext>
            </a:extLst>
          </p:cNvPr>
          <p:cNvSpPr txBox="1"/>
          <p:nvPr/>
        </p:nvSpPr>
        <p:spPr>
          <a:xfrm>
            <a:off x="1905000" y="1972733"/>
            <a:ext cx="7992533" cy="646331"/>
          </a:xfrm>
          <a:prstGeom prst="rect">
            <a:avLst/>
          </a:prstGeom>
          <a:noFill/>
        </p:spPr>
        <p:txBody>
          <a:bodyPr wrap="square" rtlCol="0">
            <a:spAutoFit/>
          </a:bodyPr>
          <a:lstStyle/>
          <a:p>
            <a:r>
              <a:rPr lang="en-GB" dirty="0"/>
              <a:t>Functions notebook:</a:t>
            </a:r>
          </a:p>
          <a:p>
            <a:r>
              <a:rPr lang="en-GB" dirty="0">
                <a:hlinkClick r:id="rId3"/>
              </a:rPr>
              <a:t>https://colab.research.google.com/drive/1VH0DGCzNO-s26QZMCUfkdg16chgZ17VC</a:t>
            </a:r>
            <a:r>
              <a:rPr lang="en-GB" dirty="0"/>
              <a:t> </a:t>
            </a:r>
          </a:p>
        </p:txBody>
      </p:sp>
    </p:spTree>
    <p:extLst>
      <p:ext uri="{BB962C8B-B14F-4D97-AF65-F5344CB8AC3E}">
        <p14:creationId xmlns:p14="http://schemas.microsoft.com/office/powerpoint/2010/main" val="255422905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4" name="Graphic 33" descr="Sailboat with solid fill">
            <a:extLst>
              <a:ext uri="{FF2B5EF4-FFF2-40B4-BE49-F238E27FC236}">
                <a16:creationId xmlns:a16="http://schemas.microsoft.com/office/drawing/2014/main" id="{C3337F65-7EE6-D917-C8F4-FEC96119B7C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21305237">
            <a:off x="6380250" y="4337567"/>
            <a:ext cx="2336800" cy="2336800"/>
          </a:xfrm>
          <a:prstGeom prst="rect">
            <a:avLst/>
          </a:prstGeom>
        </p:spPr>
      </p:pic>
      <p:grpSp>
        <p:nvGrpSpPr>
          <p:cNvPr id="26" name="Group 25">
            <a:extLst>
              <a:ext uri="{FF2B5EF4-FFF2-40B4-BE49-F238E27FC236}">
                <a16:creationId xmlns:a16="http://schemas.microsoft.com/office/drawing/2014/main" id="{FCDB0310-9D80-D00C-C5D2-73034C3610EE}"/>
              </a:ext>
            </a:extLst>
          </p:cNvPr>
          <p:cNvGrpSpPr/>
          <p:nvPr/>
        </p:nvGrpSpPr>
        <p:grpSpPr>
          <a:xfrm>
            <a:off x="-101600" y="5969000"/>
            <a:ext cx="11582400" cy="1016000"/>
            <a:chOff x="-152400" y="8953500"/>
            <a:chExt cx="17373600" cy="1524000"/>
          </a:xfrm>
        </p:grpSpPr>
        <p:grpSp>
          <p:nvGrpSpPr>
            <p:cNvPr id="9" name="Group 8">
              <a:extLst>
                <a:ext uri="{FF2B5EF4-FFF2-40B4-BE49-F238E27FC236}">
                  <a16:creationId xmlns:a16="http://schemas.microsoft.com/office/drawing/2014/main" id="{BE22662B-341E-BC66-3C51-49A0A55F9A2F}"/>
                </a:ext>
              </a:extLst>
            </p:cNvPr>
            <p:cNvGrpSpPr/>
            <p:nvPr/>
          </p:nvGrpSpPr>
          <p:grpSpPr>
            <a:xfrm>
              <a:off x="-152400" y="8953500"/>
              <a:ext cx="3962400" cy="1524000"/>
              <a:chOff x="-152400" y="8953500"/>
              <a:chExt cx="3962400" cy="1524000"/>
            </a:xfrm>
          </p:grpSpPr>
          <p:pic>
            <p:nvPicPr>
              <p:cNvPr id="6" name="Graphic 5" descr="Wave with solid fill">
                <a:extLst>
                  <a:ext uri="{FF2B5EF4-FFF2-40B4-BE49-F238E27FC236}">
                    <a16:creationId xmlns:a16="http://schemas.microsoft.com/office/drawing/2014/main" id="{A0693183-F2DC-92C8-D028-32D5EB2300D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2400" y="8953500"/>
                <a:ext cx="1524000" cy="1524000"/>
              </a:xfrm>
              <a:prstGeom prst="rect">
                <a:avLst/>
              </a:prstGeom>
            </p:spPr>
          </p:pic>
          <p:pic>
            <p:nvPicPr>
              <p:cNvPr id="7" name="Graphic 6" descr="Wave with solid fill">
                <a:extLst>
                  <a:ext uri="{FF2B5EF4-FFF2-40B4-BE49-F238E27FC236}">
                    <a16:creationId xmlns:a16="http://schemas.microsoft.com/office/drawing/2014/main" id="{9CB31B6E-8E3B-FC80-9FA8-5669D0FE741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6800" y="8953500"/>
                <a:ext cx="1524000" cy="1524000"/>
              </a:xfrm>
              <a:prstGeom prst="rect">
                <a:avLst/>
              </a:prstGeom>
            </p:spPr>
          </p:pic>
          <p:pic>
            <p:nvPicPr>
              <p:cNvPr id="8" name="Graphic 7" descr="Wave with solid fill">
                <a:extLst>
                  <a:ext uri="{FF2B5EF4-FFF2-40B4-BE49-F238E27FC236}">
                    <a16:creationId xmlns:a16="http://schemas.microsoft.com/office/drawing/2014/main" id="{315C5B5A-8E1F-42B2-9C1B-4A4AE6A1E31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86000" y="8953500"/>
                <a:ext cx="1524000" cy="1524000"/>
              </a:xfrm>
              <a:prstGeom prst="rect">
                <a:avLst/>
              </a:prstGeom>
            </p:spPr>
          </p:pic>
        </p:grpSp>
        <p:grpSp>
          <p:nvGrpSpPr>
            <p:cNvPr id="10" name="Group 9">
              <a:extLst>
                <a:ext uri="{FF2B5EF4-FFF2-40B4-BE49-F238E27FC236}">
                  <a16:creationId xmlns:a16="http://schemas.microsoft.com/office/drawing/2014/main" id="{FD026AA4-CFFE-F6E6-D416-5DE7DF6AA93B}"/>
                </a:ext>
              </a:extLst>
            </p:cNvPr>
            <p:cNvGrpSpPr/>
            <p:nvPr/>
          </p:nvGrpSpPr>
          <p:grpSpPr>
            <a:xfrm>
              <a:off x="3505200" y="8953500"/>
              <a:ext cx="3962400" cy="1524000"/>
              <a:chOff x="-152400" y="8953500"/>
              <a:chExt cx="3962400" cy="1524000"/>
            </a:xfrm>
          </p:grpSpPr>
          <p:pic>
            <p:nvPicPr>
              <p:cNvPr id="11" name="Graphic 10" descr="Wave with solid fill">
                <a:extLst>
                  <a:ext uri="{FF2B5EF4-FFF2-40B4-BE49-F238E27FC236}">
                    <a16:creationId xmlns:a16="http://schemas.microsoft.com/office/drawing/2014/main" id="{45136616-B9C2-0A29-0865-4D9AB0DEAF4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2400" y="8953500"/>
                <a:ext cx="1524000" cy="1524000"/>
              </a:xfrm>
              <a:prstGeom prst="rect">
                <a:avLst/>
              </a:prstGeom>
            </p:spPr>
          </p:pic>
          <p:pic>
            <p:nvPicPr>
              <p:cNvPr id="12" name="Graphic 11" descr="Wave with solid fill">
                <a:extLst>
                  <a:ext uri="{FF2B5EF4-FFF2-40B4-BE49-F238E27FC236}">
                    <a16:creationId xmlns:a16="http://schemas.microsoft.com/office/drawing/2014/main" id="{D266C862-4CBB-3B14-79E4-A6BD8C335C7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6800" y="8953500"/>
                <a:ext cx="1524000" cy="1524000"/>
              </a:xfrm>
              <a:prstGeom prst="rect">
                <a:avLst/>
              </a:prstGeom>
            </p:spPr>
          </p:pic>
          <p:pic>
            <p:nvPicPr>
              <p:cNvPr id="13" name="Graphic 12" descr="Wave with solid fill">
                <a:extLst>
                  <a:ext uri="{FF2B5EF4-FFF2-40B4-BE49-F238E27FC236}">
                    <a16:creationId xmlns:a16="http://schemas.microsoft.com/office/drawing/2014/main" id="{9E8CDD94-67CD-FBEA-C1B8-950CB2F44F0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86000" y="8953500"/>
                <a:ext cx="1524000" cy="1524000"/>
              </a:xfrm>
              <a:prstGeom prst="rect">
                <a:avLst/>
              </a:prstGeom>
            </p:spPr>
          </p:pic>
        </p:grpSp>
        <p:grpSp>
          <p:nvGrpSpPr>
            <p:cNvPr id="14" name="Group 13">
              <a:extLst>
                <a:ext uri="{FF2B5EF4-FFF2-40B4-BE49-F238E27FC236}">
                  <a16:creationId xmlns:a16="http://schemas.microsoft.com/office/drawing/2014/main" id="{AB525DC6-764E-99CE-355E-AAB607D78E75}"/>
                </a:ext>
              </a:extLst>
            </p:cNvPr>
            <p:cNvGrpSpPr/>
            <p:nvPr/>
          </p:nvGrpSpPr>
          <p:grpSpPr>
            <a:xfrm>
              <a:off x="7162800" y="8953500"/>
              <a:ext cx="3962400" cy="1524000"/>
              <a:chOff x="-152400" y="8953500"/>
              <a:chExt cx="3962400" cy="1524000"/>
            </a:xfrm>
          </p:grpSpPr>
          <p:pic>
            <p:nvPicPr>
              <p:cNvPr id="15" name="Graphic 14" descr="Wave with solid fill">
                <a:extLst>
                  <a:ext uri="{FF2B5EF4-FFF2-40B4-BE49-F238E27FC236}">
                    <a16:creationId xmlns:a16="http://schemas.microsoft.com/office/drawing/2014/main" id="{B8E31DD1-CD21-5013-C322-E6ABF8BCBE0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2400" y="8953500"/>
                <a:ext cx="1524000" cy="1524000"/>
              </a:xfrm>
              <a:prstGeom prst="rect">
                <a:avLst/>
              </a:prstGeom>
            </p:spPr>
          </p:pic>
          <p:pic>
            <p:nvPicPr>
              <p:cNvPr id="16" name="Graphic 15" descr="Wave with solid fill">
                <a:extLst>
                  <a:ext uri="{FF2B5EF4-FFF2-40B4-BE49-F238E27FC236}">
                    <a16:creationId xmlns:a16="http://schemas.microsoft.com/office/drawing/2014/main" id="{2F99C5A0-C56D-2E53-9846-C55100810F5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6800" y="8953500"/>
                <a:ext cx="1524000" cy="1524000"/>
              </a:xfrm>
              <a:prstGeom prst="rect">
                <a:avLst/>
              </a:prstGeom>
            </p:spPr>
          </p:pic>
          <p:pic>
            <p:nvPicPr>
              <p:cNvPr id="17" name="Graphic 16" descr="Wave with solid fill">
                <a:extLst>
                  <a:ext uri="{FF2B5EF4-FFF2-40B4-BE49-F238E27FC236}">
                    <a16:creationId xmlns:a16="http://schemas.microsoft.com/office/drawing/2014/main" id="{16671B08-04A6-4476-325E-BCCFACF1DC4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86000" y="8953500"/>
                <a:ext cx="1524000" cy="1524000"/>
              </a:xfrm>
              <a:prstGeom prst="rect">
                <a:avLst/>
              </a:prstGeom>
            </p:spPr>
          </p:pic>
        </p:grpSp>
        <p:grpSp>
          <p:nvGrpSpPr>
            <p:cNvPr id="18" name="Group 17">
              <a:extLst>
                <a:ext uri="{FF2B5EF4-FFF2-40B4-BE49-F238E27FC236}">
                  <a16:creationId xmlns:a16="http://schemas.microsoft.com/office/drawing/2014/main" id="{9CAD4088-D4E2-47B4-3588-597FF91E8A12}"/>
                </a:ext>
              </a:extLst>
            </p:cNvPr>
            <p:cNvGrpSpPr/>
            <p:nvPr/>
          </p:nvGrpSpPr>
          <p:grpSpPr>
            <a:xfrm>
              <a:off x="10820400" y="8953500"/>
              <a:ext cx="3962400" cy="1524000"/>
              <a:chOff x="-152400" y="8953500"/>
              <a:chExt cx="3962400" cy="1524000"/>
            </a:xfrm>
          </p:grpSpPr>
          <p:pic>
            <p:nvPicPr>
              <p:cNvPr id="19" name="Graphic 18" descr="Wave with solid fill">
                <a:extLst>
                  <a:ext uri="{FF2B5EF4-FFF2-40B4-BE49-F238E27FC236}">
                    <a16:creationId xmlns:a16="http://schemas.microsoft.com/office/drawing/2014/main" id="{97D946E3-32D4-EF01-87B5-DD4F4B2E400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2400" y="8953500"/>
                <a:ext cx="1524000" cy="1524000"/>
              </a:xfrm>
              <a:prstGeom prst="rect">
                <a:avLst/>
              </a:prstGeom>
            </p:spPr>
          </p:pic>
          <p:pic>
            <p:nvPicPr>
              <p:cNvPr id="20" name="Graphic 19" descr="Wave with solid fill">
                <a:extLst>
                  <a:ext uri="{FF2B5EF4-FFF2-40B4-BE49-F238E27FC236}">
                    <a16:creationId xmlns:a16="http://schemas.microsoft.com/office/drawing/2014/main" id="{1CA063F7-9875-372F-0A15-491F8BDCFFF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6800" y="8953500"/>
                <a:ext cx="1524000" cy="1524000"/>
              </a:xfrm>
              <a:prstGeom prst="rect">
                <a:avLst/>
              </a:prstGeom>
            </p:spPr>
          </p:pic>
          <p:pic>
            <p:nvPicPr>
              <p:cNvPr id="21" name="Graphic 20" descr="Wave with solid fill">
                <a:extLst>
                  <a:ext uri="{FF2B5EF4-FFF2-40B4-BE49-F238E27FC236}">
                    <a16:creationId xmlns:a16="http://schemas.microsoft.com/office/drawing/2014/main" id="{574E9FDF-3DC0-B393-BC72-4583B3B1CE9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86000" y="8953500"/>
                <a:ext cx="1524000" cy="1524000"/>
              </a:xfrm>
              <a:prstGeom prst="rect">
                <a:avLst/>
              </a:prstGeom>
            </p:spPr>
          </p:pic>
        </p:grpSp>
        <p:grpSp>
          <p:nvGrpSpPr>
            <p:cNvPr id="22" name="Group 21">
              <a:extLst>
                <a:ext uri="{FF2B5EF4-FFF2-40B4-BE49-F238E27FC236}">
                  <a16:creationId xmlns:a16="http://schemas.microsoft.com/office/drawing/2014/main" id="{529231EA-F7CF-774C-465F-DBBE09BC5F4E}"/>
                </a:ext>
              </a:extLst>
            </p:cNvPr>
            <p:cNvGrpSpPr/>
            <p:nvPr/>
          </p:nvGrpSpPr>
          <p:grpSpPr>
            <a:xfrm>
              <a:off x="14478000" y="8953500"/>
              <a:ext cx="2743200" cy="1524000"/>
              <a:chOff x="-152400" y="8953500"/>
              <a:chExt cx="2743200" cy="1524000"/>
            </a:xfrm>
          </p:grpSpPr>
          <p:pic>
            <p:nvPicPr>
              <p:cNvPr id="23" name="Graphic 22" descr="Wave with solid fill">
                <a:extLst>
                  <a:ext uri="{FF2B5EF4-FFF2-40B4-BE49-F238E27FC236}">
                    <a16:creationId xmlns:a16="http://schemas.microsoft.com/office/drawing/2014/main" id="{89CABBDD-8EDD-84D7-EF22-E6972358050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2400" y="8953500"/>
                <a:ext cx="1524000" cy="1524000"/>
              </a:xfrm>
              <a:prstGeom prst="rect">
                <a:avLst/>
              </a:prstGeom>
            </p:spPr>
          </p:pic>
          <p:pic>
            <p:nvPicPr>
              <p:cNvPr id="24" name="Graphic 23" descr="Wave with solid fill">
                <a:extLst>
                  <a:ext uri="{FF2B5EF4-FFF2-40B4-BE49-F238E27FC236}">
                    <a16:creationId xmlns:a16="http://schemas.microsoft.com/office/drawing/2014/main" id="{1E027BEE-6ADB-544D-00A7-3EB75530991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6800" y="8953500"/>
                <a:ext cx="1524000" cy="1524000"/>
              </a:xfrm>
              <a:prstGeom prst="rect">
                <a:avLst/>
              </a:prstGeom>
            </p:spPr>
          </p:pic>
        </p:grpSp>
      </p:grpSp>
      <p:sp>
        <p:nvSpPr>
          <p:cNvPr id="35" name="TextBox 3">
            <a:extLst>
              <a:ext uri="{FF2B5EF4-FFF2-40B4-BE49-F238E27FC236}">
                <a16:creationId xmlns:a16="http://schemas.microsoft.com/office/drawing/2014/main" id="{EBEEA384-595D-FD5B-0260-68574E751CFA}"/>
              </a:ext>
            </a:extLst>
          </p:cNvPr>
          <p:cNvSpPr txBox="1"/>
          <p:nvPr/>
        </p:nvSpPr>
        <p:spPr>
          <a:xfrm>
            <a:off x="2816225" y="720001"/>
            <a:ext cx="6559550" cy="614207"/>
          </a:xfrm>
          <a:prstGeom prst="rect">
            <a:avLst/>
          </a:prstGeom>
        </p:spPr>
        <p:txBody>
          <a:bodyPr wrap="square" lIns="0" tIns="0" rIns="0" bIns="0" rtlCol="0" anchor="t">
            <a:spAutoFit/>
          </a:bodyPr>
          <a:lstStyle/>
          <a:p>
            <a:pPr algn="ctr">
              <a:lnSpc>
                <a:spcPts val="5205"/>
              </a:lnSpc>
              <a:spcBef>
                <a:spcPct val="0"/>
              </a:spcBef>
            </a:pPr>
            <a:r>
              <a:rPr lang="en-US" sz="3600" b="1" dirty="0">
                <a:solidFill>
                  <a:srgbClr val="404040"/>
                </a:solidFill>
                <a:latin typeface="Montserrat" pitchFamily="2" charset="77"/>
              </a:rPr>
              <a:t>WHERE WE LEFT OFF</a:t>
            </a:r>
          </a:p>
        </p:txBody>
      </p:sp>
      <p:sp>
        <p:nvSpPr>
          <p:cNvPr id="37" name="Freeform 7">
            <a:extLst>
              <a:ext uri="{FF2B5EF4-FFF2-40B4-BE49-F238E27FC236}">
                <a16:creationId xmlns:a16="http://schemas.microsoft.com/office/drawing/2014/main" id="{1BFD04B8-D236-9D96-EA37-62F8FAFBF266}"/>
              </a:ext>
            </a:extLst>
          </p:cNvPr>
          <p:cNvSpPr/>
          <p:nvPr/>
        </p:nvSpPr>
        <p:spPr>
          <a:xfrm>
            <a:off x="533521" y="2991702"/>
            <a:ext cx="2694015" cy="1071001"/>
          </a:xfrm>
          <a:custGeom>
            <a:avLst/>
            <a:gdLst/>
            <a:ahLst/>
            <a:cxnLst>
              <a:cxn ang="0">
                <a:pos x="wd2" y="hd2"/>
              </a:cxn>
              <a:cxn ang="5400000">
                <a:pos x="wd2" y="hd2"/>
              </a:cxn>
              <a:cxn ang="10800000">
                <a:pos x="wd2" y="hd2"/>
              </a:cxn>
              <a:cxn ang="16200000">
                <a:pos x="wd2" y="hd2"/>
              </a:cxn>
            </a:cxnLst>
            <a:rect l="0" t="0" r="r" b="b"/>
            <a:pathLst>
              <a:path w="21600" h="21600" extrusionOk="0">
                <a:moveTo>
                  <a:pt x="21255" y="6991"/>
                </a:moveTo>
                <a:cubicBezTo>
                  <a:pt x="12526" y="6991"/>
                  <a:pt x="12526" y="6991"/>
                  <a:pt x="12526" y="6991"/>
                </a:cubicBezTo>
                <a:cubicBezTo>
                  <a:pt x="11663" y="3495"/>
                  <a:pt x="11663" y="3495"/>
                  <a:pt x="11663" y="3495"/>
                </a:cubicBezTo>
                <a:cubicBezTo>
                  <a:pt x="10800" y="0"/>
                  <a:pt x="10800" y="0"/>
                  <a:pt x="10800" y="0"/>
                </a:cubicBezTo>
                <a:cubicBezTo>
                  <a:pt x="9937" y="3495"/>
                  <a:pt x="9937" y="3495"/>
                  <a:pt x="9937" y="3495"/>
                </a:cubicBezTo>
                <a:cubicBezTo>
                  <a:pt x="9074" y="6991"/>
                  <a:pt x="9074" y="6991"/>
                  <a:pt x="9074" y="6991"/>
                </a:cubicBezTo>
                <a:cubicBezTo>
                  <a:pt x="1997" y="6991"/>
                  <a:pt x="1997" y="6991"/>
                  <a:pt x="1997" y="6991"/>
                </a:cubicBezTo>
                <a:cubicBezTo>
                  <a:pt x="888" y="6991"/>
                  <a:pt x="0" y="10307"/>
                  <a:pt x="0" y="14340"/>
                </a:cubicBezTo>
                <a:cubicBezTo>
                  <a:pt x="0" y="18373"/>
                  <a:pt x="888" y="21600"/>
                  <a:pt x="1997" y="21600"/>
                </a:cubicBezTo>
                <a:cubicBezTo>
                  <a:pt x="21255" y="21600"/>
                  <a:pt x="21255" y="21600"/>
                  <a:pt x="21255" y="21600"/>
                </a:cubicBezTo>
                <a:cubicBezTo>
                  <a:pt x="21452" y="21600"/>
                  <a:pt x="21600" y="21062"/>
                  <a:pt x="21600" y="20345"/>
                </a:cubicBezTo>
                <a:cubicBezTo>
                  <a:pt x="21600" y="8335"/>
                  <a:pt x="21600" y="8335"/>
                  <a:pt x="21600" y="8335"/>
                </a:cubicBezTo>
                <a:cubicBezTo>
                  <a:pt x="21600" y="7618"/>
                  <a:pt x="21452" y="6991"/>
                  <a:pt x="21255" y="6991"/>
                </a:cubicBezTo>
                <a:close/>
              </a:path>
            </a:pathLst>
          </a:custGeom>
          <a:solidFill>
            <a:srgbClr val="B1403F">
              <a:alpha val="30000"/>
            </a:srgbClr>
          </a:solidFill>
          <a:ln w="12700">
            <a:miter lim="400000"/>
          </a:ln>
        </p:spPr>
        <p:txBody>
          <a:bodyPr lIns="30479" rIns="30479"/>
          <a:lstStyle/>
          <a:p>
            <a:endParaRPr sz="1200"/>
          </a:p>
        </p:txBody>
      </p:sp>
      <p:sp>
        <p:nvSpPr>
          <p:cNvPr id="38" name="Freeform 8">
            <a:extLst>
              <a:ext uri="{FF2B5EF4-FFF2-40B4-BE49-F238E27FC236}">
                <a16:creationId xmlns:a16="http://schemas.microsoft.com/office/drawing/2014/main" id="{AA796C8F-D2D4-06BE-4F9E-97B9EDFA647A}"/>
              </a:ext>
            </a:extLst>
          </p:cNvPr>
          <p:cNvSpPr/>
          <p:nvPr/>
        </p:nvSpPr>
        <p:spPr>
          <a:xfrm>
            <a:off x="9054725" y="2972552"/>
            <a:ext cx="2694015" cy="1095174"/>
          </a:xfrm>
          <a:custGeom>
            <a:avLst/>
            <a:gdLst/>
            <a:ahLst/>
            <a:cxnLst>
              <a:cxn ang="0">
                <a:pos x="wd2" y="hd2"/>
              </a:cxn>
              <a:cxn ang="5400000">
                <a:pos x="wd2" y="hd2"/>
              </a:cxn>
              <a:cxn ang="10800000">
                <a:pos x="wd2" y="hd2"/>
              </a:cxn>
              <a:cxn ang="16200000">
                <a:pos x="wd2" y="hd2"/>
              </a:cxn>
            </a:cxnLst>
            <a:rect l="0" t="0" r="r" b="b"/>
            <a:pathLst>
              <a:path w="21600" h="21600" extrusionOk="0">
                <a:moveTo>
                  <a:pt x="19603" y="21600"/>
                </a:moveTo>
                <a:cubicBezTo>
                  <a:pt x="345" y="21600"/>
                  <a:pt x="345" y="21600"/>
                  <a:pt x="345" y="21600"/>
                </a:cubicBezTo>
                <a:cubicBezTo>
                  <a:pt x="148" y="21600"/>
                  <a:pt x="0" y="20975"/>
                  <a:pt x="0" y="20261"/>
                </a:cubicBezTo>
                <a:cubicBezTo>
                  <a:pt x="0" y="8301"/>
                  <a:pt x="0" y="8301"/>
                  <a:pt x="0" y="8301"/>
                </a:cubicBezTo>
                <a:cubicBezTo>
                  <a:pt x="0" y="7587"/>
                  <a:pt x="148" y="7051"/>
                  <a:pt x="345" y="7051"/>
                </a:cubicBezTo>
                <a:cubicBezTo>
                  <a:pt x="9074" y="7051"/>
                  <a:pt x="9074" y="7051"/>
                  <a:pt x="9074" y="7051"/>
                </a:cubicBezTo>
                <a:cubicBezTo>
                  <a:pt x="9937" y="3570"/>
                  <a:pt x="9937" y="3570"/>
                  <a:pt x="9937" y="3570"/>
                </a:cubicBezTo>
                <a:cubicBezTo>
                  <a:pt x="10800" y="0"/>
                  <a:pt x="10800" y="0"/>
                  <a:pt x="10800" y="0"/>
                </a:cubicBezTo>
                <a:cubicBezTo>
                  <a:pt x="11663" y="3570"/>
                  <a:pt x="11663" y="3570"/>
                  <a:pt x="11663" y="3570"/>
                </a:cubicBezTo>
                <a:cubicBezTo>
                  <a:pt x="12526" y="7051"/>
                  <a:pt x="12526" y="7051"/>
                  <a:pt x="12526" y="7051"/>
                </a:cubicBezTo>
                <a:cubicBezTo>
                  <a:pt x="19603" y="7051"/>
                  <a:pt x="19603" y="7051"/>
                  <a:pt x="19603" y="7051"/>
                </a:cubicBezTo>
                <a:cubicBezTo>
                  <a:pt x="20712" y="7051"/>
                  <a:pt x="21600" y="10264"/>
                  <a:pt x="21600" y="14281"/>
                </a:cubicBezTo>
                <a:cubicBezTo>
                  <a:pt x="21600" y="18298"/>
                  <a:pt x="20712" y="21600"/>
                  <a:pt x="19603" y="21600"/>
                </a:cubicBezTo>
                <a:close/>
              </a:path>
            </a:pathLst>
          </a:custGeom>
          <a:solidFill>
            <a:srgbClr val="065280"/>
          </a:solidFill>
          <a:ln w="12700">
            <a:miter lim="400000"/>
          </a:ln>
        </p:spPr>
        <p:txBody>
          <a:bodyPr lIns="30479" rIns="30479"/>
          <a:lstStyle/>
          <a:p>
            <a:endParaRPr sz="1200"/>
          </a:p>
        </p:txBody>
      </p:sp>
      <p:sp>
        <p:nvSpPr>
          <p:cNvPr id="39" name="Freeform 9">
            <a:extLst>
              <a:ext uri="{FF2B5EF4-FFF2-40B4-BE49-F238E27FC236}">
                <a16:creationId xmlns:a16="http://schemas.microsoft.com/office/drawing/2014/main" id="{01E2FDAC-AE88-C89E-F430-7A9E707BB2A6}"/>
              </a:ext>
            </a:extLst>
          </p:cNvPr>
          <p:cNvSpPr/>
          <p:nvPr/>
        </p:nvSpPr>
        <p:spPr>
          <a:xfrm flipV="1">
            <a:off x="3373922" y="3000567"/>
            <a:ext cx="2694015" cy="1079669"/>
          </a:xfrm>
          <a:custGeom>
            <a:avLst/>
            <a:gdLst/>
            <a:ahLst/>
            <a:cxnLst>
              <a:cxn ang="0">
                <a:pos x="wd2" y="hd2"/>
              </a:cxn>
              <a:cxn ang="5400000">
                <a:pos x="wd2" y="hd2"/>
              </a:cxn>
              <a:cxn ang="10800000">
                <a:pos x="wd2" y="hd2"/>
              </a:cxn>
              <a:cxn ang="16200000">
                <a:pos x="wd2" y="hd2"/>
              </a:cxn>
            </a:cxnLst>
            <a:rect l="0" t="0" r="r" b="b"/>
            <a:pathLst>
              <a:path w="21600" h="21600" extrusionOk="0">
                <a:moveTo>
                  <a:pt x="21255" y="0"/>
                </a:moveTo>
                <a:cubicBezTo>
                  <a:pt x="345" y="0"/>
                  <a:pt x="345" y="0"/>
                  <a:pt x="345" y="0"/>
                </a:cubicBezTo>
                <a:cubicBezTo>
                  <a:pt x="148" y="0"/>
                  <a:pt x="0" y="625"/>
                  <a:pt x="0" y="1339"/>
                </a:cubicBezTo>
                <a:cubicBezTo>
                  <a:pt x="0" y="13299"/>
                  <a:pt x="0" y="13299"/>
                  <a:pt x="0" y="13299"/>
                </a:cubicBezTo>
                <a:cubicBezTo>
                  <a:pt x="0" y="14013"/>
                  <a:pt x="148" y="14549"/>
                  <a:pt x="345" y="14549"/>
                </a:cubicBezTo>
                <a:cubicBezTo>
                  <a:pt x="9074" y="14549"/>
                  <a:pt x="9074" y="14549"/>
                  <a:pt x="9074" y="14549"/>
                </a:cubicBezTo>
                <a:cubicBezTo>
                  <a:pt x="9937" y="18030"/>
                  <a:pt x="9937" y="18030"/>
                  <a:pt x="9937" y="18030"/>
                </a:cubicBezTo>
                <a:cubicBezTo>
                  <a:pt x="10800" y="21600"/>
                  <a:pt x="10800" y="21600"/>
                  <a:pt x="10800" y="21600"/>
                </a:cubicBezTo>
                <a:cubicBezTo>
                  <a:pt x="11663" y="18030"/>
                  <a:pt x="11663" y="18030"/>
                  <a:pt x="11663" y="18030"/>
                </a:cubicBezTo>
                <a:cubicBezTo>
                  <a:pt x="12526" y="14549"/>
                  <a:pt x="12526" y="14549"/>
                  <a:pt x="12526" y="14549"/>
                </a:cubicBezTo>
                <a:cubicBezTo>
                  <a:pt x="21255" y="14549"/>
                  <a:pt x="21255" y="14549"/>
                  <a:pt x="21255" y="14549"/>
                </a:cubicBezTo>
                <a:cubicBezTo>
                  <a:pt x="21452" y="14549"/>
                  <a:pt x="21600" y="14013"/>
                  <a:pt x="21600" y="13299"/>
                </a:cubicBezTo>
                <a:cubicBezTo>
                  <a:pt x="21600" y="1339"/>
                  <a:pt x="21600" y="1339"/>
                  <a:pt x="21600" y="1339"/>
                </a:cubicBezTo>
                <a:cubicBezTo>
                  <a:pt x="21600" y="625"/>
                  <a:pt x="21452" y="0"/>
                  <a:pt x="21255" y="0"/>
                </a:cubicBezTo>
                <a:close/>
              </a:path>
            </a:pathLst>
          </a:custGeom>
          <a:solidFill>
            <a:srgbClr val="BFB5ED">
              <a:alpha val="50000"/>
            </a:srgbClr>
          </a:solidFill>
          <a:ln w="12700">
            <a:miter lim="400000"/>
          </a:ln>
        </p:spPr>
        <p:txBody>
          <a:bodyPr lIns="30479" rIns="30479"/>
          <a:lstStyle/>
          <a:p>
            <a:endParaRPr lang="en-DK" sz="1200" dirty="0"/>
          </a:p>
        </p:txBody>
      </p:sp>
      <p:sp>
        <p:nvSpPr>
          <p:cNvPr id="50" name="Rectangle 33">
            <a:extLst>
              <a:ext uri="{FF2B5EF4-FFF2-40B4-BE49-F238E27FC236}">
                <a16:creationId xmlns:a16="http://schemas.microsoft.com/office/drawing/2014/main" id="{20925914-2917-49B2-E895-2981264F4D26}"/>
              </a:ext>
            </a:extLst>
          </p:cNvPr>
          <p:cNvSpPr txBox="1"/>
          <p:nvPr/>
        </p:nvSpPr>
        <p:spPr>
          <a:xfrm>
            <a:off x="9213827" y="3589641"/>
            <a:ext cx="2243628" cy="246221"/>
          </a:xfrm>
          <a:prstGeom prst="rect">
            <a:avLst/>
          </a:prstGeom>
          <a:solidFill>
            <a:srgbClr val="065280"/>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defRPr sz="3400">
                <a:solidFill>
                  <a:srgbClr val="FFFFFF"/>
                </a:solidFill>
                <a:latin typeface="Montserrat Bold"/>
                <a:ea typeface="Montserrat Bold"/>
                <a:cs typeface="Montserrat Bold"/>
                <a:sym typeface="Montserrat Bold"/>
              </a:defRPr>
            </a:lvl1pPr>
          </a:lstStyle>
          <a:p>
            <a:r>
              <a:rPr lang="en-US" sz="1600" dirty="0"/>
              <a:t>MODEL EVALUATION</a:t>
            </a:r>
            <a:endParaRPr sz="1600" dirty="0"/>
          </a:p>
        </p:txBody>
      </p:sp>
      <p:sp>
        <p:nvSpPr>
          <p:cNvPr id="51" name="Freeform 9">
            <a:extLst>
              <a:ext uri="{FF2B5EF4-FFF2-40B4-BE49-F238E27FC236}">
                <a16:creationId xmlns:a16="http://schemas.microsoft.com/office/drawing/2014/main" id="{3C8C8F90-F01C-2534-2BCE-F8C869812AE5}"/>
              </a:ext>
            </a:extLst>
          </p:cNvPr>
          <p:cNvSpPr/>
          <p:nvPr/>
        </p:nvSpPr>
        <p:spPr>
          <a:xfrm flipV="1">
            <a:off x="6214324" y="2979437"/>
            <a:ext cx="2694014" cy="1095533"/>
          </a:xfrm>
          <a:custGeom>
            <a:avLst/>
            <a:gdLst/>
            <a:ahLst/>
            <a:cxnLst>
              <a:cxn ang="0">
                <a:pos x="wd2" y="hd2"/>
              </a:cxn>
              <a:cxn ang="5400000">
                <a:pos x="wd2" y="hd2"/>
              </a:cxn>
              <a:cxn ang="10800000">
                <a:pos x="wd2" y="hd2"/>
              </a:cxn>
              <a:cxn ang="16200000">
                <a:pos x="wd2" y="hd2"/>
              </a:cxn>
            </a:cxnLst>
            <a:rect l="0" t="0" r="r" b="b"/>
            <a:pathLst>
              <a:path w="21600" h="21600" extrusionOk="0">
                <a:moveTo>
                  <a:pt x="21255" y="0"/>
                </a:moveTo>
                <a:cubicBezTo>
                  <a:pt x="345" y="0"/>
                  <a:pt x="345" y="0"/>
                  <a:pt x="345" y="0"/>
                </a:cubicBezTo>
                <a:cubicBezTo>
                  <a:pt x="148" y="0"/>
                  <a:pt x="0" y="625"/>
                  <a:pt x="0" y="1339"/>
                </a:cubicBezTo>
                <a:cubicBezTo>
                  <a:pt x="0" y="13299"/>
                  <a:pt x="0" y="13299"/>
                  <a:pt x="0" y="13299"/>
                </a:cubicBezTo>
                <a:cubicBezTo>
                  <a:pt x="0" y="14013"/>
                  <a:pt x="148" y="14549"/>
                  <a:pt x="345" y="14549"/>
                </a:cubicBezTo>
                <a:cubicBezTo>
                  <a:pt x="9074" y="14549"/>
                  <a:pt x="9074" y="14549"/>
                  <a:pt x="9074" y="14549"/>
                </a:cubicBezTo>
                <a:cubicBezTo>
                  <a:pt x="9937" y="18030"/>
                  <a:pt x="9937" y="18030"/>
                  <a:pt x="9937" y="18030"/>
                </a:cubicBezTo>
                <a:cubicBezTo>
                  <a:pt x="10800" y="21600"/>
                  <a:pt x="10800" y="21600"/>
                  <a:pt x="10800" y="21600"/>
                </a:cubicBezTo>
                <a:cubicBezTo>
                  <a:pt x="11663" y="18030"/>
                  <a:pt x="11663" y="18030"/>
                  <a:pt x="11663" y="18030"/>
                </a:cubicBezTo>
                <a:cubicBezTo>
                  <a:pt x="12526" y="14549"/>
                  <a:pt x="12526" y="14549"/>
                  <a:pt x="12526" y="14549"/>
                </a:cubicBezTo>
                <a:cubicBezTo>
                  <a:pt x="21255" y="14549"/>
                  <a:pt x="21255" y="14549"/>
                  <a:pt x="21255" y="14549"/>
                </a:cubicBezTo>
                <a:cubicBezTo>
                  <a:pt x="21452" y="14549"/>
                  <a:pt x="21600" y="14013"/>
                  <a:pt x="21600" y="13299"/>
                </a:cubicBezTo>
                <a:cubicBezTo>
                  <a:pt x="21600" y="1339"/>
                  <a:pt x="21600" y="1339"/>
                  <a:pt x="21600" y="1339"/>
                </a:cubicBezTo>
                <a:cubicBezTo>
                  <a:pt x="21600" y="625"/>
                  <a:pt x="21452" y="0"/>
                  <a:pt x="21255" y="0"/>
                </a:cubicBezTo>
                <a:close/>
              </a:path>
            </a:pathLst>
          </a:custGeom>
          <a:solidFill>
            <a:srgbClr val="8EB4E3"/>
          </a:solidFill>
          <a:ln w="12700">
            <a:miter lim="400000"/>
          </a:ln>
        </p:spPr>
        <p:txBody>
          <a:bodyPr lIns="30479" rIns="30479"/>
          <a:lstStyle/>
          <a:p>
            <a:endParaRPr sz="1200"/>
          </a:p>
        </p:txBody>
      </p:sp>
      <p:sp>
        <p:nvSpPr>
          <p:cNvPr id="53" name="Rectangle 33">
            <a:extLst>
              <a:ext uri="{FF2B5EF4-FFF2-40B4-BE49-F238E27FC236}">
                <a16:creationId xmlns:a16="http://schemas.microsoft.com/office/drawing/2014/main" id="{CFFC9EF7-C4B0-C389-403F-2438A83981A2}"/>
              </a:ext>
            </a:extLst>
          </p:cNvPr>
          <p:cNvSpPr txBox="1"/>
          <p:nvPr/>
        </p:nvSpPr>
        <p:spPr>
          <a:xfrm>
            <a:off x="6915138" y="3589641"/>
            <a:ext cx="1314462" cy="246221"/>
          </a:xfrm>
          <a:prstGeom prst="rect">
            <a:avLst/>
          </a:prstGeom>
          <a:solidFill>
            <a:srgbClr val="8EB4E3"/>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defRPr sz="3400">
                <a:solidFill>
                  <a:srgbClr val="FFFFFF"/>
                </a:solidFill>
                <a:latin typeface="Montserrat Bold"/>
                <a:ea typeface="Montserrat Bold"/>
                <a:cs typeface="Montserrat Bold"/>
                <a:sym typeface="Montserrat Bold"/>
              </a:defRPr>
            </a:lvl1pPr>
          </a:lstStyle>
          <a:p>
            <a:r>
              <a:rPr lang="en-US" sz="1600" dirty="0"/>
              <a:t>MODELLING</a:t>
            </a:r>
            <a:endParaRPr sz="1600" dirty="0"/>
          </a:p>
        </p:txBody>
      </p:sp>
      <p:sp>
        <p:nvSpPr>
          <p:cNvPr id="54" name="Rectangle 33">
            <a:extLst>
              <a:ext uri="{FF2B5EF4-FFF2-40B4-BE49-F238E27FC236}">
                <a16:creationId xmlns:a16="http://schemas.microsoft.com/office/drawing/2014/main" id="{46871D1F-1B1E-8F55-1261-18C148FBEF7B}"/>
              </a:ext>
            </a:extLst>
          </p:cNvPr>
          <p:cNvSpPr txBox="1"/>
          <p:nvPr/>
        </p:nvSpPr>
        <p:spPr>
          <a:xfrm>
            <a:off x="880286" y="3589641"/>
            <a:ext cx="2019399" cy="24622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defRPr sz="3400">
                <a:solidFill>
                  <a:srgbClr val="FFFFFF"/>
                </a:solidFill>
                <a:latin typeface="Montserrat Bold"/>
                <a:ea typeface="Montserrat Bold"/>
                <a:cs typeface="Montserrat Bold"/>
                <a:sym typeface="Montserrat Bold"/>
              </a:defRPr>
            </a:lvl1pPr>
          </a:lstStyle>
          <a:p>
            <a:r>
              <a:rPr lang="en-US" sz="1600" dirty="0"/>
              <a:t>DATA COLLECTION</a:t>
            </a:r>
            <a:endParaRPr sz="1600" dirty="0"/>
          </a:p>
        </p:txBody>
      </p:sp>
      <p:sp>
        <p:nvSpPr>
          <p:cNvPr id="56" name="TextBox 55">
            <a:extLst>
              <a:ext uri="{FF2B5EF4-FFF2-40B4-BE49-F238E27FC236}">
                <a16:creationId xmlns:a16="http://schemas.microsoft.com/office/drawing/2014/main" id="{0A694C3A-E68F-B4D7-85C3-81AFDE9284C3}"/>
              </a:ext>
            </a:extLst>
          </p:cNvPr>
          <p:cNvSpPr txBox="1"/>
          <p:nvPr/>
        </p:nvSpPr>
        <p:spPr>
          <a:xfrm>
            <a:off x="3574301" y="3436646"/>
            <a:ext cx="2239818" cy="584775"/>
          </a:xfrm>
          <a:prstGeom prst="rect">
            <a:avLst/>
          </a:prstGeom>
          <a:noFill/>
        </p:spPr>
        <p:txBody>
          <a:bodyPr wrap="square">
            <a:spAutoFit/>
          </a:bodyPr>
          <a:lstStyle/>
          <a:p>
            <a:pPr algn="ctr"/>
            <a:r>
              <a:rPr lang="en-US" sz="1600" b="1" dirty="0">
                <a:solidFill>
                  <a:schemeClr val="bg1"/>
                </a:solidFill>
                <a:latin typeface="Montserrat" pitchFamily="2" charset="77"/>
              </a:rPr>
              <a:t>EXPLORATORY DATA ANALYSIS</a:t>
            </a:r>
          </a:p>
        </p:txBody>
      </p:sp>
      <p:sp>
        <p:nvSpPr>
          <p:cNvPr id="59" name="Shape">
            <a:extLst>
              <a:ext uri="{FF2B5EF4-FFF2-40B4-BE49-F238E27FC236}">
                <a16:creationId xmlns:a16="http://schemas.microsoft.com/office/drawing/2014/main" id="{E07F6C67-95B2-F2F5-F51E-AAE5D6757D13}"/>
              </a:ext>
            </a:extLst>
          </p:cNvPr>
          <p:cNvSpPr/>
          <p:nvPr/>
        </p:nvSpPr>
        <p:spPr>
          <a:xfrm>
            <a:off x="4473498" y="2168502"/>
            <a:ext cx="603405" cy="695206"/>
          </a:xfrm>
          <a:custGeom>
            <a:avLst/>
            <a:gdLst/>
            <a:ahLst/>
            <a:cxnLst>
              <a:cxn ang="0">
                <a:pos x="wd2" y="hd2"/>
              </a:cxn>
              <a:cxn ang="5400000">
                <a:pos x="wd2" y="hd2"/>
              </a:cxn>
              <a:cxn ang="10800000">
                <a:pos x="wd2" y="hd2"/>
              </a:cxn>
              <a:cxn ang="16200000">
                <a:pos x="wd2" y="hd2"/>
              </a:cxn>
            </a:cxnLst>
            <a:rect l="0" t="0" r="r" b="b"/>
            <a:pathLst>
              <a:path w="21600" h="21600" extrusionOk="0">
                <a:moveTo>
                  <a:pt x="2445" y="18409"/>
                </a:moveTo>
                <a:cubicBezTo>
                  <a:pt x="4483" y="18409"/>
                  <a:pt x="4483" y="18409"/>
                  <a:pt x="4483" y="18409"/>
                </a:cubicBezTo>
                <a:cubicBezTo>
                  <a:pt x="4891" y="18409"/>
                  <a:pt x="5298" y="17918"/>
                  <a:pt x="5298" y="17427"/>
                </a:cubicBezTo>
                <a:cubicBezTo>
                  <a:pt x="5298" y="8100"/>
                  <a:pt x="5298" y="8100"/>
                  <a:pt x="5298" y="8100"/>
                </a:cubicBezTo>
                <a:cubicBezTo>
                  <a:pt x="5298" y="7609"/>
                  <a:pt x="4891" y="7118"/>
                  <a:pt x="4483" y="7118"/>
                </a:cubicBezTo>
                <a:cubicBezTo>
                  <a:pt x="2445" y="7118"/>
                  <a:pt x="2445" y="7118"/>
                  <a:pt x="2445" y="7118"/>
                </a:cubicBezTo>
                <a:cubicBezTo>
                  <a:pt x="2038" y="7118"/>
                  <a:pt x="1630" y="7609"/>
                  <a:pt x="1630" y="8100"/>
                </a:cubicBezTo>
                <a:cubicBezTo>
                  <a:pt x="1630" y="17427"/>
                  <a:pt x="1630" y="17427"/>
                  <a:pt x="1630" y="17427"/>
                </a:cubicBezTo>
                <a:cubicBezTo>
                  <a:pt x="1630" y="17918"/>
                  <a:pt x="2038" y="18409"/>
                  <a:pt x="2445" y="18409"/>
                </a:cubicBezTo>
                <a:close/>
                <a:moveTo>
                  <a:pt x="7336" y="18409"/>
                </a:moveTo>
                <a:cubicBezTo>
                  <a:pt x="9374" y="18409"/>
                  <a:pt x="9374" y="18409"/>
                  <a:pt x="9374" y="18409"/>
                </a:cubicBezTo>
                <a:cubicBezTo>
                  <a:pt x="9985" y="18409"/>
                  <a:pt x="10189" y="17918"/>
                  <a:pt x="10189" y="17427"/>
                </a:cubicBezTo>
                <a:cubicBezTo>
                  <a:pt x="10189" y="982"/>
                  <a:pt x="10189" y="982"/>
                  <a:pt x="10189" y="982"/>
                </a:cubicBezTo>
                <a:cubicBezTo>
                  <a:pt x="10189" y="491"/>
                  <a:pt x="9985" y="0"/>
                  <a:pt x="9374" y="0"/>
                </a:cubicBezTo>
                <a:cubicBezTo>
                  <a:pt x="7336" y="0"/>
                  <a:pt x="7336" y="0"/>
                  <a:pt x="7336" y="0"/>
                </a:cubicBezTo>
                <a:cubicBezTo>
                  <a:pt x="6928" y="0"/>
                  <a:pt x="6521" y="491"/>
                  <a:pt x="6521" y="982"/>
                </a:cubicBezTo>
                <a:cubicBezTo>
                  <a:pt x="6521" y="17427"/>
                  <a:pt x="6521" y="17427"/>
                  <a:pt x="6521" y="17427"/>
                </a:cubicBezTo>
                <a:cubicBezTo>
                  <a:pt x="6521" y="17918"/>
                  <a:pt x="6928" y="18409"/>
                  <a:pt x="7336" y="18409"/>
                </a:cubicBezTo>
                <a:close/>
                <a:moveTo>
                  <a:pt x="12226" y="18409"/>
                </a:moveTo>
                <a:cubicBezTo>
                  <a:pt x="14468" y="18409"/>
                  <a:pt x="14468" y="18409"/>
                  <a:pt x="14468" y="18409"/>
                </a:cubicBezTo>
                <a:cubicBezTo>
                  <a:pt x="14875" y="18409"/>
                  <a:pt x="15079" y="17918"/>
                  <a:pt x="15079" y="17427"/>
                </a:cubicBezTo>
                <a:cubicBezTo>
                  <a:pt x="15079" y="4909"/>
                  <a:pt x="15079" y="4909"/>
                  <a:pt x="15079" y="4909"/>
                </a:cubicBezTo>
                <a:cubicBezTo>
                  <a:pt x="15079" y="4418"/>
                  <a:pt x="14875" y="3927"/>
                  <a:pt x="14468" y="3927"/>
                </a:cubicBezTo>
                <a:cubicBezTo>
                  <a:pt x="12226" y="3927"/>
                  <a:pt x="12226" y="3927"/>
                  <a:pt x="12226" y="3927"/>
                </a:cubicBezTo>
                <a:cubicBezTo>
                  <a:pt x="11819" y="3927"/>
                  <a:pt x="11411" y="4418"/>
                  <a:pt x="11411" y="4909"/>
                </a:cubicBezTo>
                <a:cubicBezTo>
                  <a:pt x="11411" y="17427"/>
                  <a:pt x="11411" y="17427"/>
                  <a:pt x="11411" y="17427"/>
                </a:cubicBezTo>
                <a:cubicBezTo>
                  <a:pt x="11411" y="17918"/>
                  <a:pt x="11819" y="18409"/>
                  <a:pt x="12226" y="18409"/>
                </a:cubicBezTo>
                <a:close/>
                <a:moveTo>
                  <a:pt x="12430" y="5155"/>
                </a:moveTo>
                <a:cubicBezTo>
                  <a:pt x="14264" y="5155"/>
                  <a:pt x="14264" y="5155"/>
                  <a:pt x="14264" y="5155"/>
                </a:cubicBezTo>
                <a:cubicBezTo>
                  <a:pt x="14264" y="17182"/>
                  <a:pt x="14264" y="17182"/>
                  <a:pt x="14264" y="17182"/>
                </a:cubicBezTo>
                <a:cubicBezTo>
                  <a:pt x="12430" y="17182"/>
                  <a:pt x="12430" y="17182"/>
                  <a:pt x="12430" y="17182"/>
                </a:cubicBezTo>
                <a:lnTo>
                  <a:pt x="12430" y="5155"/>
                </a:lnTo>
                <a:close/>
                <a:moveTo>
                  <a:pt x="17321" y="18409"/>
                </a:moveTo>
                <a:cubicBezTo>
                  <a:pt x="19358" y="18409"/>
                  <a:pt x="19358" y="18409"/>
                  <a:pt x="19358" y="18409"/>
                </a:cubicBezTo>
                <a:cubicBezTo>
                  <a:pt x="19766" y="18409"/>
                  <a:pt x="20174" y="17918"/>
                  <a:pt x="20174" y="17427"/>
                </a:cubicBezTo>
                <a:cubicBezTo>
                  <a:pt x="20174" y="11536"/>
                  <a:pt x="20174" y="11536"/>
                  <a:pt x="20174" y="11536"/>
                </a:cubicBezTo>
                <a:cubicBezTo>
                  <a:pt x="20174" y="11045"/>
                  <a:pt x="19766" y="10800"/>
                  <a:pt x="19358" y="10800"/>
                </a:cubicBezTo>
                <a:cubicBezTo>
                  <a:pt x="17321" y="10800"/>
                  <a:pt x="17321" y="10800"/>
                  <a:pt x="17321" y="10800"/>
                </a:cubicBezTo>
                <a:cubicBezTo>
                  <a:pt x="16709" y="10800"/>
                  <a:pt x="16506" y="11045"/>
                  <a:pt x="16506" y="11536"/>
                </a:cubicBezTo>
                <a:cubicBezTo>
                  <a:pt x="16506" y="17427"/>
                  <a:pt x="16506" y="17427"/>
                  <a:pt x="16506" y="17427"/>
                </a:cubicBezTo>
                <a:cubicBezTo>
                  <a:pt x="16506" y="17918"/>
                  <a:pt x="16709" y="18409"/>
                  <a:pt x="17321" y="18409"/>
                </a:cubicBezTo>
                <a:close/>
                <a:moveTo>
                  <a:pt x="20785" y="19391"/>
                </a:moveTo>
                <a:cubicBezTo>
                  <a:pt x="1019" y="19391"/>
                  <a:pt x="1019" y="19391"/>
                  <a:pt x="1019" y="19391"/>
                </a:cubicBezTo>
                <a:cubicBezTo>
                  <a:pt x="408" y="19391"/>
                  <a:pt x="0" y="19882"/>
                  <a:pt x="0" y="20618"/>
                </a:cubicBezTo>
                <a:cubicBezTo>
                  <a:pt x="0" y="21109"/>
                  <a:pt x="408" y="21600"/>
                  <a:pt x="1019" y="21600"/>
                </a:cubicBezTo>
                <a:cubicBezTo>
                  <a:pt x="20785" y="21600"/>
                  <a:pt x="20785" y="21600"/>
                  <a:pt x="20785" y="21600"/>
                </a:cubicBezTo>
                <a:cubicBezTo>
                  <a:pt x="21192" y="21600"/>
                  <a:pt x="21600" y="21109"/>
                  <a:pt x="21600" y="20618"/>
                </a:cubicBezTo>
                <a:cubicBezTo>
                  <a:pt x="21600" y="19882"/>
                  <a:pt x="21192" y="19391"/>
                  <a:pt x="20785" y="19391"/>
                </a:cubicBezTo>
                <a:close/>
              </a:path>
            </a:pathLst>
          </a:custGeom>
          <a:solidFill>
            <a:srgbClr val="404040">
              <a:alpha val="30000"/>
            </a:srgbClr>
          </a:solidFill>
          <a:ln w="12700">
            <a:miter lim="400000"/>
          </a:ln>
        </p:spPr>
        <p:txBody>
          <a:bodyPr lIns="81279" tIns="81279" rIns="81279" bIns="81279"/>
          <a:lstStyle/>
          <a:p>
            <a:endParaRPr sz="1200"/>
          </a:p>
        </p:txBody>
      </p:sp>
      <p:sp>
        <p:nvSpPr>
          <p:cNvPr id="60" name="Shape">
            <a:extLst>
              <a:ext uri="{FF2B5EF4-FFF2-40B4-BE49-F238E27FC236}">
                <a16:creationId xmlns:a16="http://schemas.microsoft.com/office/drawing/2014/main" id="{D09D6B30-BBF8-546F-DF0D-9CD55F576823}"/>
              </a:ext>
            </a:extLst>
          </p:cNvPr>
          <p:cNvSpPr>
            <a:spLocks noChangeAspect="1"/>
          </p:cNvSpPr>
          <p:nvPr/>
        </p:nvSpPr>
        <p:spPr>
          <a:xfrm>
            <a:off x="4927600" y="2108200"/>
            <a:ext cx="466204" cy="466204"/>
          </a:xfrm>
          <a:custGeom>
            <a:avLst/>
            <a:gdLst/>
            <a:ahLst/>
            <a:cxnLst>
              <a:cxn ang="0">
                <a:pos x="wd2" y="hd2"/>
              </a:cxn>
              <a:cxn ang="5400000">
                <a:pos x="wd2" y="hd2"/>
              </a:cxn>
              <a:cxn ang="10800000">
                <a:pos x="wd2" y="hd2"/>
              </a:cxn>
              <a:cxn ang="16200000">
                <a:pos x="wd2" y="hd2"/>
              </a:cxn>
            </a:cxnLst>
            <a:rect l="0" t="0" r="r" b="b"/>
            <a:pathLst>
              <a:path w="21380" h="21380" extrusionOk="0">
                <a:moveTo>
                  <a:pt x="20722" y="17912"/>
                </a:moveTo>
                <a:cubicBezTo>
                  <a:pt x="15805" y="12995"/>
                  <a:pt x="15805" y="12995"/>
                  <a:pt x="15805" y="12995"/>
                </a:cubicBezTo>
                <a:cubicBezTo>
                  <a:pt x="15102" y="14224"/>
                  <a:pt x="14049" y="15102"/>
                  <a:pt x="12995" y="15805"/>
                </a:cubicBezTo>
                <a:cubicBezTo>
                  <a:pt x="17912" y="20722"/>
                  <a:pt x="17912" y="20722"/>
                  <a:pt x="17912" y="20722"/>
                </a:cubicBezTo>
                <a:cubicBezTo>
                  <a:pt x="18615" y="21600"/>
                  <a:pt x="20020" y="21600"/>
                  <a:pt x="20722" y="20722"/>
                </a:cubicBezTo>
                <a:cubicBezTo>
                  <a:pt x="21600" y="20020"/>
                  <a:pt x="21600" y="18790"/>
                  <a:pt x="20722" y="17912"/>
                </a:cubicBezTo>
                <a:close/>
                <a:moveTo>
                  <a:pt x="15980" y="8078"/>
                </a:moveTo>
                <a:cubicBezTo>
                  <a:pt x="15980" y="3512"/>
                  <a:pt x="12468" y="0"/>
                  <a:pt x="7902" y="0"/>
                </a:cubicBezTo>
                <a:cubicBezTo>
                  <a:pt x="3512" y="0"/>
                  <a:pt x="0" y="3512"/>
                  <a:pt x="0" y="8078"/>
                </a:cubicBezTo>
                <a:cubicBezTo>
                  <a:pt x="0" y="12468"/>
                  <a:pt x="3512" y="15980"/>
                  <a:pt x="7902" y="15980"/>
                </a:cubicBezTo>
                <a:cubicBezTo>
                  <a:pt x="12468" y="15980"/>
                  <a:pt x="15980" y="12468"/>
                  <a:pt x="15980" y="8078"/>
                </a:cubicBezTo>
                <a:close/>
                <a:moveTo>
                  <a:pt x="7902" y="14049"/>
                </a:moveTo>
                <a:cubicBezTo>
                  <a:pt x="4566" y="14049"/>
                  <a:pt x="1932" y="11239"/>
                  <a:pt x="1932" y="8078"/>
                </a:cubicBezTo>
                <a:cubicBezTo>
                  <a:pt x="1932" y="4741"/>
                  <a:pt x="4566" y="1932"/>
                  <a:pt x="7902" y="1932"/>
                </a:cubicBezTo>
                <a:cubicBezTo>
                  <a:pt x="11239" y="1932"/>
                  <a:pt x="14049" y="4741"/>
                  <a:pt x="14049" y="8078"/>
                </a:cubicBezTo>
                <a:cubicBezTo>
                  <a:pt x="14049" y="11239"/>
                  <a:pt x="11239" y="14049"/>
                  <a:pt x="7902" y="14049"/>
                </a:cubicBezTo>
                <a:close/>
                <a:moveTo>
                  <a:pt x="3337" y="8078"/>
                </a:moveTo>
                <a:cubicBezTo>
                  <a:pt x="4566" y="8078"/>
                  <a:pt x="4566" y="8078"/>
                  <a:pt x="4566" y="8078"/>
                </a:cubicBezTo>
                <a:cubicBezTo>
                  <a:pt x="4566" y="6146"/>
                  <a:pt x="6146" y="4741"/>
                  <a:pt x="7902" y="4741"/>
                </a:cubicBezTo>
                <a:cubicBezTo>
                  <a:pt x="7902" y="3337"/>
                  <a:pt x="7902" y="3337"/>
                  <a:pt x="7902" y="3337"/>
                </a:cubicBezTo>
                <a:cubicBezTo>
                  <a:pt x="5444" y="3337"/>
                  <a:pt x="3337" y="5444"/>
                  <a:pt x="3337" y="8078"/>
                </a:cubicBezTo>
                <a:close/>
              </a:path>
            </a:pathLst>
          </a:custGeom>
          <a:solidFill>
            <a:srgbClr val="404040">
              <a:alpha val="30000"/>
            </a:srgbClr>
          </a:solidFill>
          <a:ln w="12700">
            <a:miter lim="400000"/>
          </a:ln>
        </p:spPr>
        <p:txBody>
          <a:bodyPr lIns="81279" tIns="81279" rIns="81279" bIns="81279"/>
          <a:lstStyle/>
          <a:p>
            <a:endParaRPr sz="1200"/>
          </a:p>
        </p:txBody>
      </p:sp>
      <p:sp>
        <p:nvSpPr>
          <p:cNvPr id="63" name="Shape">
            <a:extLst>
              <a:ext uri="{FF2B5EF4-FFF2-40B4-BE49-F238E27FC236}">
                <a16:creationId xmlns:a16="http://schemas.microsoft.com/office/drawing/2014/main" id="{1C3AE5CD-B4BF-1B12-A1F6-2CCA288BE29F}"/>
              </a:ext>
            </a:extLst>
          </p:cNvPr>
          <p:cNvSpPr>
            <a:spLocks noChangeAspect="1"/>
          </p:cNvSpPr>
          <p:nvPr/>
        </p:nvSpPr>
        <p:spPr>
          <a:xfrm>
            <a:off x="1491155" y="2168501"/>
            <a:ext cx="751892" cy="672000"/>
          </a:xfrm>
          <a:custGeom>
            <a:avLst/>
            <a:gdLst/>
            <a:ahLst/>
            <a:cxnLst>
              <a:cxn ang="0">
                <a:pos x="wd2" y="hd2"/>
              </a:cxn>
              <a:cxn ang="5400000">
                <a:pos x="wd2" y="hd2"/>
              </a:cxn>
              <a:cxn ang="10800000">
                <a:pos x="wd2" y="hd2"/>
              </a:cxn>
              <a:cxn ang="16200000">
                <a:pos x="wd2" y="hd2"/>
              </a:cxn>
            </a:cxnLst>
            <a:rect l="0" t="0" r="r" b="b"/>
            <a:pathLst>
              <a:path w="21600" h="21600" extrusionOk="0">
                <a:moveTo>
                  <a:pt x="10354" y="14727"/>
                </a:moveTo>
                <a:cubicBezTo>
                  <a:pt x="5355" y="7855"/>
                  <a:pt x="5355" y="7855"/>
                  <a:pt x="5355" y="7855"/>
                </a:cubicBezTo>
                <a:cubicBezTo>
                  <a:pt x="8033" y="7855"/>
                  <a:pt x="8033" y="7855"/>
                  <a:pt x="8033" y="7855"/>
                </a:cubicBezTo>
                <a:cubicBezTo>
                  <a:pt x="8033" y="0"/>
                  <a:pt x="8033" y="0"/>
                  <a:pt x="8033" y="0"/>
                </a:cubicBezTo>
                <a:cubicBezTo>
                  <a:pt x="13388" y="0"/>
                  <a:pt x="13388" y="0"/>
                  <a:pt x="13388" y="0"/>
                </a:cubicBezTo>
                <a:cubicBezTo>
                  <a:pt x="13388" y="7855"/>
                  <a:pt x="13388" y="7855"/>
                  <a:pt x="13388" y="7855"/>
                </a:cubicBezTo>
                <a:cubicBezTo>
                  <a:pt x="16066" y="7855"/>
                  <a:pt x="16066" y="7855"/>
                  <a:pt x="16066" y="7855"/>
                </a:cubicBezTo>
                <a:cubicBezTo>
                  <a:pt x="11246" y="14727"/>
                  <a:pt x="11246" y="14727"/>
                  <a:pt x="11246" y="14727"/>
                </a:cubicBezTo>
                <a:lnTo>
                  <a:pt x="10354" y="14727"/>
                </a:lnTo>
                <a:close/>
                <a:moveTo>
                  <a:pt x="0" y="11782"/>
                </a:moveTo>
                <a:cubicBezTo>
                  <a:pt x="2678" y="4909"/>
                  <a:pt x="2678" y="4909"/>
                  <a:pt x="2678" y="4909"/>
                </a:cubicBezTo>
                <a:cubicBezTo>
                  <a:pt x="6069" y="4909"/>
                  <a:pt x="6069" y="4909"/>
                  <a:pt x="6069" y="4909"/>
                </a:cubicBezTo>
                <a:cubicBezTo>
                  <a:pt x="6069" y="6873"/>
                  <a:pt x="6069" y="6873"/>
                  <a:pt x="6069" y="6873"/>
                </a:cubicBezTo>
                <a:cubicBezTo>
                  <a:pt x="4106" y="6873"/>
                  <a:pt x="4106" y="6873"/>
                  <a:pt x="4106" y="6873"/>
                </a:cubicBezTo>
                <a:cubicBezTo>
                  <a:pt x="2321" y="11782"/>
                  <a:pt x="2321" y="11782"/>
                  <a:pt x="2321" y="11782"/>
                </a:cubicBezTo>
                <a:cubicBezTo>
                  <a:pt x="6783" y="11782"/>
                  <a:pt x="6783" y="11782"/>
                  <a:pt x="6783" y="11782"/>
                </a:cubicBezTo>
                <a:cubicBezTo>
                  <a:pt x="6783" y="14335"/>
                  <a:pt x="8569" y="16298"/>
                  <a:pt x="10711" y="16298"/>
                </a:cubicBezTo>
                <a:cubicBezTo>
                  <a:pt x="13031" y="16298"/>
                  <a:pt x="14817" y="14335"/>
                  <a:pt x="14817" y="11782"/>
                </a:cubicBezTo>
                <a:cubicBezTo>
                  <a:pt x="19279" y="11782"/>
                  <a:pt x="19279" y="11782"/>
                  <a:pt x="19279" y="11782"/>
                </a:cubicBezTo>
                <a:cubicBezTo>
                  <a:pt x="17494" y="6873"/>
                  <a:pt x="17494" y="6873"/>
                  <a:pt x="17494" y="6873"/>
                </a:cubicBezTo>
                <a:cubicBezTo>
                  <a:pt x="15531" y="6873"/>
                  <a:pt x="15531" y="6873"/>
                  <a:pt x="15531" y="6873"/>
                </a:cubicBezTo>
                <a:cubicBezTo>
                  <a:pt x="15531" y="4909"/>
                  <a:pt x="15531" y="4909"/>
                  <a:pt x="15531" y="4909"/>
                </a:cubicBezTo>
                <a:cubicBezTo>
                  <a:pt x="18744" y="4909"/>
                  <a:pt x="18744" y="4909"/>
                  <a:pt x="18744" y="4909"/>
                </a:cubicBezTo>
                <a:cubicBezTo>
                  <a:pt x="21600" y="11782"/>
                  <a:pt x="21600" y="11782"/>
                  <a:pt x="21600" y="11782"/>
                </a:cubicBezTo>
                <a:cubicBezTo>
                  <a:pt x="21600" y="21600"/>
                  <a:pt x="21600" y="21600"/>
                  <a:pt x="21600" y="21600"/>
                </a:cubicBezTo>
                <a:cubicBezTo>
                  <a:pt x="0" y="21600"/>
                  <a:pt x="0" y="21600"/>
                  <a:pt x="0" y="21600"/>
                </a:cubicBezTo>
                <a:lnTo>
                  <a:pt x="0" y="11782"/>
                </a:lnTo>
                <a:close/>
                <a:moveTo>
                  <a:pt x="0" y="11782"/>
                </a:moveTo>
                <a:cubicBezTo>
                  <a:pt x="0" y="11782"/>
                  <a:pt x="0" y="11782"/>
                  <a:pt x="0" y="11782"/>
                </a:cubicBezTo>
              </a:path>
            </a:pathLst>
          </a:custGeom>
          <a:solidFill>
            <a:srgbClr val="404040">
              <a:alpha val="30000"/>
            </a:srgbClr>
          </a:solidFill>
          <a:ln w="12700">
            <a:miter lim="400000"/>
          </a:ln>
        </p:spPr>
        <p:txBody>
          <a:bodyPr lIns="81279" tIns="81279" rIns="81279" bIns="81279"/>
          <a:lstStyle/>
          <a:p>
            <a:endParaRPr sz="1200"/>
          </a:p>
        </p:txBody>
      </p:sp>
      <p:sp>
        <p:nvSpPr>
          <p:cNvPr id="65" name="Shape">
            <a:extLst>
              <a:ext uri="{FF2B5EF4-FFF2-40B4-BE49-F238E27FC236}">
                <a16:creationId xmlns:a16="http://schemas.microsoft.com/office/drawing/2014/main" id="{42527BC8-1BFD-FEBB-D5C3-E9B5CBB94055}"/>
              </a:ext>
            </a:extLst>
          </p:cNvPr>
          <p:cNvSpPr/>
          <p:nvPr/>
        </p:nvSpPr>
        <p:spPr>
          <a:xfrm>
            <a:off x="10017950" y="2226742"/>
            <a:ext cx="767563" cy="695206"/>
          </a:xfrm>
          <a:custGeom>
            <a:avLst/>
            <a:gdLst/>
            <a:ahLst/>
            <a:cxnLst>
              <a:cxn ang="0">
                <a:pos x="wd2" y="hd2"/>
              </a:cxn>
              <a:cxn ang="5400000">
                <a:pos x="wd2" y="hd2"/>
              </a:cxn>
              <a:cxn ang="10800000">
                <a:pos x="wd2" y="hd2"/>
              </a:cxn>
              <a:cxn ang="16200000">
                <a:pos x="wd2" y="hd2"/>
              </a:cxn>
            </a:cxnLst>
            <a:rect l="0" t="0" r="r" b="b"/>
            <a:pathLst>
              <a:path w="21600" h="21600" extrusionOk="0">
                <a:moveTo>
                  <a:pt x="6565" y="17427"/>
                </a:moveTo>
                <a:cubicBezTo>
                  <a:pt x="7624" y="17427"/>
                  <a:pt x="8682" y="16200"/>
                  <a:pt x="8682" y="14973"/>
                </a:cubicBezTo>
                <a:cubicBezTo>
                  <a:pt x="8682" y="14236"/>
                  <a:pt x="8471" y="13745"/>
                  <a:pt x="8259" y="13255"/>
                </a:cubicBezTo>
                <a:cubicBezTo>
                  <a:pt x="12071" y="7118"/>
                  <a:pt x="12071" y="7118"/>
                  <a:pt x="12071" y="7118"/>
                </a:cubicBezTo>
                <a:cubicBezTo>
                  <a:pt x="12282" y="7364"/>
                  <a:pt x="12706" y="7364"/>
                  <a:pt x="12918" y="7364"/>
                </a:cubicBezTo>
                <a:cubicBezTo>
                  <a:pt x="13553" y="7364"/>
                  <a:pt x="13976" y="7118"/>
                  <a:pt x="14400" y="6873"/>
                </a:cubicBezTo>
                <a:cubicBezTo>
                  <a:pt x="17365" y="9573"/>
                  <a:pt x="17365" y="9573"/>
                  <a:pt x="17365" y="9573"/>
                </a:cubicBezTo>
                <a:cubicBezTo>
                  <a:pt x="17365" y="9818"/>
                  <a:pt x="17153" y="10309"/>
                  <a:pt x="17153" y="10555"/>
                </a:cubicBezTo>
                <a:cubicBezTo>
                  <a:pt x="17153" y="12027"/>
                  <a:pt x="18212" y="13009"/>
                  <a:pt x="19271" y="13009"/>
                </a:cubicBezTo>
                <a:cubicBezTo>
                  <a:pt x="20541" y="13009"/>
                  <a:pt x="21600" y="12027"/>
                  <a:pt x="21600" y="10555"/>
                </a:cubicBezTo>
                <a:cubicBezTo>
                  <a:pt x="21600" y="9082"/>
                  <a:pt x="20541" y="8100"/>
                  <a:pt x="19271" y="8100"/>
                </a:cubicBezTo>
                <a:cubicBezTo>
                  <a:pt x="18847" y="8100"/>
                  <a:pt x="18424" y="8345"/>
                  <a:pt x="18000" y="8591"/>
                </a:cubicBezTo>
                <a:cubicBezTo>
                  <a:pt x="14824" y="5891"/>
                  <a:pt x="14824" y="5891"/>
                  <a:pt x="14824" y="5891"/>
                </a:cubicBezTo>
                <a:cubicBezTo>
                  <a:pt x="15035" y="5645"/>
                  <a:pt x="15035" y="5155"/>
                  <a:pt x="15035" y="4909"/>
                </a:cubicBezTo>
                <a:cubicBezTo>
                  <a:pt x="15035" y="3436"/>
                  <a:pt x="14188" y="2455"/>
                  <a:pt x="12918" y="2455"/>
                </a:cubicBezTo>
                <a:cubicBezTo>
                  <a:pt x="11859" y="2455"/>
                  <a:pt x="10800" y="3436"/>
                  <a:pt x="10800" y="4909"/>
                </a:cubicBezTo>
                <a:cubicBezTo>
                  <a:pt x="10800" y="5400"/>
                  <a:pt x="11012" y="6136"/>
                  <a:pt x="11224" y="6382"/>
                </a:cubicBezTo>
                <a:cubicBezTo>
                  <a:pt x="7412" y="12518"/>
                  <a:pt x="7412" y="12518"/>
                  <a:pt x="7412" y="12518"/>
                </a:cubicBezTo>
                <a:cubicBezTo>
                  <a:pt x="7200" y="12518"/>
                  <a:pt x="6776" y="12518"/>
                  <a:pt x="6565" y="12518"/>
                </a:cubicBezTo>
                <a:cubicBezTo>
                  <a:pt x="5294" y="12518"/>
                  <a:pt x="4447" y="13500"/>
                  <a:pt x="4447" y="14973"/>
                </a:cubicBezTo>
                <a:cubicBezTo>
                  <a:pt x="4447" y="16200"/>
                  <a:pt x="5294" y="17427"/>
                  <a:pt x="6565" y="17427"/>
                </a:cubicBezTo>
                <a:close/>
                <a:moveTo>
                  <a:pt x="20541" y="10555"/>
                </a:moveTo>
                <a:cubicBezTo>
                  <a:pt x="20541" y="11291"/>
                  <a:pt x="19906" y="12027"/>
                  <a:pt x="19271" y="12027"/>
                </a:cubicBezTo>
                <a:cubicBezTo>
                  <a:pt x="18635" y="12027"/>
                  <a:pt x="18212" y="11291"/>
                  <a:pt x="18212" y="10555"/>
                </a:cubicBezTo>
                <a:cubicBezTo>
                  <a:pt x="18212" y="9818"/>
                  <a:pt x="18635" y="9327"/>
                  <a:pt x="19271" y="9327"/>
                </a:cubicBezTo>
                <a:cubicBezTo>
                  <a:pt x="19906" y="9327"/>
                  <a:pt x="20541" y="9818"/>
                  <a:pt x="20541" y="10555"/>
                </a:cubicBezTo>
                <a:close/>
                <a:moveTo>
                  <a:pt x="12918" y="3682"/>
                </a:moveTo>
                <a:cubicBezTo>
                  <a:pt x="13553" y="3682"/>
                  <a:pt x="14188" y="4173"/>
                  <a:pt x="14188" y="4909"/>
                </a:cubicBezTo>
                <a:cubicBezTo>
                  <a:pt x="14188" y="5645"/>
                  <a:pt x="13553" y="6382"/>
                  <a:pt x="12918" y="6382"/>
                </a:cubicBezTo>
                <a:cubicBezTo>
                  <a:pt x="12282" y="6382"/>
                  <a:pt x="11859" y="5645"/>
                  <a:pt x="11859" y="4909"/>
                </a:cubicBezTo>
                <a:cubicBezTo>
                  <a:pt x="11859" y="4173"/>
                  <a:pt x="12282" y="3682"/>
                  <a:pt x="12918" y="3682"/>
                </a:cubicBezTo>
                <a:close/>
                <a:moveTo>
                  <a:pt x="6565" y="13500"/>
                </a:moveTo>
                <a:cubicBezTo>
                  <a:pt x="7200" y="13500"/>
                  <a:pt x="7624" y="14236"/>
                  <a:pt x="7624" y="14973"/>
                </a:cubicBezTo>
                <a:cubicBezTo>
                  <a:pt x="7624" y="15709"/>
                  <a:pt x="7200" y="16200"/>
                  <a:pt x="6565" y="16200"/>
                </a:cubicBezTo>
                <a:cubicBezTo>
                  <a:pt x="5929" y="16200"/>
                  <a:pt x="5294" y="15709"/>
                  <a:pt x="5294" y="14973"/>
                </a:cubicBezTo>
                <a:cubicBezTo>
                  <a:pt x="5294" y="14236"/>
                  <a:pt x="5929" y="13500"/>
                  <a:pt x="6565" y="13500"/>
                </a:cubicBezTo>
                <a:close/>
                <a:moveTo>
                  <a:pt x="21600" y="21109"/>
                </a:moveTo>
                <a:cubicBezTo>
                  <a:pt x="21600" y="21355"/>
                  <a:pt x="21388" y="21600"/>
                  <a:pt x="21176" y="21600"/>
                </a:cubicBezTo>
                <a:cubicBezTo>
                  <a:pt x="2965" y="21600"/>
                  <a:pt x="2965" y="21600"/>
                  <a:pt x="2965" y="21600"/>
                </a:cubicBezTo>
                <a:cubicBezTo>
                  <a:pt x="2753" y="21600"/>
                  <a:pt x="2329" y="21600"/>
                  <a:pt x="2118" y="21109"/>
                </a:cubicBezTo>
                <a:cubicBezTo>
                  <a:pt x="1694" y="20864"/>
                  <a:pt x="1482" y="20373"/>
                  <a:pt x="1482" y="19882"/>
                </a:cubicBezTo>
                <a:cubicBezTo>
                  <a:pt x="1482" y="18900"/>
                  <a:pt x="1482" y="18900"/>
                  <a:pt x="1482" y="18900"/>
                </a:cubicBezTo>
                <a:cubicBezTo>
                  <a:pt x="635" y="18900"/>
                  <a:pt x="635" y="18900"/>
                  <a:pt x="635" y="18900"/>
                </a:cubicBezTo>
                <a:cubicBezTo>
                  <a:pt x="212" y="18900"/>
                  <a:pt x="0" y="18655"/>
                  <a:pt x="0" y="18409"/>
                </a:cubicBezTo>
                <a:cubicBezTo>
                  <a:pt x="0" y="18164"/>
                  <a:pt x="212" y="17918"/>
                  <a:pt x="635" y="17918"/>
                </a:cubicBezTo>
                <a:cubicBezTo>
                  <a:pt x="1482" y="17918"/>
                  <a:pt x="1482" y="17918"/>
                  <a:pt x="1482" y="17918"/>
                </a:cubicBezTo>
                <a:cubicBezTo>
                  <a:pt x="1482" y="15464"/>
                  <a:pt x="1482" y="15464"/>
                  <a:pt x="1482" y="15464"/>
                </a:cubicBezTo>
                <a:cubicBezTo>
                  <a:pt x="635" y="15464"/>
                  <a:pt x="635" y="15464"/>
                  <a:pt x="635" y="15464"/>
                </a:cubicBezTo>
                <a:cubicBezTo>
                  <a:pt x="212" y="15464"/>
                  <a:pt x="0" y="15218"/>
                  <a:pt x="0" y="14727"/>
                </a:cubicBezTo>
                <a:cubicBezTo>
                  <a:pt x="0" y="14482"/>
                  <a:pt x="212" y="14236"/>
                  <a:pt x="635" y="14236"/>
                </a:cubicBezTo>
                <a:cubicBezTo>
                  <a:pt x="1482" y="14236"/>
                  <a:pt x="1482" y="14236"/>
                  <a:pt x="1482" y="14236"/>
                </a:cubicBezTo>
                <a:cubicBezTo>
                  <a:pt x="1482" y="11782"/>
                  <a:pt x="1482" y="11782"/>
                  <a:pt x="1482" y="11782"/>
                </a:cubicBezTo>
                <a:cubicBezTo>
                  <a:pt x="635" y="11782"/>
                  <a:pt x="635" y="11782"/>
                  <a:pt x="635" y="11782"/>
                </a:cubicBezTo>
                <a:cubicBezTo>
                  <a:pt x="212" y="11782"/>
                  <a:pt x="0" y="11536"/>
                  <a:pt x="0" y="11291"/>
                </a:cubicBezTo>
                <a:cubicBezTo>
                  <a:pt x="0" y="11045"/>
                  <a:pt x="212" y="10800"/>
                  <a:pt x="635" y="10800"/>
                </a:cubicBezTo>
                <a:cubicBezTo>
                  <a:pt x="1482" y="10800"/>
                  <a:pt x="1482" y="10800"/>
                  <a:pt x="1482" y="10800"/>
                </a:cubicBezTo>
                <a:cubicBezTo>
                  <a:pt x="1482" y="8345"/>
                  <a:pt x="1482" y="8345"/>
                  <a:pt x="1482" y="8345"/>
                </a:cubicBezTo>
                <a:cubicBezTo>
                  <a:pt x="635" y="8345"/>
                  <a:pt x="635" y="8345"/>
                  <a:pt x="635" y="8345"/>
                </a:cubicBezTo>
                <a:cubicBezTo>
                  <a:pt x="212" y="8345"/>
                  <a:pt x="0" y="8100"/>
                  <a:pt x="0" y="7855"/>
                </a:cubicBezTo>
                <a:cubicBezTo>
                  <a:pt x="0" y="7364"/>
                  <a:pt x="212" y="7118"/>
                  <a:pt x="635" y="7118"/>
                </a:cubicBezTo>
                <a:cubicBezTo>
                  <a:pt x="1482" y="7118"/>
                  <a:pt x="1482" y="7118"/>
                  <a:pt x="1482" y="7118"/>
                </a:cubicBezTo>
                <a:cubicBezTo>
                  <a:pt x="1482" y="4664"/>
                  <a:pt x="1482" y="4664"/>
                  <a:pt x="1482" y="4664"/>
                </a:cubicBezTo>
                <a:cubicBezTo>
                  <a:pt x="635" y="4664"/>
                  <a:pt x="635" y="4664"/>
                  <a:pt x="635" y="4664"/>
                </a:cubicBezTo>
                <a:cubicBezTo>
                  <a:pt x="212" y="4664"/>
                  <a:pt x="0" y="4418"/>
                  <a:pt x="0" y="4173"/>
                </a:cubicBezTo>
                <a:cubicBezTo>
                  <a:pt x="0" y="3927"/>
                  <a:pt x="212" y="3682"/>
                  <a:pt x="635" y="3682"/>
                </a:cubicBezTo>
                <a:cubicBezTo>
                  <a:pt x="1482" y="3682"/>
                  <a:pt x="1482" y="3682"/>
                  <a:pt x="1482" y="3682"/>
                </a:cubicBezTo>
                <a:cubicBezTo>
                  <a:pt x="1482" y="982"/>
                  <a:pt x="1482" y="982"/>
                  <a:pt x="1482" y="982"/>
                </a:cubicBezTo>
                <a:cubicBezTo>
                  <a:pt x="635" y="982"/>
                  <a:pt x="635" y="982"/>
                  <a:pt x="635" y="982"/>
                </a:cubicBezTo>
                <a:cubicBezTo>
                  <a:pt x="212" y="982"/>
                  <a:pt x="0" y="736"/>
                  <a:pt x="0" y="491"/>
                </a:cubicBezTo>
                <a:cubicBezTo>
                  <a:pt x="0" y="245"/>
                  <a:pt x="212" y="0"/>
                  <a:pt x="635" y="0"/>
                </a:cubicBezTo>
                <a:cubicBezTo>
                  <a:pt x="2118" y="0"/>
                  <a:pt x="2118" y="0"/>
                  <a:pt x="2118" y="0"/>
                </a:cubicBezTo>
                <a:cubicBezTo>
                  <a:pt x="2329" y="0"/>
                  <a:pt x="2541" y="245"/>
                  <a:pt x="2541" y="491"/>
                </a:cubicBezTo>
                <a:cubicBezTo>
                  <a:pt x="2541" y="19882"/>
                  <a:pt x="2541" y="19882"/>
                  <a:pt x="2541" y="19882"/>
                </a:cubicBezTo>
                <a:cubicBezTo>
                  <a:pt x="2541" y="20127"/>
                  <a:pt x="2541" y="20373"/>
                  <a:pt x="2753" y="20373"/>
                </a:cubicBezTo>
                <a:cubicBezTo>
                  <a:pt x="2753" y="20618"/>
                  <a:pt x="2965" y="20618"/>
                  <a:pt x="2965" y="20618"/>
                </a:cubicBezTo>
                <a:cubicBezTo>
                  <a:pt x="21176" y="20618"/>
                  <a:pt x="21176" y="20618"/>
                  <a:pt x="21176" y="20618"/>
                </a:cubicBezTo>
                <a:cubicBezTo>
                  <a:pt x="21388" y="20618"/>
                  <a:pt x="21600" y="20864"/>
                  <a:pt x="21600" y="21109"/>
                </a:cubicBezTo>
                <a:close/>
                <a:moveTo>
                  <a:pt x="21600" y="21109"/>
                </a:moveTo>
                <a:cubicBezTo>
                  <a:pt x="21600" y="21109"/>
                  <a:pt x="21600" y="21109"/>
                  <a:pt x="21600" y="21109"/>
                </a:cubicBezTo>
              </a:path>
            </a:pathLst>
          </a:custGeom>
          <a:solidFill>
            <a:srgbClr val="404040"/>
          </a:solidFill>
          <a:ln w="12700">
            <a:miter lim="400000"/>
          </a:ln>
        </p:spPr>
        <p:txBody>
          <a:bodyPr lIns="81279" tIns="81279" rIns="81279" bIns="81279"/>
          <a:lstStyle/>
          <a:p>
            <a:endParaRPr sz="1200"/>
          </a:p>
        </p:txBody>
      </p:sp>
      <p:sp>
        <p:nvSpPr>
          <p:cNvPr id="66" name="Shape">
            <a:extLst>
              <a:ext uri="{FF2B5EF4-FFF2-40B4-BE49-F238E27FC236}">
                <a16:creationId xmlns:a16="http://schemas.microsoft.com/office/drawing/2014/main" id="{DC73BB0C-5FB7-AC28-3183-0A8B15B64A2B}"/>
              </a:ext>
            </a:extLst>
          </p:cNvPr>
          <p:cNvSpPr>
            <a:spLocks noChangeAspect="1"/>
          </p:cNvSpPr>
          <p:nvPr/>
        </p:nvSpPr>
        <p:spPr>
          <a:xfrm>
            <a:off x="7137529" y="2174200"/>
            <a:ext cx="838071" cy="696000"/>
          </a:xfrm>
          <a:custGeom>
            <a:avLst/>
            <a:gdLst/>
            <a:ahLst/>
            <a:cxnLst>
              <a:cxn ang="0">
                <a:pos x="wd2" y="hd2"/>
              </a:cxn>
              <a:cxn ang="5400000">
                <a:pos x="wd2" y="hd2"/>
              </a:cxn>
              <a:cxn ang="10800000">
                <a:pos x="wd2" y="hd2"/>
              </a:cxn>
              <a:cxn ang="16200000">
                <a:pos x="wd2" y="hd2"/>
              </a:cxn>
            </a:cxnLst>
            <a:rect l="0" t="0" r="r" b="b"/>
            <a:pathLst>
              <a:path w="21600" h="21600" extrusionOk="0">
                <a:moveTo>
                  <a:pt x="21270" y="19224"/>
                </a:moveTo>
                <a:cubicBezTo>
                  <a:pt x="20116" y="19224"/>
                  <a:pt x="20116" y="19224"/>
                  <a:pt x="20116" y="19224"/>
                </a:cubicBezTo>
                <a:cubicBezTo>
                  <a:pt x="20116" y="5400"/>
                  <a:pt x="20116" y="5400"/>
                  <a:pt x="20116" y="5400"/>
                </a:cubicBezTo>
                <a:cubicBezTo>
                  <a:pt x="20116" y="4752"/>
                  <a:pt x="19621" y="4320"/>
                  <a:pt x="19292" y="4320"/>
                </a:cubicBezTo>
                <a:cubicBezTo>
                  <a:pt x="18302" y="4320"/>
                  <a:pt x="18302" y="4320"/>
                  <a:pt x="18302" y="4320"/>
                </a:cubicBezTo>
                <a:cubicBezTo>
                  <a:pt x="17808" y="6048"/>
                  <a:pt x="17808" y="6048"/>
                  <a:pt x="17808" y="6048"/>
                </a:cubicBezTo>
                <a:cubicBezTo>
                  <a:pt x="18632" y="6048"/>
                  <a:pt x="18632" y="6048"/>
                  <a:pt x="18632" y="6048"/>
                </a:cubicBezTo>
                <a:cubicBezTo>
                  <a:pt x="18632" y="18360"/>
                  <a:pt x="18632" y="18360"/>
                  <a:pt x="18632" y="18360"/>
                </a:cubicBezTo>
                <a:cubicBezTo>
                  <a:pt x="2968" y="18360"/>
                  <a:pt x="2968" y="18360"/>
                  <a:pt x="2968" y="18360"/>
                </a:cubicBezTo>
                <a:cubicBezTo>
                  <a:pt x="2968" y="6048"/>
                  <a:pt x="2968" y="6048"/>
                  <a:pt x="2968" y="6048"/>
                </a:cubicBezTo>
                <a:cubicBezTo>
                  <a:pt x="5111" y="6048"/>
                  <a:pt x="5111" y="6048"/>
                  <a:pt x="5111" y="6048"/>
                </a:cubicBezTo>
                <a:cubicBezTo>
                  <a:pt x="6760" y="4320"/>
                  <a:pt x="6760" y="4320"/>
                  <a:pt x="6760" y="4320"/>
                </a:cubicBezTo>
                <a:cubicBezTo>
                  <a:pt x="2473" y="4320"/>
                  <a:pt x="2473" y="4320"/>
                  <a:pt x="2473" y="4320"/>
                </a:cubicBezTo>
                <a:cubicBezTo>
                  <a:pt x="1979" y="4320"/>
                  <a:pt x="1649" y="4752"/>
                  <a:pt x="1649" y="5400"/>
                </a:cubicBezTo>
                <a:cubicBezTo>
                  <a:pt x="1649" y="19224"/>
                  <a:pt x="1649" y="19224"/>
                  <a:pt x="1649" y="19224"/>
                </a:cubicBezTo>
                <a:cubicBezTo>
                  <a:pt x="495" y="19224"/>
                  <a:pt x="495" y="19224"/>
                  <a:pt x="495" y="19224"/>
                </a:cubicBezTo>
                <a:cubicBezTo>
                  <a:pt x="165" y="19224"/>
                  <a:pt x="0" y="19440"/>
                  <a:pt x="0" y="19656"/>
                </a:cubicBezTo>
                <a:cubicBezTo>
                  <a:pt x="0" y="20736"/>
                  <a:pt x="824" y="21600"/>
                  <a:pt x="1649" y="21600"/>
                </a:cubicBezTo>
                <a:cubicBezTo>
                  <a:pt x="14510" y="21600"/>
                  <a:pt x="14510" y="21600"/>
                  <a:pt x="14510" y="21600"/>
                </a:cubicBezTo>
                <a:cubicBezTo>
                  <a:pt x="14510" y="20736"/>
                  <a:pt x="14510" y="20736"/>
                  <a:pt x="14510" y="20736"/>
                </a:cubicBezTo>
                <a:cubicBezTo>
                  <a:pt x="14510" y="20520"/>
                  <a:pt x="14675" y="20304"/>
                  <a:pt x="15005" y="20304"/>
                </a:cubicBezTo>
                <a:cubicBezTo>
                  <a:pt x="15169" y="20304"/>
                  <a:pt x="15499" y="20520"/>
                  <a:pt x="15499" y="20736"/>
                </a:cubicBezTo>
                <a:cubicBezTo>
                  <a:pt x="15499" y="21600"/>
                  <a:pt x="15499" y="21600"/>
                  <a:pt x="15499" y="21600"/>
                </a:cubicBezTo>
                <a:cubicBezTo>
                  <a:pt x="16159" y="21600"/>
                  <a:pt x="16159" y="21600"/>
                  <a:pt x="16159" y="21600"/>
                </a:cubicBezTo>
                <a:cubicBezTo>
                  <a:pt x="16159" y="20736"/>
                  <a:pt x="16159" y="20736"/>
                  <a:pt x="16159" y="20736"/>
                </a:cubicBezTo>
                <a:cubicBezTo>
                  <a:pt x="16159" y="20520"/>
                  <a:pt x="16324" y="20304"/>
                  <a:pt x="16653" y="20304"/>
                </a:cubicBezTo>
                <a:cubicBezTo>
                  <a:pt x="16818" y="20304"/>
                  <a:pt x="16983" y="20520"/>
                  <a:pt x="16983" y="20736"/>
                </a:cubicBezTo>
                <a:cubicBezTo>
                  <a:pt x="16983" y="21600"/>
                  <a:pt x="16983" y="21600"/>
                  <a:pt x="16983" y="21600"/>
                </a:cubicBezTo>
                <a:cubicBezTo>
                  <a:pt x="19951" y="21600"/>
                  <a:pt x="19951" y="21600"/>
                  <a:pt x="19951" y="21600"/>
                </a:cubicBezTo>
                <a:cubicBezTo>
                  <a:pt x="20776" y="21600"/>
                  <a:pt x="21600" y="20736"/>
                  <a:pt x="21600" y="19656"/>
                </a:cubicBezTo>
                <a:cubicBezTo>
                  <a:pt x="21600" y="19440"/>
                  <a:pt x="21435" y="19224"/>
                  <a:pt x="21270" y="19224"/>
                </a:cubicBezTo>
                <a:close/>
                <a:moveTo>
                  <a:pt x="5111" y="8424"/>
                </a:moveTo>
                <a:cubicBezTo>
                  <a:pt x="7915" y="5832"/>
                  <a:pt x="7915" y="5832"/>
                  <a:pt x="7915" y="5832"/>
                </a:cubicBezTo>
                <a:cubicBezTo>
                  <a:pt x="9728" y="8856"/>
                  <a:pt x="9728" y="8856"/>
                  <a:pt x="9728" y="8856"/>
                </a:cubicBezTo>
                <a:cubicBezTo>
                  <a:pt x="10058" y="9288"/>
                  <a:pt x="10058" y="9288"/>
                  <a:pt x="10058" y="9288"/>
                </a:cubicBezTo>
                <a:cubicBezTo>
                  <a:pt x="10388" y="8856"/>
                  <a:pt x="10388" y="8856"/>
                  <a:pt x="10388" y="8856"/>
                </a:cubicBezTo>
                <a:cubicBezTo>
                  <a:pt x="15499" y="4320"/>
                  <a:pt x="15499" y="4320"/>
                  <a:pt x="15499" y="4320"/>
                </a:cubicBezTo>
                <a:cubicBezTo>
                  <a:pt x="16324" y="5616"/>
                  <a:pt x="16324" y="5616"/>
                  <a:pt x="16324" y="5616"/>
                </a:cubicBezTo>
                <a:cubicBezTo>
                  <a:pt x="16489" y="5616"/>
                  <a:pt x="16489" y="5832"/>
                  <a:pt x="16489" y="5832"/>
                </a:cubicBezTo>
                <a:cubicBezTo>
                  <a:pt x="16489" y="5832"/>
                  <a:pt x="16489" y="5832"/>
                  <a:pt x="16653" y="5616"/>
                </a:cubicBezTo>
                <a:cubicBezTo>
                  <a:pt x="16653" y="5616"/>
                  <a:pt x="16653" y="5616"/>
                  <a:pt x="16653" y="5616"/>
                </a:cubicBezTo>
                <a:cubicBezTo>
                  <a:pt x="18302" y="216"/>
                  <a:pt x="18302" y="216"/>
                  <a:pt x="18302" y="216"/>
                </a:cubicBezTo>
                <a:cubicBezTo>
                  <a:pt x="18467" y="216"/>
                  <a:pt x="18467" y="216"/>
                  <a:pt x="18302" y="0"/>
                </a:cubicBezTo>
                <a:cubicBezTo>
                  <a:pt x="18302" y="0"/>
                  <a:pt x="18302" y="0"/>
                  <a:pt x="18137" y="0"/>
                </a:cubicBezTo>
                <a:cubicBezTo>
                  <a:pt x="18137" y="0"/>
                  <a:pt x="18137" y="0"/>
                  <a:pt x="18137" y="0"/>
                </a:cubicBezTo>
                <a:cubicBezTo>
                  <a:pt x="13850" y="1080"/>
                  <a:pt x="13850" y="1080"/>
                  <a:pt x="13850" y="1080"/>
                </a:cubicBezTo>
                <a:cubicBezTo>
                  <a:pt x="13850" y="1080"/>
                  <a:pt x="13850" y="1080"/>
                  <a:pt x="13685" y="1296"/>
                </a:cubicBezTo>
                <a:cubicBezTo>
                  <a:pt x="13685" y="1296"/>
                  <a:pt x="13685" y="1512"/>
                  <a:pt x="13850" y="1512"/>
                </a:cubicBezTo>
                <a:cubicBezTo>
                  <a:pt x="14510" y="2808"/>
                  <a:pt x="14510" y="2808"/>
                  <a:pt x="14510" y="2808"/>
                </a:cubicBezTo>
                <a:cubicBezTo>
                  <a:pt x="10058" y="7776"/>
                  <a:pt x="10058" y="7776"/>
                  <a:pt x="10058" y="7776"/>
                </a:cubicBezTo>
                <a:cubicBezTo>
                  <a:pt x="8079" y="5184"/>
                  <a:pt x="8079" y="5184"/>
                  <a:pt x="8079" y="5184"/>
                </a:cubicBezTo>
                <a:cubicBezTo>
                  <a:pt x="7915" y="4968"/>
                  <a:pt x="7915" y="4968"/>
                  <a:pt x="7915" y="4968"/>
                </a:cubicBezTo>
                <a:cubicBezTo>
                  <a:pt x="7750" y="4968"/>
                  <a:pt x="7750" y="4968"/>
                  <a:pt x="7750" y="4968"/>
                </a:cubicBezTo>
                <a:cubicBezTo>
                  <a:pt x="4947" y="7992"/>
                  <a:pt x="4947" y="7992"/>
                  <a:pt x="4947" y="7992"/>
                </a:cubicBezTo>
                <a:cubicBezTo>
                  <a:pt x="4947" y="8208"/>
                  <a:pt x="5111" y="8208"/>
                  <a:pt x="5111" y="8424"/>
                </a:cubicBezTo>
                <a:close/>
                <a:moveTo>
                  <a:pt x="11212" y="14688"/>
                </a:moveTo>
                <a:cubicBezTo>
                  <a:pt x="11212" y="16632"/>
                  <a:pt x="11212" y="16632"/>
                  <a:pt x="11212" y="16632"/>
                </a:cubicBezTo>
                <a:cubicBezTo>
                  <a:pt x="11212" y="16848"/>
                  <a:pt x="11377" y="17064"/>
                  <a:pt x="11707" y="17064"/>
                </a:cubicBezTo>
                <a:cubicBezTo>
                  <a:pt x="11872" y="17064"/>
                  <a:pt x="12037" y="16848"/>
                  <a:pt x="12037" y="16632"/>
                </a:cubicBezTo>
                <a:cubicBezTo>
                  <a:pt x="12037" y="14688"/>
                  <a:pt x="12037" y="14688"/>
                  <a:pt x="12037" y="14688"/>
                </a:cubicBezTo>
                <a:cubicBezTo>
                  <a:pt x="12037" y="14256"/>
                  <a:pt x="11872" y="14040"/>
                  <a:pt x="11707" y="14040"/>
                </a:cubicBezTo>
                <a:cubicBezTo>
                  <a:pt x="11377" y="14040"/>
                  <a:pt x="11212" y="14256"/>
                  <a:pt x="11212" y="14688"/>
                </a:cubicBezTo>
                <a:close/>
                <a:moveTo>
                  <a:pt x="10058" y="11664"/>
                </a:moveTo>
                <a:cubicBezTo>
                  <a:pt x="9728" y="11664"/>
                  <a:pt x="9563" y="11880"/>
                  <a:pt x="9563" y="12312"/>
                </a:cubicBezTo>
                <a:cubicBezTo>
                  <a:pt x="9563" y="16632"/>
                  <a:pt x="9563" y="16632"/>
                  <a:pt x="9563" y="16632"/>
                </a:cubicBezTo>
                <a:cubicBezTo>
                  <a:pt x="9563" y="16848"/>
                  <a:pt x="9728" y="17064"/>
                  <a:pt x="10058" y="17064"/>
                </a:cubicBezTo>
                <a:cubicBezTo>
                  <a:pt x="10223" y="17064"/>
                  <a:pt x="10388" y="16848"/>
                  <a:pt x="10388" y="16632"/>
                </a:cubicBezTo>
                <a:cubicBezTo>
                  <a:pt x="10388" y="12312"/>
                  <a:pt x="10388" y="12312"/>
                  <a:pt x="10388" y="12312"/>
                </a:cubicBezTo>
                <a:cubicBezTo>
                  <a:pt x="10388" y="11880"/>
                  <a:pt x="10223" y="11664"/>
                  <a:pt x="10058" y="11664"/>
                </a:cubicBezTo>
                <a:close/>
                <a:moveTo>
                  <a:pt x="7915" y="14688"/>
                </a:moveTo>
                <a:cubicBezTo>
                  <a:pt x="7915" y="16632"/>
                  <a:pt x="7915" y="16632"/>
                  <a:pt x="7915" y="16632"/>
                </a:cubicBezTo>
                <a:cubicBezTo>
                  <a:pt x="7915" y="16848"/>
                  <a:pt x="8079" y="17064"/>
                  <a:pt x="8409" y="17064"/>
                </a:cubicBezTo>
                <a:cubicBezTo>
                  <a:pt x="8574" y="17064"/>
                  <a:pt x="8739" y="16848"/>
                  <a:pt x="8739" y="16632"/>
                </a:cubicBezTo>
                <a:cubicBezTo>
                  <a:pt x="8739" y="14688"/>
                  <a:pt x="8739" y="14688"/>
                  <a:pt x="8739" y="14688"/>
                </a:cubicBezTo>
                <a:cubicBezTo>
                  <a:pt x="8739" y="14256"/>
                  <a:pt x="8574" y="14040"/>
                  <a:pt x="8409" y="14040"/>
                </a:cubicBezTo>
                <a:cubicBezTo>
                  <a:pt x="8079" y="14040"/>
                  <a:pt x="7915" y="14256"/>
                  <a:pt x="7915" y="14688"/>
                </a:cubicBezTo>
                <a:close/>
                <a:moveTo>
                  <a:pt x="6266" y="12312"/>
                </a:moveTo>
                <a:cubicBezTo>
                  <a:pt x="6266" y="16632"/>
                  <a:pt x="6266" y="16632"/>
                  <a:pt x="6266" y="16632"/>
                </a:cubicBezTo>
                <a:cubicBezTo>
                  <a:pt x="6266" y="16848"/>
                  <a:pt x="6431" y="17064"/>
                  <a:pt x="6760" y="17064"/>
                </a:cubicBezTo>
                <a:cubicBezTo>
                  <a:pt x="6925" y="17064"/>
                  <a:pt x="7090" y="16848"/>
                  <a:pt x="7090" y="16632"/>
                </a:cubicBezTo>
                <a:cubicBezTo>
                  <a:pt x="7090" y="12312"/>
                  <a:pt x="7090" y="12312"/>
                  <a:pt x="7090" y="12312"/>
                </a:cubicBezTo>
                <a:cubicBezTo>
                  <a:pt x="7090" y="11880"/>
                  <a:pt x="6925" y="11664"/>
                  <a:pt x="6760" y="11664"/>
                </a:cubicBezTo>
                <a:cubicBezTo>
                  <a:pt x="6431" y="11664"/>
                  <a:pt x="6266" y="11880"/>
                  <a:pt x="6266" y="12312"/>
                </a:cubicBezTo>
                <a:close/>
                <a:moveTo>
                  <a:pt x="4947" y="10152"/>
                </a:moveTo>
                <a:cubicBezTo>
                  <a:pt x="4947" y="10152"/>
                  <a:pt x="4947" y="10368"/>
                  <a:pt x="4782" y="10368"/>
                </a:cubicBezTo>
                <a:cubicBezTo>
                  <a:pt x="4782" y="10368"/>
                  <a:pt x="4617" y="10584"/>
                  <a:pt x="4617" y="10800"/>
                </a:cubicBezTo>
                <a:cubicBezTo>
                  <a:pt x="4617" y="16632"/>
                  <a:pt x="4617" y="16632"/>
                  <a:pt x="4617" y="16632"/>
                </a:cubicBezTo>
                <a:cubicBezTo>
                  <a:pt x="4617" y="16848"/>
                  <a:pt x="4782" y="17064"/>
                  <a:pt x="5111" y="17064"/>
                </a:cubicBezTo>
                <a:cubicBezTo>
                  <a:pt x="5276" y="17064"/>
                  <a:pt x="5606" y="16848"/>
                  <a:pt x="5606" y="16632"/>
                </a:cubicBezTo>
                <a:cubicBezTo>
                  <a:pt x="5606" y="10800"/>
                  <a:pt x="5606" y="10800"/>
                  <a:pt x="5606" y="10800"/>
                </a:cubicBezTo>
                <a:cubicBezTo>
                  <a:pt x="5606" y="10584"/>
                  <a:pt x="5276" y="10152"/>
                  <a:pt x="5111" y="10152"/>
                </a:cubicBezTo>
                <a:cubicBezTo>
                  <a:pt x="5111" y="10152"/>
                  <a:pt x="4947" y="10152"/>
                  <a:pt x="4947" y="10152"/>
                </a:cubicBezTo>
                <a:close/>
                <a:moveTo>
                  <a:pt x="17148" y="13176"/>
                </a:moveTo>
                <a:cubicBezTo>
                  <a:pt x="15169" y="13176"/>
                  <a:pt x="15169" y="13176"/>
                  <a:pt x="15169" y="13176"/>
                </a:cubicBezTo>
                <a:cubicBezTo>
                  <a:pt x="15005" y="13176"/>
                  <a:pt x="14840" y="13392"/>
                  <a:pt x="14840" y="13608"/>
                </a:cubicBezTo>
                <a:cubicBezTo>
                  <a:pt x="14840" y="14040"/>
                  <a:pt x="15005" y="14256"/>
                  <a:pt x="15169" y="14256"/>
                </a:cubicBezTo>
                <a:cubicBezTo>
                  <a:pt x="17148" y="14256"/>
                  <a:pt x="17148" y="14256"/>
                  <a:pt x="17148" y="14256"/>
                </a:cubicBezTo>
                <a:cubicBezTo>
                  <a:pt x="17478" y="14256"/>
                  <a:pt x="17643" y="14040"/>
                  <a:pt x="17643" y="13608"/>
                </a:cubicBezTo>
                <a:cubicBezTo>
                  <a:pt x="17643" y="13392"/>
                  <a:pt x="17478" y="13176"/>
                  <a:pt x="17148" y="13176"/>
                </a:cubicBezTo>
                <a:close/>
                <a:moveTo>
                  <a:pt x="17148" y="15552"/>
                </a:moveTo>
                <a:cubicBezTo>
                  <a:pt x="15169" y="15552"/>
                  <a:pt x="15169" y="15552"/>
                  <a:pt x="15169" y="15552"/>
                </a:cubicBezTo>
                <a:cubicBezTo>
                  <a:pt x="15005" y="15552"/>
                  <a:pt x="14840" y="15768"/>
                  <a:pt x="14840" y="16200"/>
                </a:cubicBezTo>
                <a:cubicBezTo>
                  <a:pt x="14840" y="16416"/>
                  <a:pt x="15005" y="16848"/>
                  <a:pt x="15169" y="16848"/>
                </a:cubicBezTo>
                <a:cubicBezTo>
                  <a:pt x="17148" y="16848"/>
                  <a:pt x="17148" y="16848"/>
                  <a:pt x="17148" y="16848"/>
                </a:cubicBezTo>
                <a:cubicBezTo>
                  <a:pt x="17478" y="16848"/>
                  <a:pt x="17643" y="16416"/>
                  <a:pt x="17643" y="16200"/>
                </a:cubicBezTo>
                <a:cubicBezTo>
                  <a:pt x="17643" y="15768"/>
                  <a:pt x="17478" y="15552"/>
                  <a:pt x="17148" y="15552"/>
                </a:cubicBezTo>
                <a:close/>
              </a:path>
            </a:pathLst>
          </a:custGeom>
          <a:solidFill>
            <a:srgbClr val="404040"/>
          </a:solidFill>
          <a:ln w="12700">
            <a:miter lim="400000"/>
          </a:ln>
        </p:spPr>
        <p:txBody>
          <a:bodyPr lIns="81279" tIns="81279" rIns="81279" bIns="81279"/>
          <a:lstStyle/>
          <a:p>
            <a:endParaRPr sz="1200"/>
          </a:p>
        </p:txBody>
      </p:sp>
      <p:pic>
        <p:nvPicPr>
          <p:cNvPr id="2" name="Picture 1" descr="A blue and black logo&#10;&#10;Description automatically generated">
            <a:extLst>
              <a:ext uri="{FF2B5EF4-FFF2-40B4-BE49-F238E27FC236}">
                <a16:creationId xmlns:a16="http://schemas.microsoft.com/office/drawing/2014/main" id="{61857A14-3476-CFBE-C8D7-A0ADB5E57EC2}"/>
              </a:ext>
            </a:extLst>
          </p:cNvPr>
          <p:cNvPicPr>
            <a:picLocks noChangeAspect="1"/>
          </p:cNvPicPr>
          <p:nvPr/>
        </p:nvPicPr>
        <p:blipFill>
          <a:blip r:embed="rId7" cstate="print">
            <a:extLst>
              <a:ext uri="{BEBA8EAE-BF5A-486C-A8C5-ECC9F3942E4B}">
                <a14:imgProps xmlns:a14="http://schemas.microsoft.com/office/drawing/2010/main">
                  <a14:imgLayer r:embed="rId8">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cxnSp>
        <p:nvCxnSpPr>
          <p:cNvPr id="4" name="Straight Connector 3">
            <a:extLst>
              <a:ext uri="{FF2B5EF4-FFF2-40B4-BE49-F238E27FC236}">
                <a16:creationId xmlns:a16="http://schemas.microsoft.com/office/drawing/2014/main" id="{517F2E05-EFF5-99E7-DE78-8DBA69120F5F}"/>
              </a:ext>
            </a:extLst>
          </p:cNvPr>
          <p:cNvCxnSpPr/>
          <p:nvPr/>
        </p:nvCxnSpPr>
        <p:spPr>
          <a:xfrm>
            <a:off x="1879600" y="1498600"/>
            <a:ext cx="8585200" cy="0"/>
          </a:xfrm>
          <a:prstGeom prst="line">
            <a:avLst/>
          </a:prstGeom>
          <a:ln w="38100">
            <a:solidFill>
              <a:srgbClr val="37455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4402622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4">
            <a:extLst>
              <a:ext uri="{FF2B5EF4-FFF2-40B4-BE49-F238E27FC236}">
                <a16:creationId xmlns:a16="http://schemas.microsoft.com/office/drawing/2014/main" id="{07A4BF5D-6D8B-73C4-B218-0E206C6521C0}"/>
              </a:ext>
            </a:extLst>
          </p:cNvPr>
          <p:cNvSpPr/>
          <p:nvPr/>
        </p:nvSpPr>
        <p:spPr>
          <a:xfrm flipV="1">
            <a:off x="0" y="522980"/>
            <a:ext cx="12192000" cy="1017640"/>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sz="1200"/>
          </a:p>
        </p:txBody>
      </p:sp>
      <p:sp>
        <p:nvSpPr>
          <p:cNvPr id="17" name="TextBox 12">
            <a:extLst>
              <a:ext uri="{FF2B5EF4-FFF2-40B4-BE49-F238E27FC236}">
                <a16:creationId xmlns:a16="http://schemas.microsoft.com/office/drawing/2014/main" id="{AA308AA6-C3D8-8BA8-DD88-9AAF816161D3}"/>
              </a:ext>
            </a:extLst>
          </p:cNvPr>
          <p:cNvSpPr txBox="1"/>
          <p:nvPr/>
        </p:nvSpPr>
        <p:spPr>
          <a:xfrm>
            <a:off x="2844800" y="720001"/>
            <a:ext cx="6197600" cy="614207"/>
          </a:xfrm>
          <a:prstGeom prst="rect">
            <a:avLst/>
          </a:prstGeom>
        </p:spPr>
        <p:txBody>
          <a:bodyPr wrap="square" lIns="0" tIns="0" rIns="0" bIns="0" rtlCol="0" anchor="t">
            <a:spAutoFit/>
          </a:bodyPr>
          <a:lstStyle/>
          <a:p>
            <a:pPr algn="ctr">
              <a:lnSpc>
                <a:spcPts val="5205"/>
              </a:lnSpc>
              <a:spcBef>
                <a:spcPct val="0"/>
              </a:spcBef>
            </a:pPr>
            <a:r>
              <a:rPr lang="en-US" sz="3600" b="1" dirty="0">
                <a:solidFill>
                  <a:srgbClr val="404040"/>
                </a:solidFill>
                <a:latin typeface="Montserrat" pitchFamily="2" charset="77"/>
              </a:rPr>
              <a:t>DATA ANALYSIS</a:t>
            </a:r>
          </a:p>
        </p:txBody>
      </p:sp>
      <p:pic>
        <p:nvPicPr>
          <p:cNvPr id="20" name="Picture 19" descr="A blue and black logo&#10;&#10;Description automatically generated">
            <a:extLst>
              <a:ext uri="{FF2B5EF4-FFF2-40B4-BE49-F238E27FC236}">
                <a16:creationId xmlns:a16="http://schemas.microsoft.com/office/drawing/2014/main" id="{55CDC51D-FFA6-F7AB-80FB-D2ABBA8B6593}"/>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sp>
        <p:nvSpPr>
          <p:cNvPr id="4" name="Rectangle: Rounded Corners 3">
            <a:extLst>
              <a:ext uri="{FF2B5EF4-FFF2-40B4-BE49-F238E27FC236}">
                <a16:creationId xmlns:a16="http://schemas.microsoft.com/office/drawing/2014/main" id="{3384EF2F-E793-FB55-015F-A002AC73313F}"/>
              </a:ext>
            </a:extLst>
          </p:cNvPr>
          <p:cNvSpPr/>
          <p:nvPr/>
        </p:nvSpPr>
        <p:spPr>
          <a:xfrm>
            <a:off x="1125795" y="2846440"/>
            <a:ext cx="4336026" cy="1356852"/>
          </a:xfrm>
          <a:prstGeom prst="roundRect">
            <a:avLst/>
          </a:prstGeom>
          <a:solidFill>
            <a:srgbClr val="95B3D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000" dirty="0">
                <a:solidFill>
                  <a:srgbClr val="404040"/>
                </a:solidFill>
                <a:latin typeface="Montserrat" panose="00000500000000000000" pitchFamily="2" charset="0"/>
              </a:rPr>
              <a:t>Supervised Learning</a:t>
            </a:r>
          </a:p>
        </p:txBody>
      </p:sp>
      <p:sp>
        <p:nvSpPr>
          <p:cNvPr id="5" name="Rectangle: Rounded Corners 4">
            <a:extLst>
              <a:ext uri="{FF2B5EF4-FFF2-40B4-BE49-F238E27FC236}">
                <a16:creationId xmlns:a16="http://schemas.microsoft.com/office/drawing/2014/main" id="{C7233011-610C-2F60-F33B-BF56A4630012}"/>
              </a:ext>
            </a:extLst>
          </p:cNvPr>
          <p:cNvSpPr/>
          <p:nvPr/>
        </p:nvSpPr>
        <p:spPr>
          <a:xfrm>
            <a:off x="6730180" y="2846439"/>
            <a:ext cx="4336026" cy="1356852"/>
          </a:xfrm>
          <a:prstGeom prst="roundRect">
            <a:avLst/>
          </a:prstGeom>
          <a:solidFill>
            <a:srgbClr val="C4E0C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000" dirty="0">
                <a:solidFill>
                  <a:srgbClr val="404040"/>
                </a:solidFill>
                <a:latin typeface="Montserrat" panose="00000500000000000000" pitchFamily="2" charset="0"/>
              </a:rPr>
              <a:t>Unsupervised Learning</a:t>
            </a:r>
          </a:p>
        </p:txBody>
      </p:sp>
      <p:sp>
        <p:nvSpPr>
          <p:cNvPr id="6" name="Rectangle: Rounded Corners 5">
            <a:extLst>
              <a:ext uri="{FF2B5EF4-FFF2-40B4-BE49-F238E27FC236}">
                <a16:creationId xmlns:a16="http://schemas.microsoft.com/office/drawing/2014/main" id="{AF274117-7CD0-357E-3F0D-9C1637EA69D8}"/>
              </a:ext>
            </a:extLst>
          </p:cNvPr>
          <p:cNvSpPr/>
          <p:nvPr/>
        </p:nvSpPr>
        <p:spPr>
          <a:xfrm>
            <a:off x="663677" y="4852220"/>
            <a:ext cx="2389239" cy="1135626"/>
          </a:xfrm>
          <a:prstGeom prst="roundRect">
            <a:avLst/>
          </a:prstGeom>
          <a:solidFill>
            <a:srgbClr val="BED8F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solidFill>
                  <a:srgbClr val="404040"/>
                </a:solidFill>
                <a:latin typeface="Montserrat" panose="00000500000000000000" pitchFamily="2" charset="0"/>
              </a:rPr>
              <a:t>Regression</a:t>
            </a:r>
          </a:p>
        </p:txBody>
      </p:sp>
      <p:sp>
        <p:nvSpPr>
          <p:cNvPr id="7" name="Rectangle: Rounded Corners 6">
            <a:extLst>
              <a:ext uri="{FF2B5EF4-FFF2-40B4-BE49-F238E27FC236}">
                <a16:creationId xmlns:a16="http://schemas.microsoft.com/office/drawing/2014/main" id="{996AA33A-9083-827D-F05E-151D02DD68AE}"/>
              </a:ext>
            </a:extLst>
          </p:cNvPr>
          <p:cNvSpPr/>
          <p:nvPr/>
        </p:nvSpPr>
        <p:spPr>
          <a:xfrm>
            <a:off x="3554361" y="4852220"/>
            <a:ext cx="2389239" cy="1135626"/>
          </a:xfrm>
          <a:prstGeom prst="roundRect">
            <a:avLst/>
          </a:prstGeom>
          <a:solidFill>
            <a:srgbClr val="E6ECF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solidFill>
                  <a:srgbClr val="404040"/>
                </a:solidFill>
                <a:latin typeface="Montserrat" panose="00000500000000000000" pitchFamily="2" charset="0"/>
              </a:rPr>
              <a:t>Classification</a:t>
            </a:r>
          </a:p>
        </p:txBody>
      </p:sp>
      <p:sp>
        <p:nvSpPr>
          <p:cNvPr id="8" name="TextBox 7">
            <a:extLst>
              <a:ext uri="{FF2B5EF4-FFF2-40B4-BE49-F238E27FC236}">
                <a16:creationId xmlns:a16="http://schemas.microsoft.com/office/drawing/2014/main" id="{2E424438-1192-A0A1-8335-67BF497E7983}"/>
              </a:ext>
            </a:extLst>
          </p:cNvPr>
          <p:cNvSpPr txBox="1"/>
          <p:nvPr/>
        </p:nvSpPr>
        <p:spPr>
          <a:xfrm>
            <a:off x="1460090" y="1961539"/>
            <a:ext cx="3524865" cy="369332"/>
          </a:xfrm>
          <a:prstGeom prst="rect">
            <a:avLst/>
          </a:prstGeom>
          <a:noFill/>
        </p:spPr>
        <p:txBody>
          <a:bodyPr wrap="square" rtlCol="0">
            <a:spAutoFit/>
          </a:bodyPr>
          <a:lstStyle/>
          <a:p>
            <a:pPr algn="ctr"/>
            <a:r>
              <a:rPr lang="en-GB" dirty="0">
                <a:solidFill>
                  <a:srgbClr val="404040"/>
                </a:solidFill>
                <a:latin typeface="Montserrat" panose="00000500000000000000" pitchFamily="2" charset="0"/>
              </a:rPr>
              <a:t>The outcome is known</a:t>
            </a:r>
          </a:p>
        </p:txBody>
      </p:sp>
      <p:sp>
        <p:nvSpPr>
          <p:cNvPr id="9" name="TextBox 8">
            <a:extLst>
              <a:ext uri="{FF2B5EF4-FFF2-40B4-BE49-F238E27FC236}">
                <a16:creationId xmlns:a16="http://schemas.microsoft.com/office/drawing/2014/main" id="{3694AE5A-E88A-061B-CFCA-F5AB8069B769}"/>
              </a:ext>
            </a:extLst>
          </p:cNvPr>
          <p:cNvSpPr txBox="1"/>
          <p:nvPr/>
        </p:nvSpPr>
        <p:spPr>
          <a:xfrm>
            <a:off x="7054645" y="1843548"/>
            <a:ext cx="3524865" cy="646331"/>
          </a:xfrm>
          <a:prstGeom prst="rect">
            <a:avLst/>
          </a:prstGeom>
          <a:noFill/>
        </p:spPr>
        <p:txBody>
          <a:bodyPr wrap="square" rtlCol="0">
            <a:spAutoFit/>
          </a:bodyPr>
          <a:lstStyle/>
          <a:p>
            <a:pPr algn="ctr"/>
            <a:r>
              <a:rPr lang="en-GB" dirty="0">
                <a:solidFill>
                  <a:srgbClr val="404040"/>
                </a:solidFill>
                <a:latin typeface="Montserrat" panose="00000500000000000000" pitchFamily="2" charset="0"/>
              </a:rPr>
              <a:t>The outcome is unknown</a:t>
            </a:r>
          </a:p>
          <a:p>
            <a:pPr algn="ctr"/>
            <a:r>
              <a:rPr lang="en-GB" dirty="0">
                <a:solidFill>
                  <a:srgbClr val="404040"/>
                </a:solidFill>
                <a:latin typeface="Montserrat" panose="00000500000000000000" pitchFamily="2" charset="0"/>
              </a:rPr>
              <a:t>or there are no labels</a:t>
            </a:r>
          </a:p>
        </p:txBody>
      </p:sp>
    </p:spTree>
    <p:extLst>
      <p:ext uri="{BB962C8B-B14F-4D97-AF65-F5344CB8AC3E}">
        <p14:creationId xmlns:p14="http://schemas.microsoft.com/office/powerpoint/2010/main" val="71231430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4">
            <a:extLst>
              <a:ext uri="{FF2B5EF4-FFF2-40B4-BE49-F238E27FC236}">
                <a16:creationId xmlns:a16="http://schemas.microsoft.com/office/drawing/2014/main" id="{07A4BF5D-6D8B-73C4-B218-0E206C6521C0}"/>
              </a:ext>
            </a:extLst>
          </p:cNvPr>
          <p:cNvSpPr/>
          <p:nvPr/>
        </p:nvSpPr>
        <p:spPr>
          <a:xfrm flipV="1">
            <a:off x="0" y="522980"/>
            <a:ext cx="12192000" cy="1017640"/>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sz="1200"/>
          </a:p>
        </p:txBody>
      </p:sp>
      <p:sp>
        <p:nvSpPr>
          <p:cNvPr id="17" name="TextBox 12">
            <a:extLst>
              <a:ext uri="{FF2B5EF4-FFF2-40B4-BE49-F238E27FC236}">
                <a16:creationId xmlns:a16="http://schemas.microsoft.com/office/drawing/2014/main" id="{AA308AA6-C3D8-8BA8-DD88-9AAF816161D3}"/>
              </a:ext>
            </a:extLst>
          </p:cNvPr>
          <p:cNvSpPr txBox="1"/>
          <p:nvPr/>
        </p:nvSpPr>
        <p:spPr>
          <a:xfrm>
            <a:off x="2844800" y="720001"/>
            <a:ext cx="6197600" cy="614207"/>
          </a:xfrm>
          <a:prstGeom prst="rect">
            <a:avLst/>
          </a:prstGeom>
        </p:spPr>
        <p:txBody>
          <a:bodyPr wrap="square" lIns="0" tIns="0" rIns="0" bIns="0" rtlCol="0" anchor="t">
            <a:spAutoFit/>
          </a:bodyPr>
          <a:lstStyle/>
          <a:p>
            <a:pPr algn="ctr">
              <a:lnSpc>
                <a:spcPts val="5205"/>
              </a:lnSpc>
              <a:spcBef>
                <a:spcPct val="0"/>
              </a:spcBef>
            </a:pPr>
            <a:r>
              <a:rPr lang="en-US" sz="3600" b="1" dirty="0">
                <a:solidFill>
                  <a:srgbClr val="404040"/>
                </a:solidFill>
                <a:latin typeface="Montserrat" pitchFamily="2" charset="77"/>
              </a:rPr>
              <a:t>MODELLING</a:t>
            </a:r>
          </a:p>
        </p:txBody>
      </p:sp>
      <p:pic>
        <p:nvPicPr>
          <p:cNvPr id="20" name="Picture 19" descr="A blue and black logo&#10;&#10;Description automatically generated">
            <a:extLst>
              <a:ext uri="{FF2B5EF4-FFF2-40B4-BE49-F238E27FC236}">
                <a16:creationId xmlns:a16="http://schemas.microsoft.com/office/drawing/2014/main" id="{55CDC51D-FFA6-F7AB-80FB-D2ABBA8B6593}"/>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sp>
        <p:nvSpPr>
          <p:cNvPr id="3" name="TextBox 7">
            <a:extLst>
              <a:ext uri="{FF2B5EF4-FFF2-40B4-BE49-F238E27FC236}">
                <a16:creationId xmlns:a16="http://schemas.microsoft.com/office/drawing/2014/main" id="{B37C4226-5272-7559-6807-08F8EC85BA1C}"/>
              </a:ext>
            </a:extLst>
          </p:cNvPr>
          <p:cNvSpPr txBox="1"/>
          <p:nvPr/>
        </p:nvSpPr>
        <p:spPr>
          <a:xfrm>
            <a:off x="723808" y="1832571"/>
            <a:ext cx="10096592" cy="2271263"/>
          </a:xfrm>
          <a:prstGeom prst="rect">
            <a:avLst/>
          </a:prstGeom>
        </p:spPr>
        <p:txBody>
          <a:bodyPr wrap="square" lIns="0" tIns="0" rIns="0" bIns="0" rtlCol="0" anchor="t">
            <a:spAutoFit/>
          </a:bodyPr>
          <a:lstStyle/>
          <a:p>
            <a:pPr>
              <a:lnSpc>
                <a:spcPts val="2987"/>
              </a:lnSpc>
            </a:pPr>
            <a:r>
              <a:rPr lang="en-US" sz="1867" dirty="0">
                <a:solidFill>
                  <a:srgbClr val="404040"/>
                </a:solidFill>
                <a:latin typeface="Montserrat" pitchFamily="2" charset="77"/>
              </a:rPr>
              <a:t>We are specifically interested in a </a:t>
            </a:r>
            <a:r>
              <a:rPr lang="en-US" sz="1867" b="1" dirty="0">
                <a:solidFill>
                  <a:srgbClr val="404040"/>
                </a:solidFill>
                <a:latin typeface="Montserrat" pitchFamily="2" charset="77"/>
              </a:rPr>
              <a:t>mathematical</a:t>
            </a:r>
            <a:r>
              <a:rPr lang="en-US" sz="1867" dirty="0">
                <a:solidFill>
                  <a:srgbClr val="404040"/>
                </a:solidFill>
                <a:latin typeface="Montserrat" pitchFamily="2" charset="77"/>
              </a:rPr>
              <a:t> model that describes the relationship between predictors/features </a:t>
            </a:r>
            <a:r>
              <a:rPr lang="en-US" sz="1867" b="1" dirty="0">
                <a:solidFill>
                  <a:srgbClr val="404040"/>
                </a:solidFill>
                <a:latin typeface="Montserrat" pitchFamily="2" charset="77"/>
              </a:rPr>
              <a:t>x</a:t>
            </a:r>
            <a:r>
              <a:rPr lang="en-US" sz="1867" b="1" baseline="-25000" dirty="0">
                <a:solidFill>
                  <a:srgbClr val="404040"/>
                </a:solidFill>
                <a:latin typeface="Montserrat" pitchFamily="2" charset="77"/>
              </a:rPr>
              <a:t>i </a:t>
            </a:r>
            <a:r>
              <a:rPr lang="en-US" sz="1867" dirty="0">
                <a:solidFill>
                  <a:srgbClr val="404040"/>
                </a:solidFill>
                <a:latin typeface="Montserrat" pitchFamily="2" charset="77"/>
              </a:rPr>
              <a:t>and the outcome</a:t>
            </a:r>
            <a:r>
              <a:rPr lang="en-US" sz="1867" b="1" dirty="0">
                <a:solidFill>
                  <a:srgbClr val="404040"/>
                </a:solidFill>
                <a:latin typeface="Montserrat" pitchFamily="2" charset="77"/>
              </a:rPr>
              <a:t> y</a:t>
            </a:r>
            <a:r>
              <a:rPr lang="en-US" sz="1867" dirty="0">
                <a:solidFill>
                  <a:srgbClr val="404040"/>
                </a:solidFill>
                <a:latin typeface="Montserrat" pitchFamily="2" charset="77"/>
              </a:rPr>
              <a:t>. This helps us to:</a:t>
            </a:r>
          </a:p>
          <a:p>
            <a:pPr>
              <a:lnSpc>
                <a:spcPts val="2987"/>
              </a:lnSpc>
            </a:pPr>
            <a:endParaRPr lang="en-US" sz="1867" dirty="0">
              <a:solidFill>
                <a:srgbClr val="404040"/>
              </a:solidFill>
              <a:latin typeface="Montserrat" pitchFamily="2" charset="77"/>
            </a:endParaRPr>
          </a:p>
          <a:p>
            <a:pPr marL="342900" indent="-342900">
              <a:lnSpc>
                <a:spcPts val="2987"/>
              </a:lnSpc>
              <a:buFont typeface="Arial" panose="020B0604020202020204" pitchFamily="34" charset="0"/>
              <a:buChar char="•"/>
            </a:pPr>
            <a:r>
              <a:rPr lang="en-US" sz="1867" dirty="0">
                <a:solidFill>
                  <a:srgbClr val="404040"/>
                </a:solidFill>
                <a:latin typeface="Montserrat" pitchFamily="2" charset="77"/>
              </a:rPr>
              <a:t>Quantify the predictive power of </a:t>
            </a:r>
            <a:r>
              <a:rPr lang="en-US" sz="1867" b="1" dirty="0">
                <a:solidFill>
                  <a:srgbClr val="404040"/>
                </a:solidFill>
                <a:latin typeface="Montserrat" pitchFamily="2" charset="77"/>
              </a:rPr>
              <a:t>x</a:t>
            </a:r>
            <a:r>
              <a:rPr lang="en-US" sz="1867" dirty="0">
                <a:solidFill>
                  <a:srgbClr val="404040"/>
                </a:solidFill>
                <a:latin typeface="Montserrat" pitchFamily="2" charset="77"/>
              </a:rPr>
              <a:t> over </a:t>
            </a:r>
            <a:r>
              <a:rPr lang="en-US" sz="1867" b="1" dirty="0">
                <a:solidFill>
                  <a:srgbClr val="404040"/>
                </a:solidFill>
                <a:latin typeface="Montserrat" pitchFamily="2" charset="77"/>
              </a:rPr>
              <a:t>y</a:t>
            </a:r>
          </a:p>
          <a:p>
            <a:pPr marL="342900" indent="-342900">
              <a:lnSpc>
                <a:spcPts val="2987"/>
              </a:lnSpc>
              <a:buFont typeface="Arial" panose="020B0604020202020204" pitchFamily="34" charset="0"/>
              <a:buChar char="•"/>
            </a:pPr>
            <a:r>
              <a:rPr lang="en-US" sz="1867" dirty="0">
                <a:solidFill>
                  <a:srgbClr val="404040"/>
                </a:solidFill>
                <a:latin typeface="Montserrat" pitchFamily="2" charset="77"/>
              </a:rPr>
              <a:t>Qualify the relationship (is it linear, </a:t>
            </a:r>
            <a:r>
              <a:rPr lang="en-US" sz="1867" dirty="0" err="1">
                <a:solidFill>
                  <a:srgbClr val="404040"/>
                </a:solidFill>
                <a:latin typeface="Montserrat" pitchFamily="2" charset="77"/>
              </a:rPr>
              <a:t>ect</a:t>
            </a:r>
            <a:r>
              <a:rPr lang="en-US" sz="1867" dirty="0">
                <a:solidFill>
                  <a:srgbClr val="404040"/>
                </a:solidFill>
                <a:latin typeface="Montserrat" pitchFamily="2" charset="77"/>
              </a:rPr>
              <a:t>)</a:t>
            </a:r>
          </a:p>
          <a:p>
            <a:pPr marL="342900" indent="-342900">
              <a:lnSpc>
                <a:spcPts val="2987"/>
              </a:lnSpc>
              <a:buFont typeface="Arial" panose="020B0604020202020204" pitchFamily="34" charset="0"/>
              <a:buChar char="•"/>
            </a:pPr>
            <a:r>
              <a:rPr lang="en-US" sz="1867" dirty="0">
                <a:solidFill>
                  <a:srgbClr val="404040"/>
                </a:solidFill>
                <a:latin typeface="Montserrat" pitchFamily="2" charset="77"/>
              </a:rPr>
              <a:t>Predict new </a:t>
            </a:r>
            <a:r>
              <a:rPr lang="en-US" sz="1867" b="1" dirty="0">
                <a:solidFill>
                  <a:srgbClr val="404040"/>
                </a:solidFill>
                <a:latin typeface="Montserrat" pitchFamily="2" charset="77"/>
              </a:rPr>
              <a:t>y</a:t>
            </a:r>
            <a:r>
              <a:rPr lang="en-US" sz="1867" dirty="0">
                <a:solidFill>
                  <a:srgbClr val="404040"/>
                </a:solidFill>
                <a:latin typeface="Montserrat" pitchFamily="2" charset="77"/>
              </a:rPr>
              <a:t>'s from known values of </a:t>
            </a:r>
            <a:r>
              <a:rPr lang="en-US" sz="1867" b="1" dirty="0">
                <a:solidFill>
                  <a:srgbClr val="404040"/>
                </a:solidFill>
                <a:latin typeface="Montserrat" pitchFamily="2" charset="77"/>
              </a:rPr>
              <a:t>x</a:t>
            </a:r>
            <a:r>
              <a:rPr lang="en-US" sz="1867" b="1" baseline="-25000" dirty="0">
                <a:solidFill>
                  <a:srgbClr val="404040"/>
                </a:solidFill>
                <a:latin typeface="Montserrat" pitchFamily="2" charset="77"/>
              </a:rPr>
              <a:t>i</a:t>
            </a:r>
            <a:endParaRPr lang="en-US" sz="1867" dirty="0">
              <a:solidFill>
                <a:srgbClr val="404040"/>
              </a:solidFill>
              <a:latin typeface="Montserrat" pitchFamily="2" charset="77"/>
            </a:endParaRPr>
          </a:p>
        </p:txBody>
      </p:sp>
    </p:spTree>
    <p:extLst>
      <p:ext uri="{BB962C8B-B14F-4D97-AF65-F5344CB8AC3E}">
        <p14:creationId xmlns:p14="http://schemas.microsoft.com/office/powerpoint/2010/main" val="10161203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a:extLst>
            <a:ext uri="{FF2B5EF4-FFF2-40B4-BE49-F238E27FC236}">
              <a16:creationId xmlns:a16="http://schemas.microsoft.com/office/drawing/2014/main" id="{752667E5-1528-425C-BD77-343F1028E566}"/>
            </a:ext>
          </a:extLst>
        </p:cNvPr>
        <p:cNvGrpSpPr/>
        <p:nvPr/>
      </p:nvGrpSpPr>
      <p:grpSpPr>
        <a:xfrm>
          <a:off x="0" y="0"/>
          <a:ext cx="0" cy="0"/>
          <a:chOff x="0" y="0"/>
          <a:chExt cx="0" cy="0"/>
        </a:xfrm>
      </p:grpSpPr>
      <p:sp>
        <p:nvSpPr>
          <p:cNvPr id="3" name="Freeform 3">
            <a:extLst>
              <a:ext uri="{FF2B5EF4-FFF2-40B4-BE49-F238E27FC236}">
                <a16:creationId xmlns:a16="http://schemas.microsoft.com/office/drawing/2014/main" id="{C0DC256F-E259-E8E8-AAB5-B35D37BFD23B}"/>
              </a:ext>
            </a:extLst>
          </p:cNvPr>
          <p:cNvSpPr/>
          <p:nvPr/>
        </p:nvSpPr>
        <p:spPr>
          <a:xfrm>
            <a:off x="-25" y="274186"/>
            <a:ext cx="12192009" cy="1402459"/>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DK" sz="800" dirty="0"/>
          </a:p>
        </p:txBody>
      </p:sp>
      <p:sp>
        <p:nvSpPr>
          <p:cNvPr id="5" name="Freeform 5">
            <a:extLst>
              <a:ext uri="{FF2B5EF4-FFF2-40B4-BE49-F238E27FC236}">
                <a16:creationId xmlns:a16="http://schemas.microsoft.com/office/drawing/2014/main" id="{BFE2802B-D54C-A8E1-37C7-779ED820D3C5}"/>
              </a:ext>
            </a:extLst>
          </p:cNvPr>
          <p:cNvSpPr/>
          <p:nvPr/>
        </p:nvSpPr>
        <p:spPr>
          <a:xfrm>
            <a:off x="10871200" y="458730"/>
            <a:ext cx="928503" cy="928503"/>
          </a:xfrm>
          <a:custGeom>
            <a:avLst/>
            <a:gdLst/>
            <a:ahLst/>
            <a:cxnLst/>
            <a:rect l="l" t="t" r="r" b="b"/>
            <a:pathLst>
              <a:path w="1392754" h="1392754">
                <a:moveTo>
                  <a:pt x="0" y="0"/>
                </a:moveTo>
                <a:lnTo>
                  <a:pt x="1392754" y="0"/>
                </a:lnTo>
                <a:lnTo>
                  <a:pt x="1392754" y="1392754"/>
                </a:lnTo>
                <a:lnTo>
                  <a:pt x="0" y="1392754"/>
                </a:lnTo>
                <a:lnTo>
                  <a:pt x="0" y="0"/>
                </a:lnTo>
                <a:close/>
              </a:path>
            </a:pathLst>
          </a:custGeom>
          <a:blipFill>
            <a:blip r:embed="rId3"/>
            <a:stretch>
              <a:fillRect/>
            </a:stretch>
          </a:blip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DK" sz="800"/>
          </a:p>
        </p:txBody>
      </p:sp>
      <p:sp>
        <p:nvSpPr>
          <p:cNvPr id="7" name="Title 1">
            <a:extLst>
              <a:ext uri="{FF2B5EF4-FFF2-40B4-BE49-F238E27FC236}">
                <a16:creationId xmlns:a16="http://schemas.microsoft.com/office/drawing/2014/main" id="{7BF36E7A-0183-3166-6CE8-AB301F743623}"/>
              </a:ext>
            </a:extLst>
          </p:cNvPr>
          <p:cNvSpPr txBox="1">
            <a:spLocks/>
          </p:cNvSpPr>
          <p:nvPr/>
        </p:nvSpPr>
        <p:spPr>
          <a:xfrm>
            <a:off x="604155" y="703273"/>
            <a:ext cx="6944127" cy="511975"/>
          </a:xfrm>
          <a:prstGeom prst="rect">
            <a:avLst/>
          </a:prstGeom>
        </p:spPr>
        <p:txBody>
          <a:bodyPr>
            <a:no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l"/>
            <a:r>
              <a:rPr lang="en-US" sz="3600" b="1" dirty="0">
                <a:solidFill>
                  <a:srgbClr val="404040"/>
                </a:solidFill>
                <a:latin typeface="Montserrat" pitchFamily="2" charset="77"/>
                <a:cs typeface="Futura Condensed Medium" panose="020B0602020204020303" pitchFamily="34" charset="-79"/>
              </a:rPr>
              <a:t>ABOUT THIS COURSE</a:t>
            </a:r>
          </a:p>
        </p:txBody>
      </p:sp>
      <p:sp>
        <p:nvSpPr>
          <p:cNvPr id="2" name="Rectangle 1">
            <a:extLst>
              <a:ext uri="{FF2B5EF4-FFF2-40B4-BE49-F238E27FC236}">
                <a16:creationId xmlns:a16="http://schemas.microsoft.com/office/drawing/2014/main" id="{E44ED513-FCD8-45FD-4C9D-2460C7AD9396}"/>
              </a:ext>
            </a:extLst>
          </p:cNvPr>
          <p:cNvSpPr/>
          <p:nvPr/>
        </p:nvSpPr>
        <p:spPr>
          <a:xfrm>
            <a:off x="914400" y="2277035"/>
            <a:ext cx="10076329" cy="4122235"/>
          </a:xfrm>
          <a:prstGeom prst="rect">
            <a:avLst/>
          </a:prstGeom>
          <a:solidFill>
            <a:schemeClr val="bg1"/>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extBox 5">
            <a:extLst>
              <a:ext uri="{FF2B5EF4-FFF2-40B4-BE49-F238E27FC236}">
                <a16:creationId xmlns:a16="http://schemas.microsoft.com/office/drawing/2014/main" id="{26A2C99E-ACA4-F481-F420-6B59F6284286}"/>
              </a:ext>
            </a:extLst>
          </p:cNvPr>
          <p:cNvSpPr txBox="1"/>
          <p:nvPr/>
        </p:nvSpPr>
        <p:spPr>
          <a:xfrm>
            <a:off x="3281082" y="3200400"/>
            <a:ext cx="6096000" cy="369332"/>
          </a:xfrm>
          <a:prstGeom prst="rect">
            <a:avLst/>
          </a:prstGeom>
          <a:noFill/>
        </p:spPr>
        <p:txBody>
          <a:bodyPr wrap="square" rtlCol="0">
            <a:spAutoFit/>
          </a:bodyPr>
          <a:lstStyle/>
          <a:p>
            <a:r>
              <a:rPr lang="en-GB" dirty="0"/>
              <a:t>PROGRAM GOES HERE</a:t>
            </a:r>
          </a:p>
        </p:txBody>
      </p:sp>
    </p:spTree>
    <p:extLst>
      <p:ext uri="{BB962C8B-B14F-4D97-AF65-F5344CB8AC3E}">
        <p14:creationId xmlns:p14="http://schemas.microsoft.com/office/powerpoint/2010/main" val="311560378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4">
            <a:extLst>
              <a:ext uri="{FF2B5EF4-FFF2-40B4-BE49-F238E27FC236}">
                <a16:creationId xmlns:a16="http://schemas.microsoft.com/office/drawing/2014/main" id="{07A4BF5D-6D8B-73C4-B218-0E206C6521C0}"/>
              </a:ext>
            </a:extLst>
          </p:cNvPr>
          <p:cNvSpPr/>
          <p:nvPr/>
        </p:nvSpPr>
        <p:spPr>
          <a:xfrm flipV="1">
            <a:off x="0" y="522980"/>
            <a:ext cx="12192000" cy="1017640"/>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sz="1200"/>
          </a:p>
        </p:txBody>
      </p:sp>
      <p:sp>
        <p:nvSpPr>
          <p:cNvPr id="17" name="TextBox 12">
            <a:extLst>
              <a:ext uri="{FF2B5EF4-FFF2-40B4-BE49-F238E27FC236}">
                <a16:creationId xmlns:a16="http://schemas.microsoft.com/office/drawing/2014/main" id="{AA308AA6-C3D8-8BA8-DD88-9AAF816161D3}"/>
              </a:ext>
            </a:extLst>
          </p:cNvPr>
          <p:cNvSpPr txBox="1"/>
          <p:nvPr/>
        </p:nvSpPr>
        <p:spPr>
          <a:xfrm>
            <a:off x="1207004" y="732894"/>
            <a:ext cx="9347200" cy="614207"/>
          </a:xfrm>
          <a:prstGeom prst="rect">
            <a:avLst/>
          </a:prstGeom>
        </p:spPr>
        <p:txBody>
          <a:bodyPr wrap="square" lIns="0" tIns="0" rIns="0" bIns="0" rtlCol="0" anchor="t">
            <a:spAutoFit/>
          </a:bodyPr>
          <a:lstStyle/>
          <a:p>
            <a:pPr algn="ctr">
              <a:lnSpc>
                <a:spcPts val="5205"/>
              </a:lnSpc>
              <a:spcBef>
                <a:spcPct val="0"/>
              </a:spcBef>
            </a:pPr>
            <a:r>
              <a:rPr lang="en-US" sz="3600" b="1" dirty="0">
                <a:solidFill>
                  <a:srgbClr val="404040"/>
                </a:solidFill>
                <a:latin typeface="Montserrat" pitchFamily="2" charset="77"/>
              </a:rPr>
              <a:t>MODELLING - REGRESSION</a:t>
            </a:r>
          </a:p>
        </p:txBody>
      </p:sp>
      <p:pic>
        <p:nvPicPr>
          <p:cNvPr id="20" name="Picture 19" descr="A blue and black logo&#10;&#10;Description automatically generated">
            <a:extLst>
              <a:ext uri="{FF2B5EF4-FFF2-40B4-BE49-F238E27FC236}">
                <a16:creationId xmlns:a16="http://schemas.microsoft.com/office/drawing/2014/main" id="{55CDC51D-FFA6-F7AB-80FB-D2ABBA8B6593}"/>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grpSp>
        <p:nvGrpSpPr>
          <p:cNvPr id="5" name="Group 4">
            <a:extLst>
              <a:ext uri="{FF2B5EF4-FFF2-40B4-BE49-F238E27FC236}">
                <a16:creationId xmlns:a16="http://schemas.microsoft.com/office/drawing/2014/main" id="{BA129666-994F-33B4-F3DB-7F8EE35F20C3}"/>
              </a:ext>
            </a:extLst>
          </p:cNvPr>
          <p:cNvGrpSpPr/>
          <p:nvPr/>
        </p:nvGrpSpPr>
        <p:grpSpPr>
          <a:xfrm>
            <a:off x="7410450" y="1750535"/>
            <a:ext cx="4425950" cy="2669066"/>
            <a:chOff x="873170" y="1680137"/>
            <a:chExt cx="5447140" cy="3145817"/>
          </a:xfrm>
        </p:grpSpPr>
        <p:sp>
          <p:nvSpPr>
            <p:cNvPr id="22" name="TextBox 22"/>
            <p:cNvSpPr txBox="1"/>
            <p:nvPr/>
          </p:nvSpPr>
          <p:spPr>
            <a:xfrm>
              <a:off x="960935" y="2644343"/>
              <a:ext cx="1918419" cy="1940900"/>
            </a:xfrm>
            <a:prstGeom prst="rect">
              <a:avLst/>
            </a:prstGeom>
          </p:spPr>
          <p:txBody>
            <a:bodyPr lIns="33867" tIns="33867" rIns="33867" bIns="33867" rtlCol="0" anchor="ctr"/>
            <a:lstStyle/>
            <a:p>
              <a:pPr algn="ctr">
                <a:lnSpc>
                  <a:spcPts val="1415"/>
                </a:lnSpc>
              </a:pPr>
              <a:endParaRPr sz="1200"/>
            </a:p>
          </p:txBody>
        </p:sp>
        <p:sp>
          <p:nvSpPr>
            <p:cNvPr id="26" name="TextBox 26"/>
            <p:cNvSpPr txBox="1"/>
            <p:nvPr/>
          </p:nvSpPr>
          <p:spPr>
            <a:xfrm>
              <a:off x="1269389" y="2311400"/>
              <a:ext cx="2561845" cy="575286"/>
            </a:xfrm>
            <a:prstGeom prst="rect">
              <a:avLst/>
            </a:prstGeom>
          </p:spPr>
          <p:txBody>
            <a:bodyPr wrap="square" lIns="0" tIns="0" rIns="0" bIns="0" rtlCol="0" anchor="t">
              <a:spAutoFit/>
            </a:bodyPr>
            <a:lstStyle/>
            <a:p>
              <a:pPr algn="ctr">
                <a:lnSpc>
                  <a:spcPts val="2277"/>
                </a:lnSpc>
              </a:pPr>
              <a:r>
                <a:rPr lang="en-US" sz="1866" b="1" dirty="0">
                  <a:solidFill>
                    <a:schemeClr val="bg1"/>
                  </a:solidFill>
                  <a:latin typeface="Montserrat" pitchFamily="2" charset="77"/>
                </a:rPr>
                <a:t>HYPOTHESIS TESTING</a:t>
              </a:r>
            </a:p>
          </p:txBody>
        </p:sp>
        <p:pic>
          <p:nvPicPr>
            <p:cNvPr id="39" name="Picture 38" descr="A graph of a slope&#10;&#10;Description automatically generated">
              <a:extLst>
                <a:ext uri="{FF2B5EF4-FFF2-40B4-BE49-F238E27FC236}">
                  <a16:creationId xmlns:a16="http://schemas.microsoft.com/office/drawing/2014/main" id="{3AF62F4C-34BA-8DF6-3D81-0CAEB363CE69}"/>
                </a:ext>
              </a:extLst>
            </p:cNvPr>
            <p:cNvPicPr>
              <a:picLocks noChangeAspect="1"/>
            </p:cNvPicPr>
            <p:nvPr/>
          </p:nvPicPr>
          <p:blipFill rotWithShape="1">
            <a:blip r:embed="rId5">
              <a:extLst>
                <a:ext uri="{28A0092B-C50C-407E-A947-70E740481C1C}">
                  <a14:useLocalDpi xmlns:a14="http://schemas.microsoft.com/office/drawing/2010/main" val="0"/>
                </a:ext>
              </a:extLst>
            </a:blip>
            <a:srcRect l="7296" t="10170" r="4292"/>
            <a:stretch/>
          </p:blipFill>
          <p:spPr>
            <a:xfrm>
              <a:off x="879625" y="1680137"/>
              <a:ext cx="5440685" cy="2958296"/>
            </a:xfrm>
            <a:prstGeom prst="rect">
              <a:avLst/>
            </a:prstGeom>
          </p:spPr>
        </p:pic>
        <p:sp>
          <p:nvSpPr>
            <p:cNvPr id="42" name="TextBox 41">
              <a:extLst>
                <a:ext uri="{FF2B5EF4-FFF2-40B4-BE49-F238E27FC236}">
                  <a16:creationId xmlns:a16="http://schemas.microsoft.com/office/drawing/2014/main" id="{CE707423-630A-439E-7F98-9E1E4679C8DF}"/>
                </a:ext>
              </a:extLst>
            </p:cNvPr>
            <p:cNvSpPr txBox="1"/>
            <p:nvPr/>
          </p:nvSpPr>
          <p:spPr>
            <a:xfrm rot="16200000">
              <a:off x="1418692" y="2955469"/>
              <a:ext cx="1171043" cy="276999"/>
            </a:xfrm>
            <a:prstGeom prst="rect">
              <a:avLst/>
            </a:prstGeom>
            <a:noFill/>
          </p:spPr>
          <p:txBody>
            <a:bodyPr wrap="square" rtlCol="0">
              <a:spAutoFit/>
            </a:bodyPr>
            <a:lstStyle/>
            <a:p>
              <a:r>
                <a:rPr lang="en-US" sz="1200" dirty="0"/>
                <a:t>Exam score</a:t>
              </a:r>
              <a:endParaRPr lang="en-GB" sz="1200" dirty="0"/>
            </a:p>
          </p:txBody>
        </p:sp>
        <p:sp>
          <p:nvSpPr>
            <p:cNvPr id="3" name="Rectangle 2">
              <a:extLst>
                <a:ext uri="{FF2B5EF4-FFF2-40B4-BE49-F238E27FC236}">
                  <a16:creationId xmlns:a16="http://schemas.microsoft.com/office/drawing/2014/main" id="{BC26301C-0366-563A-B7FB-414876BD53B0}"/>
                </a:ext>
              </a:extLst>
            </p:cNvPr>
            <p:cNvSpPr/>
            <p:nvPr/>
          </p:nvSpPr>
          <p:spPr>
            <a:xfrm>
              <a:off x="873170" y="4634819"/>
              <a:ext cx="5447140" cy="19113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TextBox 40">
              <a:extLst>
                <a:ext uri="{FF2B5EF4-FFF2-40B4-BE49-F238E27FC236}">
                  <a16:creationId xmlns:a16="http://schemas.microsoft.com/office/drawing/2014/main" id="{3BD98718-5905-122B-DF18-BDE48F7AFD7A}"/>
                </a:ext>
              </a:extLst>
            </p:cNvPr>
            <p:cNvSpPr txBox="1"/>
            <p:nvPr/>
          </p:nvSpPr>
          <p:spPr>
            <a:xfrm>
              <a:off x="2875437" y="4447544"/>
              <a:ext cx="1449058" cy="276999"/>
            </a:xfrm>
            <a:prstGeom prst="rect">
              <a:avLst/>
            </a:prstGeom>
            <a:noFill/>
          </p:spPr>
          <p:txBody>
            <a:bodyPr wrap="square" rtlCol="0">
              <a:spAutoFit/>
            </a:bodyPr>
            <a:lstStyle/>
            <a:p>
              <a:r>
                <a:rPr lang="en-US" sz="1200" dirty="0"/>
                <a:t>Hours studied</a:t>
              </a:r>
              <a:endParaRPr lang="en-GB" sz="1200" dirty="0"/>
            </a:p>
          </p:txBody>
        </p:sp>
      </p:grpSp>
      <p:sp>
        <p:nvSpPr>
          <p:cNvPr id="6" name="TextBox 9">
            <a:extLst>
              <a:ext uri="{FF2B5EF4-FFF2-40B4-BE49-F238E27FC236}">
                <a16:creationId xmlns:a16="http://schemas.microsoft.com/office/drawing/2014/main" id="{E4A25A72-9F80-5E79-4863-6CB5BC56C1EA}"/>
              </a:ext>
            </a:extLst>
          </p:cNvPr>
          <p:cNvSpPr txBox="1"/>
          <p:nvPr/>
        </p:nvSpPr>
        <p:spPr>
          <a:xfrm>
            <a:off x="1070741" y="1901693"/>
            <a:ext cx="4853809" cy="1615186"/>
          </a:xfrm>
          <a:prstGeom prst="rect">
            <a:avLst/>
          </a:prstGeom>
        </p:spPr>
        <p:txBody>
          <a:bodyPr wrap="square" lIns="0" tIns="0" rIns="0" bIns="0" rtlCol="0" anchor="t">
            <a:spAutoFit/>
          </a:bodyPr>
          <a:lstStyle/>
          <a:p>
            <a:pPr marL="342900" indent="-342900">
              <a:lnSpc>
                <a:spcPct val="150000"/>
              </a:lnSpc>
              <a:buAutoNum type="arabicPeriod"/>
            </a:pPr>
            <a:r>
              <a:rPr lang="en-US" dirty="0">
                <a:solidFill>
                  <a:srgbClr val="404040"/>
                </a:solidFill>
                <a:latin typeface="Montserrat" pitchFamily="2" charset="77"/>
              </a:rPr>
              <a:t>Pick a model</a:t>
            </a:r>
          </a:p>
          <a:p>
            <a:pPr marL="342900" indent="-342900">
              <a:lnSpc>
                <a:spcPct val="150000"/>
              </a:lnSpc>
              <a:buAutoNum type="arabicPeriod"/>
            </a:pPr>
            <a:r>
              <a:rPr lang="en-US" dirty="0">
                <a:solidFill>
                  <a:srgbClr val="404040"/>
                </a:solidFill>
                <a:latin typeface="Montserrat" pitchFamily="2" charset="77"/>
              </a:rPr>
              <a:t>Fit the model parameters to our data</a:t>
            </a:r>
          </a:p>
          <a:p>
            <a:pPr marL="342900" indent="-342900">
              <a:lnSpc>
                <a:spcPct val="150000"/>
              </a:lnSpc>
              <a:buAutoNum type="arabicPeriod"/>
            </a:pPr>
            <a:r>
              <a:rPr lang="en-US" dirty="0">
                <a:solidFill>
                  <a:srgbClr val="404040"/>
                </a:solidFill>
                <a:latin typeface="Montserrat" pitchFamily="2" charset="77"/>
              </a:rPr>
              <a:t>Evaluate model performance</a:t>
            </a:r>
          </a:p>
          <a:p>
            <a:pPr marL="342900" indent="-342900">
              <a:lnSpc>
                <a:spcPct val="150000"/>
              </a:lnSpc>
              <a:buAutoNum type="arabicPeriod"/>
            </a:pPr>
            <a:r>
              <a:rPr lang="en-US" dirty="0">
                <a:solidFill>
                  <a:srgbClr val="404040"/>
                </a:solidFill>
                <a:latin typeface="Montserrat" pitchFamily="2" charset="77"/>
              </a:rPr>
              <a:t>Interpret model parameters</a:t>
            </a:r>
          </a:p>
        </p:txBody>
      </p:sp>
    </p:spTree>
    <p:extLst>
      <p:ext uri="{BB962C8B-B14F-4D97-AF65-F5344CB8AC3E}">
        <p14:creationId xmlns:p14="http://schemas.microsoft.com/office/powerpoint/2010/main" val="305682117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4">
            <a:extLst>
              <a:ext uri="{FF2B5EF4-FFF2-40B4-BE49-F238E27FC236}">
                <a16:creationId xmlns:a16="http://schemas.microsoft.com/office/drawing/2014/main" id="{07A4BF5D-6D8B-73C4-B218-0E206C6521C0}"/>
              </a:ext>
            </a:extLst>
          </p:cNvPr>
          <p:cNvSpPr/>
          <p:nvPr/>
        </p:nvSpPr>
        <p:spPr>
          <a:xfrm flipV="1">
            <a:off x="0" y="522980"/>
            <a:ext cx="12192000" cy="1017640"/>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sz="1200"/>
          </a:p>
        </p:txBody>
      </p:sp>
      <p:sp>
        <p:nvSpPr>
          <p:cNvPr id="17" name="TextBox 12">
            <a:extLst>
              <a:ext uri="{FF2B5EF4-FFF2-40B4-BE49-F238E27FC236}">
                <a16:creationId xmlns:a16="http://schemas.microsoft.com/office/drawing/2014/main" id="{AA308AA6-C3D8-8BA8-DD88-9AAF816161D3}"/>
              </a:ext>
            </a:extLst>
          </p:cNvPr>
          <p:cNvSpPr txBox="1"/>
          <p:nvPr/>
        </p:nvSpPr>
        <p:spPr>
          <a:xfrm>
            <a:off x="1207004" y="732894"/>
            <a:ext cx="9347200" cy="614207"/>
          </a:xfrm>
          <a:prstGeom prst="rect">
            <a:avLst/>
          </a:prstGeom>
        </p:spPr>
        <p:txBody>
          <a:bodyPr wrap="square" lIns="0" tIns="0" rIns="0" bIns="0" rtlCol="0" anchor="t">
            <a:spAutoFit/>
          </a:bodyPr>
          <a:lstStyle/>
          <a:p>
            <a:pPr algn="ctr">
              <a:lnSpc>
                <a:spcPts val="5205"/>
              </a:lnSpc>
              <a:spcBef>
                <a:spcPct val="0"/>
              </a:spcBef>
            </a:pPr>
            <a:r>
              <a:rPr lang="en-US" sz="3600" b="1" dirty="0">
                <a:solidFill>
                  <a:srgbClr val="404040"/>
                </a:solidFill>
                <a:latin typeface="Montserrat" pitchFamily="2" charset="77"/>
              </a:rPr>
              <a:t>MODELLING - REGRESSION</a:t>
            </a:r>
          </a:p>
        </p:txBody>
      </p:sp>
      <p:pic>
        <p:nvPicPr>
          <p:cNvPr id="20" name="Picture 19" descr="A blue and black logo&#10;&#10;Description automatically generated">
            <a:extLst>
              <a:ext uri="{FF2B5EF4-FFF2-40B4-BE49-F238E27FC236}">
                <a16:creationId xmlns:a16="http://schemas.microsoft.com/office/drawing/2014/main" id="{55CDC51D-FFA6-F7AB-80FB-D2ABBA8B6593}"/>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grpSp>
        <p:nvGrpSpPr>
          <p:cNvPr id="5" name="Group 4">
            <a:extLst>
              <a:ext uri="{FF2B5EF4-FFF2-40B4-BE49-F238E27FC236}">
                <a16:creationId xmlns:a16="http://schemas.microsoft.com/office/drawing/2014/main" id="{BA129666-994F-33B4-F3DB-7F8EE35F20C3}"/>
              </a:ext>
            </a:extLst>
          </p:cNvPr>
          <p:cNvGrpSpPr/>
          <p:nvPr/>
        </p:nvGrpSpPr>
        <p:grpSpPr>
          <a:xfrm>
            <a:off x="6908427" y="1999419"/>
            <a:ext cx="4425950" cy="2669066"/>
            <a:chOff x="873170" y="1680137"/>
            <a:chExt cx="5447140" cy="3145817"/>
          </a:xfrm>
        </p:grpSpPr>
        <p:sp>
          <p:nvSpPr>
            <p:cNvPr id="22" name="TextBox 22"/>
            <p:cNvSpPr txBox="1"/>
            <p:nvPr/>
          </p:nvSpPr>
          <p:spPr>
            <a:xfrm>
              <a:off x="960935" y="2644343"/>
              <a:ext cx="1918419" cy="1940900"/>
            </a:xfrm>
            <a:prstGeom prst="rect">
              <a:avLst/>
            </a:prstGeom>
          </p:spPr>
          <p:txBody>
            <a:bodyPr lIns="33867" tIns="33867" rIns="33867" bIns="33867" rtlCol="0" anchor="ctr"/>
            <a:lstStyle/>
            <a:p>
              <a:pPr algn="ctr">
                <a:lnSpc>
                  <a:spcPts val="1415"/>
                </a:lnSpc>
              </a:pPr>
              <a:endParaRPr sz="1200"/>
            </a:p>
          </p:txBody>
        </p:sp>
        <p:sp>
          <p:nvSpPr>
            <p:cNvPr id="26" name="TextBox 26"/>
            <p:cNvSpPr txBox="1"/>
            <p:nvPr/>
          </p:nvSpPr>
          <p:spPr>
            <a:xfrm>
              <a:off x="1269389" y="2311400"/>
              <a:ext cx="2561845" cy="575286"/>
            </a:xfrm>
            <a:prstGeom prst="rect">
              <a:avLst/>
            </a:prstGeom>
          </p:spPr>
          <p:txBody>
            <a:bodyPr wrap="square" lIns="0" tIns="0" rIns="0" bIns="0" rtlCol="0" anchor="t">
              <a:spAutoFit/>
            </a:bodyPr>
            <a:lstStyle/>
            <a:p>
              <a:pPr algn="ctr">
                <a:lnSpc>
                  <a:spcPts val="2277"/>
                </a:lnSpc>
              </a:pPr>
              <a:r>
                <a:rPr lang="en-US" sz="1866" b="1" dirty="0">
                  <a:solidFill>
                    <a:schemeClr val="bg1"/>
                  </a:solidFill>
                  <a:latin typeface="Montserrat" pitchFamily="2" charset="77"/>
                </a:rPr>
                <a:t>HYPOTHESIS TESTING</a:t>
              </a:r>
            </a:p>
          </p:txBody>
        </p:sp>
        <p:pic>
          <p:nvPicPr>
            <p:cNvPr id="39" name="Picture 38" descr="A graph of a slope&#10;&#10;Description automatically generated">
              <a:extLst>
                <a:ext uri="{FF2B5EF4-FFF2-40B4-BE49-F238E27FC236}">
                  <a16:creationId xmlns:a16="http://schemas.microsoft.com/office/drawing/2014/main" id="{3AF62F4C-34BA-8DF6-3D81-0CAEB363CE69}"/>
                </a:ext>
              </a:extLst>
            </p:cNvPr>
            <p:cNvPicPr>
              <a:picLocks noChangeAspect="1"/>
            </p:cNvPicPr>
            <p:nvPr/>
          </p:nvPicPr>
          <p:blipFill rotWithShape="1">
            <a:blip r:embed="rId5">
              <a:extLst>
                <a:ext uri="{28A0092B-C50C-407E-A947-70E740481C1C}">
                  <a14:useLocalDpi xmlns:a14="http://schemas.microsoft.com/office/drawing/2010/main" val="0"/>
                </a:ext>
              </a:extLst>
            </a:blip>
            <a:srcRect l="7296" t="10170" r="4292"/>
            <a:stretch/>
          </p:blipFill>
          <p:spPr>
            <a:xfrm>
              <a:off x="879625" y="1680137"/>
              <a:ext cx="5440685" cy="2958296"/>
            </a:xfrm>
            <a:prstGeom prst="rect">
              <a:avLst/>
            </a:prstGeom>
          </p:spPr>
        </p:pic>
        <p:sp>
          <p:nvSpPr>
            <p:cNvPr id="42" name="TextBox 41">
              <a:extLst>
                <a:ext uri="{FF2B5EF4-FFF2-40B4-BE49-F238E27FC236}">
                  <a16:creationId xmlns:a16="http://schemas.microsoft.com/office/drawing/2014/main" id="{CE707423-630A-439E-7F98-9E1E4679C8DF}"/>
                </a:ext>
              </a:extLst>
            </p:cNvPr>
            <p:cNvSpPr txBox="1"/>
            <p:nvPr/>
          </p:nvSpPr>
          <p:spPr>
            <a:xfrm rot="16200000">
              <a:off x="1418692" y="2955469"/>
              <a:ext cx="1171043" cy="276999"/>
            </a:xfrm>
            <a:prstGeom prst="rect">
              <a:avLst/>
            </a:prstGeom>
            <a:noFill/>
          </p:spPr>
          <p:txBody>
            <a:bodyPr wrap="square" rtlCol="0">
              <a:spAutoFit/>
            </a:bodyPr>
            <a:lstStyle/>
            <a:p>
              <a:r>
                <a:rPr lang="en-US" sz="1200" dirty="0"/>
                <a:t>Exam score</a:t>
              </a:r>
              <a:endParaRPr lang="en-GB" sz="1200" dirty="0"/>
            </a:p>
          </p:txBody>
        </p:sp>
        <p:sp>
          <p:nvSpPr>
            <p:cNvPr id="3" name="Rectangle 2">
              <a:extLst>
                <a:ext uri="{FF2B5EF4-FFF2-40B4-BE49-F238E27FC236}">
                  <a16:creationId xmlns:a16="http://schemas.microsoft.com/office/drawing/2014/main" id="{BC26301C-0366-563A-B7FB-414876BD53B0}"/>
                </a:ext>
              </a:extLst>
            </p:cNvPr>
            <p:cNvSpPr/>
            <p:nvPr/>
          </p:nvSpPr>
          <p:spPr>
            <a:xfrm>
              <a:off x="873170" y="4634819"/>
              <a:ext cx="5447140" cy="19113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TextBox 40">
              <a:extLst>
                <a:ext uri="{FF2B5EF4-FFF2-40B4-BE49-F238E27FC236}">
                  <a16:creationId xmlns:a16="http://schemas.microsoft.com/office/drawing/2014/main" id="{3BD98718-5905-122B-DF18-BDE48F7AFD7A}"/>
                </a:ext>
              </a:extLst>
            </p:cNvPr>
            <p:cNvSpPr txBox="1"/>
            <p:nvPr/>
          </p:nvSpPr>
          <p:spPr>
            <a:xfrm>
              <a:off x="2875437" y="4447544"/>
              <a:ext cx="1449058" cy="276999"/>
            </a:xfrm>
            <a:prstGeom prst="rect">
              <a:avLst/>
            </a:prstGeom>
            <a:noFill/>
          </p:spPr>
          <p:txBody>
            <a:bodyPr wrap="square" rtlCol="0">
              <a:spAutoFit/>
            </a:bodyPr>
            <a:lstStyle/>
            <a:p>
              <a:r>
                <a:rPr lang="en-US" sz="1200" dirty="0"/>
                <a:t>Hours studied</a:t>
              </a:r>
              <a:endParaRPr lang="en-GB" sz="1200" dirty="0"/>
            </a:p>
          </p:txBody>
        </p:sp>
      </p:grpSp>
      <p:sp>
        <p:nvSpPr>
          <p:cNvPr id="6" name="TextBox 9">
            <a:extLst>
              <a:ext uri="{FF2B5EF4-FFF2-40B4-BE49-F238E27FC236}">
                <a16:creationId xmlns:a16="http://schemas.microsoft.com/office/drawing/2014/main" id="{E4A25A72-9F80-5E79-4863-6CB5BC56C1EA}"/>
              </a:ext>
            </a:extLst>
          </p:cNvPr>
          <p:cNvSpPr txBox="1"/>
          <p:nvPr/>
        </p:nvSpPr>
        <p:spPr>
          <a:xfrm>
            <a:off x="1070741" y="1901693"/>
            <a:ext cx="4853809" cy="368691"/>
          </a:xfrm>
          <a:prstGeom prst="rect">
            <a:avLst/>
          </a:prstGeom>
        </p:spPr>
        <p:txBody>
          <a:bodyPr wrap="square" lIns="0" tIns="0" rIns="0" bIns="0" rtlCol="0" anchor="t">
            <a:spAutoFit/>
          </a:bodyPr>
          <a:lstStyle/>
          <a:p>
            <a:pPr>
              <a:lnSpc>
                <a:spcPct val="150000"/>
              </a:lnSpc>
            </a:pPr>
            <a:r>
              <a:rPr lang="en-US" dirty="0">
                <a:solidFill>
                  <a:srgbClr val="404040"/>
                </a:solidFill>
                <a:latin typeface="Montserrat" pitchFamily="2" charset="77"/>
              </a:rPr>
              <a:t>1. Pick a model</a:t>
            </a:r>
          </a:p>
        </p:txBody>
      </p:sp>
      <p:sp>
        <p:nvSpPr>
          <p:cNvPr id="4" name="TextBox 3">
            <a:extLst>
              <a:ext uri="{FF2B5EF4-FFF2-40B4-BE49-F238E27FC236}">
                <a16:creationId xmlns:a16="http://schemas.microsoft.com/office/drawing/2014/main" id="{D3E76F91-EFEC-8EC9-EC0E-2C8F352EFC21}"/>
              </a:ext>
            </a:extLst>
          </p:cNvPr>
          <p:cNvSpPr txBox="1"/>
          <p:nvPr/>
        </p:nvSpPr>
        <p:spPr>
          <a:xfrm>
            <a:off x="1070740" y="2568615"/>
            <a:ext cx="4853809" cy="1530675"/>
          </a:xfrm>
          <a:prstGeom prst="rect">
            <a:avLst/>
          </a:prstGeom>
          <a:noFill/>
        </p:spPr>
        <p:txBody>
          <a:bodyPr wrap="square" rtlCol="0">
            <a:spAutoFit/>
          </a:bodyPr>
          <a:lstStyle/>
          <a:p>
            <a:pPr>
              <a:lnSpc>
                <a:spcPct val="150000"/>
              </a:lnSpc>
            </a:pPr>
            <a:r>
              <a:rPr lang="en-US" sz="1600" dirty="0">
                <a:solidFill>
                  <a:srgbClr val="404040"/>
                </a:solidFill>
                <a:latin typeface="Montserrat" pitchFamily="2" charset="77"/>
              </a:rPr>
              <a:t>Linear Regression: </a:t>
            </a:r>
          </a:p>
          <a:p>
            <a:pPr>
              <a:lnSpc>
                <a:spcPct val="150000"/>
              </a:lnSpc>
            </a:pPr>
            <a:r>
              <a:rPr lang="en-US" sz="1600" dirty="0">
                <a:solidFill>
                  <a:srgbClr val="404040"/>
                </a:solidFill>
                <a:latin typeface="Montserrat" pitchFamily="2" charset="77"/>
              </a:rPr>
              <a:t>The exam score (</a:t>
            </a:r>
            <a:r>
              <a:rPr lang="en-US" sz="1600" b="1" dirty="0">
                <a:solidFill>
                  <a:srgbClr val="404040"/>
                </a:solidFill>
                <a:latin typeface="Montserrat" pitchFamily="2" charset="77"/>
              </a:rPr>
              <a:t>y</a:t>
            </a:r>
            <a:r>
              <a:rPr lang="en-US" sz="1600" dirty="0">
                <a:solidFill>
                  <a:srgbClr val="404040"/>
                </a:solidFill>
                <a:latin typeface="Montserrat" pitchFamily="2" charset="77"/>
              </a:rPr>
              <a:t>) can be approximated as a base value (intercept </a:t>
            </a:r>
            <a:r>
              <a:rPr lang="en-US" sz="1600" b="1" dirty="0">
                <a:solidFill>
                  <a:srgbClr val="404040"/>
                </a:solidFill>
                <a:latin typeface="Montserrat" pitchFamily="2" charset="77"/>
              </a:rPr>
              <a:t>b</a:t>
            </a:r>
            <a:r>
              <a:rPr lang="en-US" sz="1600" b="1" baseline="-25000" dirty="0">
                <a:solidFill>
                  <a:srgbClr val="404040"/>
                </a:solidFill>
                <a:latin typeface="Montserrat" pitchFamily="2" charset="77"/>
              </a:rPr>
              <a:t>0</a:t>
            </a:r>
            <a:r>
              <a:rPr lang="en-US" sz="1600" dirty="0">
                <a:solidFill>
                  <a:srgbClr val="404040"/>
                </a:solidFill>
                <a:latin typeface="Montserrat" pitchFamily="2" charset="77"/>
              </a:rPr>
              <a:t>) + the hours studied (</a:t>
            </a:r>
            <a:r>
              <a:rPr lang="en-US" sz="1600" b="1" dirty="0">
                <a:solidFill>
                  <a:srgbClr val="404040"/>
                </a:solidFill>
                <a:latin typeface="Montserrat" pitchFamily="2" charset="77"/>
              </a:rPr>
              <a:t>x</a:t>
            </a:r>
            <a:r>
              <a:rPr lang="en-US" sz="1600" dirty="0">
                <a:solidFill>
                  <a:srgbClr val="404040"/>
                </a:solidFill>
                <a:latin typeface="Montserrat" pitchFamily="2" charset="77"/>
              </a:rPr>
              <a:t>) * a coefficient (slope </a:t>
            </a:r>
            <a:r>
              <a:rPr lang="en-US" sz="1600" b="1" dirty="0">
                <a:solidFill>
                  <a:srgbClr val="404040"/>
                </a:solidFill>
                <a:latin typeface="Montserrat" pitchFamily="2" charset="77"/>
              </a:rPr>
              <a:t>b</a:t>
            </a:r>
            <a:r>
              <a:rPr lang="en-US" sz="1600" b="1" baseline="-25000" dirty="0">
                <a:solidFill>
                  <a:srgbClr val="404040"/>
                </a:solidFill>
                <a:latin typeface="Montserrat" pitchFamily="2" charset="77"/>
              </a:rPr>
              <a:t>1</a:t>
            </a:r>
            <a:r>
              <a:rPr lang="en-US" sz="1600" dirty="0">
                <a:solidFill>
                  <a:srgbClr val="404040"/>
                </a:solidFill>
                <a:latin typeface="Montserrat" pitchFamily="2" charset="77"/>
              </a:rPr>
              <a:t>). </a:t>
            </a:r>
            <a:endParaRPr lang="en-GB" sz="1600" dirty="0">
              <a:solidFill>
                <a:srgbClr val="404040"/>
              </a:solidFill>
            </a:endParaRPr>
          </a:p>
        </p:txBody>
      </p:sp>
    </p:spTree>
    <p:extLst>
      <p:ext uri="{BB962C8B-B14F-4D97-AF65-F5344CB8AC3E}">
        <p14:creationId xmlns:p14="http://schemas.microsoft.com/office/powerpoint/2010/main" val="150528423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4">
            <a:extLst>
              <a:ext uri="{FF2B5EF4-FFF2-40B4-BE49-F238E27FC236}">
                <a16:creationId xmlns:a16="http://schemas.microsoft.com/office/drawing/2014/main" id="{07A4BF5D-6D8B-73C4-B218-0E206C6521C0}"/>
              </a:ext>
            </a:extLst>
          </p:cNvPr>
          <p:cNvSpPr/>
          <p:nvPr/>
        </p:nvSpPr>
        <p:spPr>
          <a:xfrm flipV="1">
            <a:off x="0" y="522980"/>
            <a:ext cx="12192000" cy="1017640"/>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sz="1200"/>
          </a:p>
        </p:txBody>
      </p:sp>
      <p:sp>
        <p:nvSpPr>
          <p:cNvPr id="17" name="TextBox 12">
            <a:extLst>
              <a:ext uri="{FF2B5EF4-FFF2-40B4-BE49-F238E27FC236}">
                <a16:creationId xmlns:a16="http://schemas.microsoft.com/office/drawing/2014/main" id="{AA308AA6-C3D8-8BA8-DD88-9AAF816161D3}"/>
              </a:ext>
            </a:extLst>
          </p:cNvPr>
          <p:cNvSpPr txBox="1"/>
          <p:nvPr/>
        </p:nvSpPr>
        <p:spPr>
          <a:xfrm>
            <a:off x="1207004" y="732894"/>
            <a:ext cx="9347200" cy="614207"/>
          </a:xfrm>
          <a:prstGeom prst="rect">
            <a:avLst/>
          </a:prstGeom>
        </p:spPr>
        <p:txBody>
          <a:bodyPr wrap="square" lIns="0" tIns="0" rIns="0" bIns="0" rtlCol="0" anchor="t">
            <a:spAutoFit/>
          </a:bodyPr>
          <a:lstStyle/>
          <a:p>
            <a:pPr algn="ctr">
              <a:lnSpc>
                <a:spcPts val="5205"/>
              </a:lnSpc>
              <a:spcBef>
                <a:spcPct val="0"/>
              </a:spcBef>
            </a:pPr>
            <a:r>
              <a:rPr lang="en-US" sz="3600" b="1" dirty="0">
                <a:solidFill>
                  <a:srgbClr val="404040"/>
                </a:solidFill>
                <a:latin typeface="Montserrat" pitchFamily="2" charset="77"/>
              </a:rPr>
              <a:t>MODELLING - REGRESSION</a:t>
            </a:r>
          </a:p>
        </p:txBody>
      </p:sp>
      <p:pic>
        <p:nvPicPr>
          <p:cNvPr id="20" name="Picture 19" descr="A blue and black logo&#10;&#10;Description automatically generated">
            <a:extLst>
              <a:ext uri="{FF2B5EF4-FFF2-40B4-BE49-F238E27FC236}">
                <a16:creationId xmlns:a16="http://schemas.microsoft.com/office/drawing/2014/main" id="{55CDC51D-FFA6-F7AB-80FB-D2ABBA8B6593}"/>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grpSp>
        <p:nvGrpSpPr>
          <p:cNvPr id="5" name="Group 4">
            <a:extLst>
              <a:ext uri="{FF2B5EF4-FFF2-40B4-BE49-F238E27FC236}">
                <a16:creationId xmlns:a16="http://schemas.microsoft.com/office/drawing/2014/main" id="{BA129666-994F-33B4-F3DB-7F8EE35F20C3}"/>
              </a:ext>
            </a:extLst>
          </p:cNvPr>
          <p:cNvGrpSpPr/>
          <p:nvPr/>
        </p:nvGrpSpPr>
        <p:grpSpPr>
          <a:xfrm>
            <a:off x="7410450" y="1750535"/>
            <a:ext cx="4425950" cy="2669066"/>
            <a:chOff x="873170" y="1680137"/>
            <a:chExt cx="5447140" cy="3145817"/>
          </a:xfrm>
        </p:grpSpPr>
        <p:sp>
          <p:nvSpPr>
            <p:cNvPr id="22" name="TextBox 22"/>
            <p:cNvSpPr txBox="1"/>
            <p:nvPr/>
          </p:nvSpPr>
          <p:spPr>
            <a:xfrm>
              <a:off x="960935" y="2644343"/>
              <a:ext cx="1918419" cy="1940900"/>
            </a:xfrm>
            <a:prstGeom prst="rect">
              <a:avLst/>
            </a:prstGeom>
          </p:spPr>
          <p:txBody>
            <a:bodyPr lIns="33867" tIns="33867" rIns="33867" bIns="33867" rtlCol="0" anchor="ctr"/>
            <a:lstStyle/>
            <a:p>
              <a:pPr algn="ctr">
                <a:lnSpc>
                  <a:spcPts val="1415"/>
                </a:lnSpc>
              </a:pPr>
              <a:endParaRPr sz="1200"/>
            </a:p>
          </p:txBody>
        </p:sp>
        <p:sp>
          <p:nvSpPr>
            <p:cNvPr id="26" name="TextBox 26"/>
            <p:cNvSpPr txBox="1"/>
            <p:nvPr/>
          </p:nvSpPr>
          <p:spPr>
            <a:xfrm>
              <a:off x="1269389" y="2311400"/>
              <a:ext cx="2561845" cy="575286"/>
            </a:xfrm>
            <a:prstGeom prst="rect">
              <a:avLst/>
            </a:prstGeom>
          </p:spPr>
          <p:txBody>
            <a:bodyPr wrap="square" lIns="0" tIns="0" rIns="0" bIns="0" rtlCol="0" anchor="t">
              <a:spAutoFit/>
            </a:bodyPr>
            <a:lstStyle/>
            <a:p>
              <a:pPr algn="ctr">
                <a:lnSpc>
                  <a:spcPts val="2277"/>
                </a:lnSpc>
              </a:pPr>
              <a:r>
                <a:rPr lang="en-US" sz="1866" b="1" dirty="0">
                  <a:solidFill>
                    <a:schemeClr val="bg1"/>
                  </a:solidFill>
                  <a:latin typeface="Montserrat" pitchFamily="2" charset="77"/>
                </a:rPr>
                <a:t>HYPOTHESIS TESTING</a:t>
              </a:r>
            </a:p>
          </p:txBody>
        </p:sp>
        <p:pic>
          <p:nvPicPr>
            <p:cNvPr id="39" name="Picture 38" descr="A graph of a slope&#10;&#10;Description automatically generated">
              <a:extLst>
                <a:ext uri="{FF2B5EF4-FFF2-40B4-BE49-F238E27FC236}">
                  <a16:creationId xmlns:a16="http://schemas.microsoft.com/office/drawing/2014/main" id="{3AF62F4C-34BA-8DF6-3D81-0CAEB363CE69}"/>
                </a:ext>
              </a:extLst>
            </p:cNvPr>
            <p:cNvPicPr>
              <a:picLocks noChangeAspect="1"/>
            </p:cNvPicPr>
            <p:nvPr/>
          </p:nvPicPr>
          <p:blipFill rotWithShape="1">
            <a:blip r:embed="rId5">
              <a:extLst>
                <a:ext uri="{28A0092B-C50C-407E-A947-70E740481C1C}">
                  <a14:useLocalDpi xmlns:a14="http://schemas.microsoft.com/office/drawing/2010/main" val="0"/>
                </a:ext>
              </a:extLst>
            </a:blip>
            <a:srcRect l="7296" t="10170" r="4292"/>
            <a:stretch/>
          </p:blipFill>
          <p:spPr>
            <a:xfrm>
              <a:off x="879625" y="1680137"/>
              <a:ext cx="5440685" cy="2958296"/>
            </a:xfrm>
            <a:prstGeom prst="rect">
              <a:avLst/>
            </a:prstGeom>
          </p:spPr>
        </p:pic>
        <p:sp>
          <p:nvSpPr>
            <p:cNvPr id="42" name="TextBox 41">
              <a:extLst>
                <a:ext uri="{FF2B5EF4-FFF2-40B4-BE49-F238E27FC236}">
                  <a16:creationId xmlns:a16="http://schemas.microsoft.com/office/drawing/2014/main" id="{CE707423-630A-439E-7F98-9E1E4679C8DF}"/>
                </a:ext>
              </a:extLst>
            </p:cNvPr>
            <p:cNvSpPr txBox="1"/>
            <p:nvPr/>
          </p:nvSpPr>
          <p:spPr>
            <a:xfrm rot="16200000">
              <a:off x="1418692" y="2955469"/>
              <a:ext cx="1171043" cy="276999"/>
            </a:xfrm>
            <a:prstGeom prst="rect">
              <a:avLst/>
            </a:prstGeom>
            <a:noFill/>
          </p:spPr>
          <p:txBody>
            <a:bodyPr wrap="square" rtlCol="0">
              <a:spAutoFit/>
            </a:bodyPr>
            <a:lstStyle/>
            <a:p>
              <a:r>
                <a:rPr lang="en-US" sz="1200" dirty="0"/>
                <a:t>Exam score</a:t>
              </a:r>
              <a:endParaRPr lang="en-GB" sz="1200" dirty="0"/>
            </a:p>
          </p:txBody>
        </p:sp>
        <p:sp>
          <p:nvSpPr>
            <p:cNvPr id="3" name="Rectangle 2">
              <a:extLst>
                <a:ext uri="{FF2B5EF4-FFF2-40B4-BE49-F238E27FC236}">
                  <a16:creationId xmlns:a16="http://schemas.microsoft.com/office/drawing/2014/main" id="{BC26301C-0366-563A-B7FB-414876BD53B0}"/>
                </a:ext>
              </a:extLst>
            </p:cNvPr>
            <p:cNvSpPr/>
            <p:nvPr/>
          </p:nvSpPr>
          <p:spPr>
            <a:xfrm>
              <a:off x="873170" y="4634819"/>
              <a:ext cx="5447140" cy="19113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TextBox 40">
              <a:extLst>
                <a:ext uri="{FF2B5EF4-FFF2-40B4-BE49-F238E27FC236}">
                  <a16:creationId xmlns:a16="http://schemas.microsoft.com/office/drawing/2014/main" id="{3BD98718-5905-122B-DF18-BDE48F7AFD7A}"/>
                </a:ext>
              </a:extLst>
            </p:cNvPr>
            <p:cNvSpPr txBox="1"/>
            <p:nvPr/>
          </p:nvSpPr>
          <p:spPr>
            <a:xfrm>
              <a:off x="2875437" y="4447544"/>
              <a:ext cx="1449058" cy="276999"/>
            </a:xfrm>
            <a:prstGeom prst="rect">
              <a:avLst/>
            </a:prstGeom>
            <a:noFill/>
          </p:spPr>
          <p:txBody>
            <a:bodyPr wrap="square" rtlCol="0">
              <a:spAutoFit/>
            </a:bodyPr>
            <a:lstStyle/>
            <a:p>
              <a:r>
                <a:rPr lang="en-US" sz="1200" dirty="0"/>
                <a:t>Hours studied</a:t>
              </a:r>
              <a:endParaRPr lang="en-GB" sz="1200" dirty="0"/>
            </a:p>
          </p:txBody>
        </p:sp>
      </p:grpSp>
      <p:sp>
        <p:nvSpPr>
          <p:cNvPr id="6" name="TextBox 9">
            <a:extLst>
              <a:ext uri="{FF2B5EF4-FFF2-40B4-BE49-F238E27FC236}">
                <a16:creationId xmlns:a16="http://schemas.microsoft.com/office/drawing/2014/main" id="{E4A25A72-9F80-5E79-4863-6CB5BC56C1EA}"/>
              </a:ext>
            </a:extLst>
          </p:cNvPr>
          <p:cNvSpPr txBox="1"/>
          <p:nvPr/>
        </p:nvSpPr>
        <p:spPr>
          <a:xfrm>
            <a:off x="1070741" y="1901693"/>
            <a:ext cx="4853809" cy="368691"/>
          </a:xfrm>
          <a:prstGeom prst="rect">
            <a:avLst/>
          </a:prstGeom>
        </p:spPr>
        <p:txBody>
          <a:bodyPr wrap="square" lIns="0" tIns="0" rIns="0" bIns="0" rtlCol="0" anchor="t">
            <a:spAutoFit/>
          </a:bodyPr>
          <a:lstStyle/>
          <a:p>
            <a:pPr>
              <a:lnSpc>
                <a:spcPct val="150000"/>
              </a:lnSpc>
            </a:pPr>
            <a:r>
              <a:rPr lang="en-US" dirty="0">
                <a:solidFill>
                  <a:srgbClr val="404040"/>
                </a:solidFill>
                <a:latin typeface="Montserrat" pitchFamily="2" charset="77"/>
              </a:rPr>
              <a:t>2. Fit the model</a:t>
            </a:r>
          </a:p>
        </p:txBody>
      </p:sp>
      <p:sp>
        <p:nvSpPr>
          <p:cNvPr id="4" name="TextBox 3">
            <a:extLst>
              <a:ext uri="{FF2B5EF4-FFF2-40B4-BE49-F238E27FC236}">
                <a16:creationId xmlns:a16="http://schemas.microsoft.com/office/drawing/2014/main" id="{D3E76F91-EFEC-8EC9-EC0E-2C8F352EFC21}"/>
              </a:ext>
            </a:extLst>
          </p:cNvPr>
          <p:cNvSpPr txBox="1"/>
          <p:nvPr/>
        </p:nvSpPr>
        <p:spPr>
          <a:xfrm>
            <a:off x="1070740" y="2568615"/>
            <a:ext cx="4853809" cy="3377335"/>
          </a:xfrm>
          <a:prstGeom prst="rect">
            <a:avLst/>
          </a:prstGeom>
          <a:noFill/>
        </p:spPr>
        <p:txBody>
          <a:bodyPr wrap="square" rtlCol="0">
            <a:spAutoFit/>
          </a:bodyPr>
          <a:lstStyle/>
          <a:p>
            <a:pPr>
              <a:lnSpc>
                <a:spcPct val="150000"/>
              </a:lnSpc>
            </a:pPr>
            <a:r>
              <a:rPr lang="en-US" sz="1600" dirty="0">
                <a:solidFill>
                  <a:srgbClr val="404040"/>
                </a:solidFill>
                <a:latin typeface="Montserrat" pitchFamily="2" charset="77"/>
              </a:rPr>
              <a:t>Our hypothesis is that </a:t>
            </a:r>
          </a:p>
          <a:p>
            <a:pPr>
              <a:lnSpc>
                <a:spcPct val="150000"/>
              </a:lnSpc>
            </a:pPr>
            <a:r>
              <a:rPr lang="cy-GB" sz="1600" b="1" dirty="0">
                <a:solidFill>
                  <a:srgbClr val="404040"/>
                </a:solidFill>
                <a:latin typeface="Montserrat" pitchFamily="2" charset="77"/>
              </a:rPr>
              <a:t>ŷ </a:t>
            </a:r>
            <a:r>
              <a:rPr lang="en-US" sz="1600" b="1" dirty="0">
                <a:solidFill>
                  <a:srgbClr val="404040"/>
                </a:solidFill>
                <a:latin typeface="Montserrat" pitchFamily="2" charset="77"/>
              </a:rPr>
              <a:t>= b</a:t>
            </a:r>
            <a:r>
              <a:rPr lang="en-US" sz="1600" b="1" baseline="-25000" dirty="0">
                <a:solidFill>
                  <a:srgbClr val="404040"/>
                </a:solidFill>
                <a:latin typeface="Montserrat" pitchFamily="2" charset="77"/>
              </a:rPr>
              <a:t>0 </a:t>
            </a:r>
            <a:r>
              <a:rPr lang="en-US" sz="1600" b="1" dirty="0">
                <a:solidFill>
                  <a:srgbClr val="404040"/>
                </a:solidFill>
                <a:latin typeface="Montserrat" pitchFamily="2" charset="77"/>
              </a:rPr>
              <a:t>+ b</a:t>
            </a:r>
            <a:r>
              <a:rPr lang="en-US" sz="1600" b="1" baseline="-25000" dirty="0">
                <a:solidFill>
                  <a:srgbClr val="404040"/>
                </a:solidFill>
                <a:latin typeface="Montserrat" pitchFamily="2" charset="77"/>
              </a:rPr>
              <a:t>1 </a:t>
            </a:r>
            <a:r>
              <a:rPr lang="en-US" sz="1600" b="1" dirty="0">
                <a:solidFill>
                  <a:srgbClr val="404040"/>
                </a:solidFill>
                <a:latin typeface="Montserrat" pitchFamily="2" charset="77"/>
              </a:rPr>
              <a:t>* x</a:t>
            </a:r>
            <a:endParaRPr lang="en-US" sz="1600" dirty="0">
              <a:solidFill>
                <a:srgbClr val="404040"/>
              </a:solidFill>
              <a:latin typeface="Montserrat" pitchFamily="2" charset="77"/>
            </a:endParaRPr>
          </a:p>
          <a:p>
            <a:pPr>
              <a:lnSpc>
                <a:spcPct val="150000"/>
              </a:lnSpc>
            </a:pPr>
            <a:endParaRPr lang="en-US" sz="1600" dirty="0">
              <a:solidFill>
                <a:srgbClr val="404040"/>
              </a:solidFill>
              <a:latin typeface="Montserrat" pitchFamily="2" charset="77"/>
            </a:endParaRPr>
          </a:p>
          <a:p>
            <a:pPr>
              <a:lnSpc>
                <a:spcPct val="150000"/>
              </a:lnSpc>
            </a:pPr>
            <a:r>
              <a:rPr lang="en-US" sz="1600" dirty="0">
                <a:solidFill>
                  <a:srgbClr val="404040"/>
                </a:solidFill>
                <a:latin typeface="Montserrat" pitchFamily="2" charset="77"/>
              </a:rPr>
              <a:t>where </a:t>
            </a:r>
            <a:r>
              <a:rPr lang="cy-GB" sz="1600" b="1" dirty="0">
                <a:solidFill>
                  <a:srgbClr val="404040"/>
                </a:solidFill>
                <a:latin typeface="Montserrat" pitchFamily="2" charset="77"/>
              </a:rPr>
              <a:t>ŷ</a:t>
            </a:r>
            <a:r>
              <a:rPr lang="en-US" sz="1600" b="1" dirty="0">
                <a:solidFill>
                  <a:srgbClr val="404040"/>
                </a:solidFill>
                <a:latin typeface="Montserrat" pitchFamily="2" charset="77"/>
              </a:rPr>
              <a:t> </a:t>
            </a:r>
            <a:r>
              <a:rPr lang="en-US" sz="1600" dirty="0">
                <a:solidFill>
                  <a:srgbClr val="404040"/>
                </a:solidFill>
                <a:latin typeface="Montserrat" pitchFamily="2" charset="77"/>
              </a:rPr>
              <a:t>is the predicted outcome.</a:t>
            </a:r>
          </a:p>
          <a:p>
            <a:pPr>
              <a:lnSpc>
                <a:spcPct val="150000"/>
              </a:lnSpc>
            </a:pPr>
            <a:endParaRPr lang="en-US" sz="1600" dirty="0">
              <a:solidFill>
                <a:srgbClr val="404040"/>
              </a:solidFill>
              <a:latin typeface="Montserrat" pitchFamily="2" charset="77"/>
            </a:endParaRPr>
          </a:p>
          <a:p>
            <a:pPr>
              <a:lnSpc>
                <a:spcPct val="150000"/>
              </a:lnSpc>
            </a:pPr>
            <a:r>
              <a:rPr lang="en-US" sz="1600" dirty="0">
                <a:solidFill>
                  <a:srgbClr val="404040"/>
                </a:solidFill>
                <a:latin typeface="Montserrat" pitchFamily="2" charset="77"/>
              </a:rPr>
              <a:t>We want to find </a:t>
            </a:r>
            <a:r>
              <a:rPr lang="en-US" sz="1600" b="1" dirty="0">
                <a:solidFill>
                  <a:srgbClr val="404040"/>
                </a:solidFill>
                <a:latin typeface="Montserrat" pitchFamily="2" charset="77"/>
              </a:rPr>
              <a:t>b</a:t>
            </a:r>
            <a:r>
              <a:rPr lang="en-US" sz="1600" b="1" baseline="-25000" dirty="0">
                <a:solidFill>
                  <a:srgbClr val="404040"/>
                </a:solidFill>
                <a:latin typeface="Montserrat" pitchFamily="2" charset="77"/>
              </a:rPr>
              <a:t>0</a:t>
            </a:r>
            <a:r>
              <a:rPr lang="en-US" sz="1600" dirty="0">
                <a:solidFill>
                  <a:srgbClr val="404040"/>
                </a:solidFill>
                <a:latin typeface="Montserrat" pitchFamily="2" charset="77"/>
              </a:rPr>
              <a:t> and </a:t>
            </a:r>
            <a:r>
              <a:rPr lang="en-US" sz="1600" b="1" dirty="0">
                <a:solidFill>
                  <a:srgbClr val="404040"/>
                </a:solidFill>
                <a:latin typeface="Montserrat" pitchFamily="2" charset="77"/>
              </a:rPr>
              <a:t>b</a:t>
            </a:r>
            <a:r>
              <a:rPr lang="en-US" sz="1600" b="1" baseline="-25000" dirty="0">
                <a:solidFill>
                  <a:srgbClr val="404040"/>
                </a:solidFill>
                <a:latin typeface="Montserrat" pitchFamily="2" charset="77"/>
              </a:rPr>
              <a:t>1</a:t>
            </a:r>
            <a:r>
              <a:rPr lang="en-US" sz="1600" dirty="0">
                <a:solidFill>
                  <a:srgbClr val="404040"/>
                </a:solidFill>
                <a:latin typeface="Montserrat" pitchFamily="2" charset="77"/>
              </a:rPr>
              <a:t> such that </a:t>
            </a:r>
            <a:r>
              <a:rPr lang="cy-GB" sz="1600" b="1" dirty="0">
                <a:solidFill>
                  <a:srgbClr val="404040"/>
                </a:solidFill>
                <a:latin typeface="Montserrat" pitchFamily="2" charset="77"/>
              </a:rPr>
              <a:t>ŷ</a:t>
            </a:r>
            <a:r>
              <a:rPr lang="en-US" sz="1600" dirty="0">
                <a:solidFill>
                  <a:srgbClr val="404040"/>
                </a:solidFill>
                <a:latin typeface="Montserrat" pitchFamily="2" charset="77"/>
              </a:rPr>
              <a:t> is as similar as possible to </a:t>
            </a:r>
            <a:r>
              <a:rPr lang="en-US" sz="1600" b="1" dirty="0">
                <a:solidFill>
                  <a:srgbClr val="404040"/>
                </a:solidFill>
                <a:latin typeface="Montserrat" pitchFamily="2" charset="77"/>
              </a:rPr>
              <a:t>y</a:t>
            </a:r>
            <a:r>
              <a:rPr lang="en-US" sz="1600" dirty="0">
                <a:solidFill>
                  <a:srgbClr val="404040"/>
                </a:solidFill>
                <a:latin typeface="Montserrat" pitchFamily="2" charset="77"/>
              </a:rPr>
              <a:t>. </a:t>
            </a:r>
            <a:r>
              <a:rPr lang="en-US" sz="1600" b="1" dirty="0">
                <a:solidFill>
                  <a:srgbClr val="404040"/>
                </a:solidFill>
                <a:latin typeface="Montserrat" pitchFamily="2" charset="77"/>
              </a:rPr>
              <a:t>b</a:t>
            </a:r>
            <a:r>
              <a:rPr lang="en-US" sz="1600" b="1" baseline="-25000" dirty="0">
                <a:solidFill>
                  <a:srgbClr val="404040"/>
                </a:solidFill>
                <a:latin typeface="Montserrat" pitchFamily="2" charset="77"/>
              </a:rPr>
              <a:t>0</a:t>
            </a:r>
            <a:r>
              <a:rPr lang="en-US" sz="1600" dirty="0">
                <a:solidFill>
                  <a:srgbClr val="404040"/>
                </a:solidFill>
                <a:latin typeface="Montserrat" pitchFamily="2" charset="77"/>
              </a:rPr>
              <a:t> and </a:t>
            </a:r>
            <a:r>
              <a:rPr lang="en-US" sz="1600" b="1" dirty="0">
                <a:solidFill>
                  <a:srgbClr val="404040"/>
                </a:solidFill>
                <a:latin typeface="Montserrat" pitchFamily="2" charset="77"/>
              </a:rPr>
              <a:t>b</a:t>
            </a:r>
            <a:r>
              <a:rPr lang="en-US" sz="1600" b="1" baseline="-25000" dirty="0">
                <a:solidFill>
                  <a:srgbClr val="404040"/>
                </a:solidFill>
                <a:latin typeface="Montserrat" pitchFamily="2" charset="77"/>
              </a:rPr>
              <a:t>1</a:t>
            </a:r>
            <a:r>
              <a:rPr lang="en-US" sz="1600" b="1" dirty="0">
                <a:solidFill>
                  <a:srgbClr val="404040"/>
                </a:solidFill>
                <a:latin typeface="Montserrat" pitchFamily="2" charset="77"/>
              </a:rPr>
              <a:t> </a:t>
            </a:r>
            <a:r>
              <a:rPr lang="en-US" sz="1600" dirty="0">
                <a:solidFill>
                  <a:srgbClr val="404040"/>
                </a:solidFill>
                <a:latin typeface="Montserrat" pitchFamily="2" charset="77"/>
              </a:rPr>
              <a:t>are also referred to as the model's trainable parameters.</a:t>
            </a:r>
            <a:endParaRPr lang="en-GB" sz="1600" dirty="0">
              <a:solidFill>
                <a:srgbClr val="404040"/>
              </a:solidFill>
            </a:endParaRPr>
          </a:p>
        </p:txBody>
      </p:sp>
      <p:sp>
        <p:nvSpPr>
          <p:cNvPr id="7" name="TextBox 6">
            <a:extLst>
              <a:ext uri="{FF2B5EF4-FFF2-40B4-BE49-F238E27FC236}">
                <a16:creationId xmlns:a16="http://schemas.microsoft.com/office/drawing/2014/main" id="{CB27FC86-15C8-440C-296D-41DCC9BC536F}"/>
              </a:ext>
            </a:extLst>
          </p:cNvPr>
          <p:cNvSpPr txBox="1"/>
          <p:nvPr/>
        </p:nvSpPr>
        <p:spPr>
          <a:xfrm>
            <a:off x="10373670" y="2303003"/>
            <a:ext cx="1177399" cy="276999"/>
          </a:xfrm>
          <a:prstGeom prst="rect">
            <a:avLst/>
          </a:prstGeom>
          <a:noFill/>
        </p:spPr>
        <p:txBody>
          <a:bodyPr wrap="square" rtlCol="0">
            <a:spAutoFit/>
          </a:bodyPr>
          <a:lstStyle/>
          <a:p>
            <a:r>
              <a:rPr lang="en-US" sz="1200" dirty="0"/>
              <a:t>predicted </a:t>
            </a:r>
            <a:r>
              <a:rPr lang="cy-GB" sz="1200" b="1" dirty="0">
                <a:solidFill>
                  <a:srgbClr val="404040"/>
                </a:solidFill>
                <a:latin typeface="Montserrat" pitchFamily="2" charset="77"/>
              </a:rPr>
              <a:t>ŷ</a:t>
            </a:r>
            <a:r>
              <a:rPr lang="en-US" sz="1200" dirty="0"/>
              <a:t> </a:t>
            </a:r>
            <a:endParaRPr lang="en-GB" sz="1200" dirty="0"/>
          </a:p>
        </p:txBody>
      </p:sp>
      <p:sp>
        <p:nvSpPr>
          <p:cNvPr id="9" name="Rectangle 8">
            <a:extLst>
              <a:ext uri="{FF2B5EF4-FFF2-40B4-BE49-F238E27FC236}">
                <a16:creationId xmlns:a16="http://schemas.microsoft.com/office/drawing/2014/main" id="{E7A73B18-D7A1-5F4E-36D0-1E31C3EDFE3D}"/>
              </a:ext>
            </a:extLst>
          </p:cNvPr>
          <p:cNvSpPr/>
          <p:nvPr/>
        </p:nvSpPr>
        <p:spPr>
          <a:xfrm>
            <a:off x="10751376" y="2812908"/>
            <a:ext cx="1041514" cy="20502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1" name="Connector: Curved 10">
            <a:extLst>
              <a:ext uri="{FF2B5EF4-FFF2-40B4-BE49-F238E27FC236}">
                <a16:creationId xmlns:a16="http://schemas.microsoft.com/office/drawing/2014/main" id="{369CC0EF-6F46-FD75-6B4A-0B2087812810}"/>
              </a:ext>
            </a:extLst>
          </p:cNvPr>
          <p:cNvCxnSpPr>
            <a:stCxn id="7" idx="2"/>
          </p:cNvCxnSpPr>
          <p:nvPr/>
        </p:nvCxnSpPr>
        <p:spPr>
          <a:xfrm rot="5400000">
            <a:off x="10744519" y="2545853"/>
            <a:ext cx="183702" cy="252001"/>
          </a:xfrm>
          <a:prstGeom prst="curvedConnector2">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07441943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4">
            <a:extLst>
              <a:ext uri="{FF2B5EF4-FFF2-40B4-BE49-F238E27FC236}">
                <a16:creationId xmlns:a16="http://schemas.microsoft.com/office/drawing/2014/main" id="{07A4BF5D-6D8B-73C4-B218-0E206C6521C0}"/>
              </a:ext>
            </a:extLst>
          </p:cNvPr>
          <p:cNvSpPr/>
          <p:nvPr/>
        </p:nvSpPr>
        <p:spPr>
          <a:xfrm flipV="1">
            <a:off x="0" y="522980"/>
            <a:ext cx="12192000" cy="1017640"/>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sz="1200"/>
          </a:p>
        </p:txBody>
      </p:sp>
      <p:sp>
        <p:nvSpPr>
          <p:cNvPr id="17" name="TextBox 12">
            <a:extLst>
              <a:ext uri="{FF2B5EF4-FFF2-40B4-BE49-F238E27FC236}">
                <a16:creationId xmlns:a16="http://schemas.microsoft.com/office/drawing/2014/main" id="{AA308AA6-C3D8-8BA8-DD88-9AAF816161D3}"/>
              </a:ext>
            </a:extLst>
          </p:cNvPr>
          <p:cNvSpPr txBox="1"/>
          <p:nvPr/>
        </p:nvSpPr>
        <p:spPr>
          <a:xfrm>
            <a:off x="1207004" y="732894"/>
            <a:ext cx="9347200" cy="614207"/>
          </a:xfrm>
          <a:prstGeom prst="rect">
            <a:avLst/>
          </a:prstGeom>
        </p:spPr>
        <p:txBody>
          <a:bodyPr wrap="square" lIns="0" tIns="0" rIns="0" bIns="0" rtlCol="0" anchor="t">
            <a:spAutoFit/>
          </a:bodyPr>
          <a:lstStyle/>
          <a:p>
            <a:pPr algn="ctr">
              <a:lnSpc>
                <a:spcPts val="5205"/>
              </a:lnSpc>
              <a:spcBef>
                <a:spcPct val="0"/>
              </a:spcBef>
            </a:pPr>
            <a:r>
              <a:rPr lang="en-US" sz="3600" b="1" dirty="0">
                <a:solidFill>
                  <a:srgbClr val="404040"/>
                </a:solidFill>
                <a:latin typeface="Montserrat" pitchFamily="2" charset="77"/>
              </a:rPr>
              <a:t>MODELLING - REGRESSION</a:t>
            </a:r>
          </a:p>
        </p:txBody>
      </p:sp>
      <p:pic>
        <p:nvPicPr>
          <p:cNvPr id="20" name="Picture 19" descr="A blue and black logo&#10;&#10;Description automatically generated">
            <a:extLst>
              <a:ext uri="{FF2B5EF4-FFF2-40B4-BE49-F238E27FC236}">
                <a16:creationId xmlns:a16="http://schemas.microsoft.com/office/drawing/2014/main" id="{55CDC51D-FFA6-F7AB-80FB-D2ABBA8B6593}"/>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grpSp>
        <p:nvGrpSpPr>
          <p:cNvPr id="5" name="Group 4">
            <a:extLst>
              <a:ext uri="{FF2B5EF4-FFF2-40B4-BE49-F238E27FC236}">
                <a16:creationId xmlns:a16="http://schemas.microsoft.com/office/drawing/2014/main" id="{BA129666-994F-33B4-F3DB-7F8EE35F20C3}"/>
              </a:ext>
            </a:extLst>
          </p:cNvPr>
          <p:cNvGrpSpPr/>
          <p:nvPr/>
        </p:nvGrpSpPr>
        <p:grpSpPr>
          <a:xfrm>
            <a:off x="7410450" y="1754345"/>
            <a:ext cx="4425950" cy="2669066"/>
            <a:chOff x="873170" y="1680137"/>
            <a:chExt cx="5447140" cy="3145817"/>
          </a:xfrm>
        </p:grpSpPr>
        <p:sp>
          <p:nvSpPr>
            <p:cNvPr id="22" name="TextBox 22"/>
            <p:cNvSpPr txBox="1"/>
            <p:nvPr/>
          </p:nvSpPr>
          <p:spPr>
            <a:xfrm>
              <a:off x="960935" y="2644343"/>
              <a:ext cx="1918419" cy="1940900"/>
            </a:xfrm>
            <a:prstGeom prst="rect">
              <a:avLst/>
            </a:prstGeom>
          </p:spPr>
          <p:txBody>
            <a:bodyPr lIns="33867" tIns="33867" rIns="33867" bIns="33867" rtlCol="0" anchor="ctr"/>
            <a:lstStyle/>
            <a:p>
              <a:pPr algn="ctr">
                <a:lnSpc>
                  <a:spcPts val="1415"/>
                </a:lnSpc>
              </a:pPr>
              <a:endParaRPr sz="1200"/>
            </a:p>
          </p:txBody>
        </p:sp>
        <p:sp>
          <p:nvSpPr>
            <p:cNvPr id="26" name="TextBox 26"/>
            <p:cNvSpPr txBox="1"/>
            <p:nvPr/>
          </p:nvSpPr>
          <p:spPr>
            <a:xfrm>
              <a:off x="1269389" y="2311400"/>
              <a:ext cx="2561845" cy="575286"/>
            </a:xfrm>
            <a:prstGeom prst="rect">
              <a:avLst/>
            </a:prstGeom>
          </p:spPr>
          <p:txBody>
            <a:bodyPr wrap="square" lIns="0" tIns="0" rIns="0" bIns="0" rtlCol="0" anchor="t">
              <a:spAutoFit/>
            </a:bodyPr>
            <a:lstStyle/>
            <a:p>
              <a:pPr algn="ctr">
                <a:lnSpc>
                  <a:spcPts val="2277"/>
                </a:lnSpc>
              </a:pPr>
              <a:r>
                <a:rPr lang="en-US" sz="1866" b="1" dirty="0">
                  <a:solidFill>
                    <a:schemeClr val="bg1"/>
                  </a:solidFill>
                  <a:latin typeface="Montserrat" pitchFamily="2" charset="77"/>
                </a:rPr>
                <a:t>HYPOTHESIS TESTING</a:t>
              </a:r>
            </a:p>
          </p:txBody>
        </p:sp>
        <p:pic>
          <p:nvPicPr>
            <p:cNvPr id="39" name="Picture 38" descr="A graph of a slope&#10;&#10;Description automatically generated">
              <a:extLst>
                <a:ext uri="{FF2B5EF4-FFF2-40B4-BE49-F238E27FC236}">
                  <a16:creationId xmlns:a16="http://schemas.microsoft.com/office/drawing/2014/main" id="{3AF62F4C-34BA-8DF6-3D81-0CAEB363CE69}"/>
                </a:ext>
              </a:extLst>
            </p:cNvPr>
            <p:cNvPicPr>
              <a:picLocks noChangeAspect="1"/>
            </p:cNvPicPr>
            <p:nvPr/>
          </p:nvPicPr>
          <p:blipFill rotWithShape="1">
            <a:blip r:embed="rId5">
              <a:extLst>
                <a:ext uri="{28A0092B-C50C-407E-A947-70E740481C1C}">
                  <a14:useLocalDpi xmlns:a14="http://schemas.microsoft.com/office/drawing/2010/main" val="0"/>
                </a:ext>
              </a:extLst>
            </a:blip>
            <a:srcRect l="7296" t="10170" r="4292"/>
            <a:stretch/>
          </p:blipFill>
          <p:spPr>
            <a:xfrm>
              <a:off x="879625" y="1680137"/>
              <a:ext cx="5440685" cy="2958296"/>
            </a:xfrm>
            <a:prstGeom prst="rect">
              <a:avLst/>
            </a:prstGeom>
          </p:spPr>
        </p:pic>
        <p:sp>
          <p:nvSpPr>
            <p:cNvPr id="42" name="TextBox 41">
              <a:extLst>
                <a:ext uri="{FF2B5EF4-FFF2-40B4-BE49-F238E27FC236}">
                  <a16:creationId xmlns:a16="http://schemas.microsoft.com/office/drawing/2014/main" id="{CE707423-630A-439E-7F98-9E1E4679C8DF}"/>
                </a:ext>
              </a:extLst>
            </p:cNvPr>
            <p:cNvSpPr txBox="1"/>
            <p:nvPr/>
          </p:nvSpPr>
          <p:spPr>
            <a:xfrm rot="16200000">
              <a:off x="1418692" y="2955469"/>
              <a:ext cx="1171043" cy="276999"/>
            </a:xfrm>
            <a:prstGeom prst="rect">
              <a:avLst/>
            </a:prstGeom>
            <a:noFill/>
          </p:spPr>
          <p:txBody>
            <a:bodyPr wrap="square" rtlCol="0">
              <a:spAutoFit/>
            </a:bodyPr>
            <a:lstStyle/>
            <a:p>
              <a:r>
                <a:rPr lang="en-US" sz="1200" dirty="0"/>
                <a:t>Exam score</a:t>
              </a:r>
              <a:endParaRPr lang="en-GB" sz="1200" dirty="0"/>
            </a:p>
          </p:txBody>
        </p:sp>
        <p:sp>
          <p:nvSpPr>
            <p:cNvPr id="3" name="Rectangle 2">
              <a:extLst>
                <a:ext uri="{FF2B5EF4-FFF2-40B4-BE49-F238E27FC236}">
                  <a16:creationId xmlns:a16="http://schemas.microsoft.com/office/drawing/2014/main" id="{BC26301C-0366-563A-B7FB-414876BD53B0}"/>
                </a:ext>
              </a:extLst>
            </p:cNvPr>
            <p:cNvSpPr/>
            <p:nvPr/>
          </p:nvSpPr>
          <p:spPr>
            <a:xfrm>
              <a:off x="873170" y="4634819"/>
              <a:ext cx="5447140" cy="19113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TextBox 40">
              <a:extLst>
                <a:ext uri="{FF2B5EF4-FFF2-40B4-BE49-F238E27FC236}">
                  <a16:creationId xmlns:a16="http://schemas.microsoft.com/office/drawing/2014/main" id="{3BD98718-5905-122B-DF18-BDE48F7AFD7A}"/>
                </a:ext>
              </a:extLst>
            </p:cNvPr>
            <p:cNvSpPr txBox="1"/>
            <p:nvPr/>
          </p:nvSpPr>
          <p:spPr>
            <a:xfrm>
              <a:off x="2875437" y="4447544"/>
              <a:ext cx="1449058" cy="276999"/>
            </a:xfrm>
            <a:prstGeom prst="rect">
              <a:avLst/>
            </a:prstGeom>
            <a:noFill/>
          </p:spPr>
          <p:txBody>
            <a:bodyPr wrap="square" rtlCol="0">
              <a:spAutoFit/>
            </a:bodyPr>
            <a:lstStyle/>
            <a:p>
              <a:r>
                <a:rPr lang="en-US" sz="1200" dirty="0"/>
                <a:t>Hours studied</a:t>
              </a:r>
              <a:endParaRPr lang="en-GB" sz="1200" dirty="0"/>
            </a:p>
          </p:txBody>
        </p:sp>
      </p:grpSp>
      <p:sp>
        <p:nvSpPr>
          <p:cNvPr id="6" name="TextBox 9">
            <a:extLst>
              <a:ext uri="{FF2B5EF4-FFF2-40B4-BE49-F238E27FC236}">
                <a16:creationId xmlns:a16="http://schemas.microsoft.com/office/drawing/2014/main" id="{E4A25A72-9F80-5E79-4863-6CB5BC56C1EA}"/>
              </a:ext>
            </a:extLst>
          </p:cNvPr>
          <p:cNvSpPr txBox="1"/>
          <p:nvPr/>
        </p:nvSpPr>
        <p:spPr>
          <a:xfrm>
            <a:off x="1070741" y="1901693"/>
            <a:ext cx="4853809" cy="368691"/>
          </a:xfrm>
          <a:prstGeom prst="rect">
            <a:avLst/>
          </a:prstGeom>
        </p:spPr>
        <p:txBody>
          <a:bodyPr wrap="square" lIns="0" tIns="0" rIns="0" bIns="0" rtlCol="0" anchor="t">
            <a:spAutoFit/>
          </a:bodyPr>
          <a:lstStyle/>
          <a:p>
            <a:pPr>
              <a:lnSpc>
                <a:spcPct val="150000"/>
              </a:lnSpc>
            </a:pPr>
            <a:r>
              <a:rPr lang="en-US" dirty="0">
                <a:solidFill>
                  <a:srgbClr val="404040"/>
                </a:solidFill>
                <a:latin typeface="Montserrat" pitchFamily="2" charset="77"/>
              </a:rPr>
              <a:t>3. Evaluate model performance</a:t>
            </a:r>
          </a:p>
        </p:txBody>
      </p:sp>
      <p:sp>
        <p:nvSpPr>
          <p:cNvPr id="4" name="TextBox 3">
            <a:extLst>
              <a:ext uri="{FF2B5EF4-FFF2-40B4-BE49-F238E27FC236}">
                <a16:creationId xmlns:a16="http://schemas.microsoft.com/office/drawing/2014/main" id="{D3E76F91-EFEC-8EC9-EC0E-2C8F352EFC21}"/>
              </a:ext>
            </a:extLst>
          </p:cNvPr>
          <p:cNvSpPr txBox="1"/>
          <p:nvPr/>
        </p:nvSpPr>
        <p:spPr>
          <a:xfrm>
            <a:off x="1070740" y="2568615"/>
            <a:ext cx="4853809" cy="1897314"/>
          </a:xfrm>
          <a:prstGeom prst="rect">
            <a:avLst/>
          </a:prstGeom>
          <a:noFill/>
        </p:spPr>
        <p:txBody>
          <a:bodyPr wrap="square" rtlCol="0">
            <a:spAutoFit/>
          </a:bodyPr>
          <a:lstStyle/>
          <a:p>
            <a:pPr>
              <a:lnSpc>
                <a:spcPct val="150000"/>
              </a:lnSpc>
            </a:pPr>
            <a:r>
              <a:rPr lang="en-US" sz="1600" dirty="0">
                <a:solidFill>
                  <a:srgbClr val="404040"/>
                </a:solidFill>
                <a:latin typeface="Montserrat" pitchFamily="2" charset="77"/>
              </a:rPr>
              <a:t>Now that we have a model with fitted parameters we need to quantify the discrepancy between </a:t>
            </a:r>
            <a:r>
              <a:rPr lang="cy-GB" sz="1600" b="1" dirty="0">
                <a:solidFill>
                  <a:srgbClr val="404040"/>
                </a:solidFill>
                <a:latin typeface="Montserrat" pitchFamily="2" charset="77"/>
              </a:rPr>
              <a:t>ŷ </a:t>
            </a:r>
            <a:r>
              <a:rPr lang="cy-GB" sz="1600" dirty="0">
                <a:solidFill>
                  <a:srgbClr val="404040"/>
                </a:solidFill>
                <a:latin typeface="Montserrat" pitchFamily="2" charset="77"/>
              </a:rPr>
              <a:t>and</a:t>
            </a:r>
            <a:r>
              <a:rPr lang="cy-GB" sz="1600" b="1" dirty="0">
                <a:solidFill>
                  <a:srgbClr val="404040"/>
                </a:solidFill>
                <a:latin typeface="Montserrat" pitchFamily="2" charset="77"/>
              </a:rPr>
              <a:t> y. </a:t>
            </a:r>
            <a:r>
              <a:rPr lang="cy-GB" sz="1600" dirty="0">
                <a:solidFill>
                  <a:srgbClr val="404040"/>
                </a:solidFill>
                <a:latin typeface="Montserrat" pitchFamily="2" charset="77"/>
              </a:rPr>
              <a:t>This will be our model performance. </a:t>
            </a:r>
          </a:p>
          <a:p>
            <a:pPr>
              <a:lnSpc>
                <a:spcPct val="150000"/>
              </a:lnSpc>
            </a:pPr>
            <a:endParaRPr lang="en-US" sz="1600" dirty="0">
              <a:solidFill>
                <a:srgbClr val="404040"/>
              </a:solidFill>
              <a:latin typeface="Montserrat" pitchFamily="2" charset="77"/>
            </a:endParaRPr>
          </a:p>
        </p:txBody>
      </p:sp>
      <p:cxnSp>
        <p:nvCxnSpPr>
          <p:cNvPr id="10" name="Straight Connector 9">
            <a:extLst>
              <a:ext uri="{FF2B5EF4-FFF2-40B4-BE49-F238E27FC236}">
                <a16:creationId xmlns:a16="http://schemas.microsoft.com/office/drawing/2014/main" id="{1CA5232F-3009-E8C3-8B7B-853F515FB1CE}"/>
              </a:ext>
            </a:extLst>
          </p:cNvPr>
          <p:cNvCxnSpPr>
            <a:cxnSpLocks/>
          </p:cNvCxnSpPr>
          <p:nvPr/>
        </p:nvCxnSpPr>
        <p:spPr>
          <a:xfrm>
            <a:off x="8936567" y="3375660"/>
            <a:ext cx="0" cy="11684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49A902B-5C96-7234-24BA-FB368CD03B6E}"/>
              </a:ext>
            </a:extLst>
          </p:cNvPr>
          <p:cNvCxnSpPr>
            <a:cxnSpLocks/>
          </p:cNvCxnSpPr>
          <p:nvPr/>
        </p:nvCxnSpPr>
        <p:spPr>
          <a:xfrm>
            <a:off x="10087187" y="2778041"/>
            <a:ext cx="0" cy="186139"/>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275B0ECC-482D-5F7A-CC80-071FE5C88949}"/>
              </a:ext>
            </a:extLst>
          </p:cNvPr>
          <p:cNvCxnSpPr>
            <a:cxnSpLocks/>
          </p:cNvCxnSpPr>
          <p:nvPr/>
        </p:nvCxnSpPr>
        <p:spPr>
          <a:xfrm>
            <a:off x="10681547" y="2750820"/>
            <a:ext cx="0" cy="15240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1677F0F-A68A-7866-293A-F8D5ED799CC9}"/>
              </a:ext>
            </a:extLst>
          </p:cNvPr>
          <p:cNvCxnSpPr>
            <a:cxnSpLocks/>
          </p:cNvCxnSpPr>
          <p:nvPr/>
        </p:nvCxnSpPr>
        <p:spPr>
          <a:xfrm>
            <a:off x="9549977" y="2811780"/>
            <a:ext cx="0" cy="35052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76769143-9897-DE15-ADFC-7CA104351E3E}"/>
              </a:ext>
            </a:extLst>
          </p:cNvPr>
          <p:cNvCxnSpPr>
            <a:cxnSpLocks/>
          </p:cNvCxnSpPr>
          <p:nvPr/>
        </p:nvCxnSpPr>
        <p:spPr>
          <a:xfrm>
            <a:off x="9085157" y="3150870"/>
            <a:ext cx="0" cy="15240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4EBCA66F-42E3-B680-ED99-7BFDCC5C5887}"/>
              </a:ext>
            </a:extLst>
          </p:cNvPr>
          <p:cNvCxnSpPr>
            <a:cxnSpLocks/>
          </p:cNvCxnSpPr>
          <p:nvPr/>
        </p:nvCxnSpPr>
        <p:spPr>
          <a:xfrm>
            <a:off x="9591887" y="3143250"/>
            <a:ext cx="0" cy="19431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pic>
        <p:nvPicPr>
          <p:cNvPr id="8" name="Picture 7" descr="A mathematical equation with numbers&#10;&#10;Description automatically generated with medium confidence">
            <a:extLst>
              <a:ext uri="{FF2B5EF4-FFF2-40B4-BE49-F238E27FC236}">
                <a16:creationId xmlns:a16="http://schemas.microsoft.com/office/drawing/2014/main" id="{D946C455-0763-B583-0390-5FBFAE5CA47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19605" y="4465929"/>
            <a:ext cx="4447848" cy="1780994"/>
          </a:xfrm>
          <a:prstGeom prst="rect">
            <a:avLst/>
          </a:prstGeom>
        </p:spPr>
      </p:pic>
    </p:spTree>
    <p:extLst>
      <p:ext uri="{BB962C8B-B14F-4D97-AF65-F5344CB8AC3E}">
        <p14:creationId xmlns:p14="http://schemas.microsoft.com/office/powerpoint/2010/main" val="3323276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7" name="TextBox 7"/>
          <p:cNvSpPr txBox="1"/>
          <p:nvPr/>
        </p:nvSpPr>
        <p:spPr>
          <a:xfrm>
            <a:off x="984749" y="1607642"/>
            <a:ext cx="9595862" cy="1108701"/>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230306" lvl="1">
              <a:lnSpc>
                <a:spcPts val="2987"/>
              </a:lnSpc>
            </a:pPr>
            <a:r>
              <a:rPr lang="en-US" sz="1733" dirty="0">
                <a:solidFill>
                  <a:srgbClr val="404040"/>
                </a:solidFill>
                <a:latin typeface="Montserrat" panose="00000500000000000000" pitchFamily="2" charset="0"/>
              </a:rPr>
              <a:t>In order to have a fair evaluation of model performance, we only use part of the data for training (fitting) and reserve another (small) part to test performance. </a:t>
            </a:r>
          </a:p>
          <a:p>
            <a:pPr>
              <a:lnSpc>
                <a:spcPts val="2987"/>
              </a:lnSpc>
            </a:pPr>
            <a:endParaRPr lang="en-US" sz="1733" dirty="0">
              <a:solidFill>
                <a:srgbClr val="404040"/>
              </a:solidFill>
              <a:latin typeface="Now"/>
            </a:endParaRPr>
          </a:p>
        </p:txBody>
      </p:sp>
      <p:grpSp>
        <p:nvGrpSpPr>
          <p:cNvPr id="5" name="Group 4">
            <a:extLst>
              <a:ext uri="{FF2B5EF4-FFF2-40B4-BE49-F238E27FC236}">
                <a16:creationId xmlns:a16="http://schemas.microsoft.com/office/drawing/2014/main" id="{3E51D32F-5F5C-7BDC-08DE-2625F7FCA66C}"/>
              </a:ext>
            </a:extLst>
          </p:cNvPr>
          <p:cNvGrpSpPr/>
          <p:nvPr/>
        </p:nvGrpSpPr>
        <p:grpSpPr>
          <a:xfrm>
            <a:off x="1890269" y="3159612"/>
            <a:ext cx="3442274" cy="2910988"/>
            <a:chOff x="7823199" y="822812"/>
            <a:chExt cx="3442274" cy="2910988"/>
          </a:xfrm>
        </p:grpSpPr>
        <p:sp>
          <p:nvSpPr>
            <p:cNvPr id="8" name="Rectangle: Rounded Corners 7">
              <a:extLst>
                <a:ext uri="{FF2B5EF4-FFF2-40B4-BE49-F238E27FC236}">
                  <a16:creationId xmlns:a16="http://schemas.microsoft.com/office/drawing/2014/main" id="{835C704E-DF7B-0237-39B4-33032C20D988}"/>
                </a:ext>
              </a:extLst>
            </p:cNvPr>
            <p:cNvSpPr/>
            <p:nvPr/>
          </p:nvSpPr>
          <p:spPr>
            <a:xfrm>
              <a:off x="7823200" y="822812"/>
              <a:ext cx="3442273" cy="1082188"/>
            </a:xfrm>
            <a:prstGeom prst="round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r>
                <a:rPr lang="en-GB" sz="2133" dirty="0">
                  <a:latin typeface="Montserrat" panose="00000500000000000000" pitchFamily="2" charset="0"/>
                </a:rPr>
                <a:t>              </a:t>
              </a:r>
              <a:r>
                <a:rPr lang="en-GB" sz="2133" dirty="0">
                  <a:solidFill>
                    <a:schemeClr val="tx1">
                      <a:lumMod val="85000"/>
                      <a:lumOff val="15000"/>
                    </a:schemeClr>
                  </a:solidFill>
                  <a:latin typeface="Montserrat" panose="00000500000000000000" pitchFamily="2" charset="0"/>
                </a:rPr>
                <a:t>Data</a:t>
              </a:r>
            </a:p>
          </p:txBody>
        </p:sp>
        <p:cxnSp>
          <p:nvCxnSpPr>
            <p:cNvPr id="11" name="Straight Connector 10">
              <a:extLst>
                <a:ext uri="{FF2B5EF4-FFF2-40B4-BE49-F238E27FC236}">
                  <a16:creationId xmlns:a16="http://schemas.microsoft.com/office/drawing/2014/main" id="{F748FCE5-225E-F130-FD29-55140A6583E3}"/>
                </a:ext>
              </a:extLst>
            </p:cNvPr>
            <p:cNvCxnSpPr>
              <a:cxnSpLocks/>
            </p:cNvCxnSpPr>
            <p:nvPr/>
          </p:nvCxnSpPr>
          <p:spPr>
            <a:xfrm>
              <a:off x="10210800" y="822812"/>
              <a:ext cx="0" cy="1082188"/>
            </a:xfrm>
            <a:prstGeom prst="line">
              <a:avLst/>
            </a:prstGeom>
            <a:ln w="38100"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4" name="Arrow: Down 13">
              <a:extLst>
                <a:ext uri="{FF2B5EF4-FFF2-40B4-BE49-F238E27FC236}">
                  <a16:creationId xmlns:a16="http://schemas.microsoft.com/office/drawing/2014/main" id="{39FA67E6-FB0E-ABBB-61C1-81A66128ABBC}"/>
                </a:ext>
              </a:extLst>
            </p:cNvPr>
            <p:cNvSpPr/>
            <p:nvPr/>
          </p:nvSpPr>
          <p:spPr>
            <a:xfrm>
              <a:off x="10566400" y="2057400"/>
              <a:ext cx="367739" cy="66040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endParaRPr lang="en-GB" sz="800"/>
            </a:p>
          </p:txBody>
        </p:sp>
        <p:sp>
          <p:nvSpPr>
            <p:cNvPr id="15" name="Arrow: Down 14">
              <a:extLst>
                <a:ext uri="{FF2B5EF4-FFF2-40B4-BE49-F238E27FC236}">
                  <a16:creationId xmlns:a16="http://schemas.microsoft.com/office/drawing/2014/main" id="{B2C4D662-011D-929B-7EEF-7ECB2AAE9F73}"/>
                </a:ext>
              </a:extLst>
            </p:cNvPr>
            <p:cNvSpPr/>
            <p:nvPr/>
          </p:nvSpPr>
          <p:spPr>
            <a:xfrm>
              <a:off x="8737600" y="2057400"/>
              <a:ext cx="367739" cy="66040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endParaRPr lang="en-GB" sz="800"/>
            </a:p>
          </p:txBody>
        </p:sp>
        <p:sp>
          <p:nvSpPr>
            <p:cNvPr id="16" name="Rectangle: Rounded Corners 15">
              <a:extLst>
                <a:ext uri="{FF2B5EF4-FFF2-40B4-BE49-F238E27FC236}">
                  <a16:creationId xmlns:a16="http://schemas.microsoft.com/office/drawing/2014/main" id="{22BB0766-1525-0765-446C-9A14D84F2B0A}"/>
                </a:ext>
              </a:extLst>
            </p:cNvPr>
            <p:cNvSpPr/>
            <p:nvPr/>
          </p:nvSpPr>
          <p:spPr>
            <a:xfrm>
              <a:off x="7823199" y="2870200"/>
              <a:ext cx="2235200" cy="863600"/>
            </a:xfrm>
            <a:prstGeom prst="roundRect">
              <a:avLst/>
            </a:prstGeom>
            <a:solidFill>
              <a:srgbClr val="95B3D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r>
                <a:rPr lang="en-GB" sz="2133" dirty="0">
                  <a:solidFill>
                    <a:schemeClr val="tx1">
                      <a:lumMod val="85000"/>
                      <a:lumOff val="15000"/>
                    </a:schemeClr>
                  </a:solidFill>
                  <a:latin typeface="Montserrat" panose="00000500000000000000" pitchFamily="2" charset="0"/>
                </a:rPr>
                <a:t>Train</a:t>
              </a:r>
            </a:p>
          </p:txBody>
        </p:sp>
        <p:sp>
          <p:nvSpPr>
            <p:cNvPr id="17" name="Rectangle: Rounded Corners 16">
              <a:extLst>
                <a:ext uri="{FF2B5EF4-FFF2-40B4-BE49-F238E27FC236}">
                  <a16:creationId xmlns:a16="http://schemas.microsoft.com/office/drawing/2014/main" id="{C1F9C5E1-18AC-FDBF-F1EA-2658D5654B08}"/>
                </a:ext>
              </a:extLst>
            </p:cNvPr>
            <p:cNvSpPr/>
            <p:nvPr/>
          </p:nvSpPr>
          <p:spPr>
            <a:xfrm>
              <a:off x="10363201" y="2870200"/>
              <a:ext cx="902272" cy="863600"/>
            </a:xfrm>
            <a:prstGeom prst="round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r>
                <a:rPr lang="en-GB" sz="2133" dirty="0">
                  <a:solidFill>
                    <a:schemeClr val="tx1">
                      <a:lumMod val="85000"/>
                      <a:lumOff val="15000"/>
                    </a:schemeClr>
                  </a:solidFill>
                  <a:latin typeface="Montserrat" panose="00000500000000000000" pitchFamily="2" charset="0"/>
                </a:rPr>
                <a:t>Test</a:t>
              </a:r>
            </a:p>
          </p:txBody>
        </p:sp>
      </p:grpSp>
      <p:sp>
        <p:nvSpPr>
          <p:cNvPr id="39" name="TextBox 38">
            <a:extLst>
              <a:ext uri="{FF2B5EF4-FFF2-40B4-BE49-F238E27FC236}">
                <a16:creationId xmlns:a16="http://schemas.microsoft.com/office/drawing/2014/main" id="{489F3F46-1F4A-3D5C-4A3D-86F17022F08C}"/>
              </a:ext>
            </a:extLst>
          </p:cNvPr>
          <p:cNvSpPr txBox="1"/>
          <p:nvPr/>
        </p:nvSpPr>
        <p:spPr>
          <a:xfrm>
            <a:off x="7178482" y="4371695"/>
            <a:ext cx="1642035" cy="666977"/>
          </a:xfrm>
          <a:prstGeom prst="rect">
            <a:avLst/>
          </a:prstGeom>
          <a:noFill/>
        </p:spPr>
        <p:txBody>
          <a:bodyPr wrap="square" rtlCol="0">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r>
              <a:rPr lang="en-GB" sz="1867" dirty="0">
                <a:solidFill>
                  <a:schemeClr val="tx1">
                    <a:lumMod val="75000"/>
                    <a:lumOff val="25000"/>
                  </a:schemeClr>
                </a:solidFill>
                <a:latin typeface="Montserrat" panose="00000500000000000000" pitchFamily="2" charset="0"/>
              </a:rPr>
              <a:t>Cross Validation</a:t>
            </a:r>
          </a:p>
        </p:txBody>
      </p:sp>
      <p:grpSp>
        <p:nvGrpSpPr>
          <p:cNvPr id="9" name="Group 8">
            <a:extLst>
              <a:ext uri="{FF2B5EF4-FFF2-40B4-BE49-F238E27FC236}">
                <a16:creationId xmlns:a16="http://schemas.microsoft.com/office/drawing/2014/main" id="{A0C6DF1A-22D1-9482-FAA7-84E43D418F6E}"/>
              </a:ext>
            </a:extLst>
          </p:cNvPr>
          <p:cNvGrpSpPr/>
          <p:nvPr/>
        </p:nvGrpSpPr>
        <p:grpSpPr>
          <a:xfrm>
            <a:off x="8724399" y="3254010"/>
            <a:ext cx="2627114" cy="2770770"/>
            <a:chOff x="8724399" y="3968385"/>
            <a:chExt cx="2627114" cy="2770770"/>
          </a:xfrm>
        </p:grpSpPr>
        <p:sp>
          <p:nvSpPr>
            <p:cNvPr id="19" name="Flowchart: Connector 18">
              <a:extLst>
                <a:ext uri="{FF2B5EF4-FFF2-40B4-BE49-F238E27FC236}">
                  <a16:creationId xmlns:a16="http://schemas.microsoft.com/office/drawing/2014/main" id="{33C3CF55-18F2-E241-3640-21480B88D70B}"/>
                </a:ext>
              </a:extLst>
            </p:cNvPr>
            <p:cNvSpPr/>
            <p:nvPr/>
          </p:nvSpPr>
          <p:spPr>
            <a:xfrm>
              <a:off x="8724399" y="4402613"/>
              <a:ext cx="2160000" cy="2160000"/>
            </a:xfrm>
            <a:prstGeom prst="flowChartConnector">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endParaRPr lang="en-GB" sz="800"/>
            </a:p>
          </p:txBody>
        </p:sp>
        <p:sp>
          <p:nvSpPr>
            <p:cNvPr id="18" name="Flowchart: Connector 17">
              <a:extLst>
                <a:ext uri="{FF2B5EF4-FFF2-40B4-BE49-F238E27FC236}">
                  <a16:creationId xmlns:a16="http://schemas.microsoft.com/office/drawing/2014/main" id="{D11331A3-AC68-E555-81D6-6F1B651E99A6}"/>
                </a:ext>
              </a:extLst>
            </p:cNvPr>
            <p:cNvSpPr/>
            <p:nvPr/>
          </p:nvSpPr>
          <p:spPr>
            <a:xfrm>
              <a:off x="9190437" y="4856590"/>
              <a:ext cx="1200000" cy="1200000"/>
            </a:xfrm>
            <a:prstGeom prst="flowChartConnector">
              <a:avLst/>
            </a:prstGeom>
            <a:solidFill>
              <a:srgbClr val="F4F4F4"/>
            </a:solidFill>
            <a:ln>
              <a:solidFill>
                <a:schemeClr val="tx1"/>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endParaRPr lang="en-GB" sz="800" dirty="0"/>
            </a:p>
          </p:txBody>
        </p:sp>
        <p:cxnSp>
          <p:nvCxnSpPr>
            <p:cNvPr id="21" name="Straight Connector 20">
              <a:extLst>
                <a:ext uri="{FF2B5EF4-FFF2-40B4-BE49-F238E27FC236}">
                  <a16:creationId xmlns:a16="http://schemas.microsoft.com/office/drawing/2014/main" id="{B1981960-E344-D82D-96C6-F7042E920F78}"/>
                </a:ext>
              </a:extLst>
            </p:cNvPr>
            <p:cNvCxnSpPr>
              <a:cxnSpLocks/>
              <a:stCxn id="19" idx="1"/>
              <a:endCxn id="18" idx="1"/>
            </p:cNvCxnSpPr>
            <p:nvPr/>
          </p:nvCxnSpPr>
          <p:spPr>
            <a:xfrm>
              <a:off x="9040724" y="4718938"/>
              <a:ext cx="325449" cy="313389"/>
            </a:xfrm>
            <a:prstGeom prst="line">
              <a:avLst/>
            </a:prstGeom>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3B5E709E-153A-DE9C-AB9A-735A043B9640}"/>
                </a:ext>
              </a:extLst>
            </p:cNvPr>
            <p:cNvCxnSpPr>
              <a:cxnSpLocks/>
            </p:cNvCxnSpPr>
            <p:nvPr/>
          </p:nvCxnSpPr>
          <p:spPr>
            <a:xfrm flipH="1">
              <a:off x="10248954" y="4716160"/>
              <a:ext cx="334669" cy="336550"/>
            </a:xfrm>
            <a:prstGeom prst="line">
              <a:avLst/>
            </a:prstGeom>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D33FC60D-BC33-2056-29B8-2C41A20186E3}"/>
                </a:ext>
              </a:extLst>
            </p:cNvPr>
            <p:cNvCxnSpPr>
              <a:cxnSpLocks/>
            </p:cNvCxnSpPr>
            <p:nvPr/>
          </p:nvCxnSpPr>
          <p:spPr>
            <a:xfrm flipV="1">
              <a:off x="8780176" y="5700441"/>
              <a:ext cx="450259" cy="158192"/>
            </a:xfrm>
            <a:prstGeom prst="line">
              <a:avLst/>
            </a:prstGeom>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47FE32EC-CA68-BB08-F94C-198735A7F117}"/>
                </a:ext>
              </a:extLst>
            </p:cNvPr>
            <p:cNvCxnSpPr>
              <a:cxnSpLocks/>
            </p:cNvCxnSpPr>
            <p:nvPr/>
          </p:nvCxnSpPr>
          <p:spPr>
            <a:xfrm flipH="1" flipV="1">
              <a:off x="10312400" y="5721523"/>
              <a:ext cx="461614" cy="223503"/>
            </a:xfrm>
            <a:prstGeom prst="line">
              <a:avLst/>
            </a:prstGeom>
          </p:spPr>
          <p:style>
            <a:lnRef idx="1">
              <a:schemeClr val="dk1"/>
            </a:lnRef>
            <a:fillRef idx="0">
              <a:schemeClr val="dk1"/>
            </a:fillRef>
            <a:effectRef idx="0">
              <a:schemeClr val="dk1"/>
            </a:effectRef>
            <a:fontRef idx="minor">
              <a:schemeClr val="tx1"/>
            </a:fontRef>
          </p:style>
        </p:cxnSp>
        <p:cxnSp>
          <p:nvCxnSpPr>
            <p:cNvPr id="36" name="Straight Connector 35">
              <a:extLst>
                <a:ext uri="{FF2B5EF4-FFF2-40B4-BE49-F238E27FC236}">
                  <a16:creationId xmlns:a16="http://schemas.microsoft.com/office/drawing/2014/main" id="{EBFD034A-A836-8B61-E4C7-8A08350AFBF4}"/>
                </a:ext>
              </a:extLst>
            </p:cNvPr>
            <p:cNvCxnSpPr>
              <a:cxnSpLocks/>
            </p:cNvCxnSpPr>
            <p:nvPr/>
          </p:nvCxnSpPr>
          <p:spPr>
            <a:xfrm flipH="1" flipV="1">
              <a:off x="9804400" y="6070600"/>
              <a:ext cx="1" cy="475954"/>
            </a:xfrm>
            <a:prstGeom prst="line">
              <a:avLst/>
            </a:prstGeom>
          </p:spPr>
          <p:style>
            <a:lnRef idx="1">
              <a:schemeClr val="dk1"/>
            </a:lnRef>
            <a:fillRef idx="0">
              <a:schemeClr val="dk1"/>
            </a:fillRef>
            <a:effectRef idx="0">
              <a:schemeClr val="dk1"/>
            </a:effectRef>
            <a:fontRef idx="minor">
              <a:schemeClr val="tx1"/>
            </a:fontRef>
          </p:style>
        </p:cxnSp>
        <p:sp>
          <p:nvSpPr>
            <p:cNvPr id="32" name="Arrow: Down 31">
              <a:extLst>
                <a:ext uri="{FF2B5EF4-FFF2-40B4-BE49-F238E27FC236}">
                  <a16:creationId xmlns:a16="http://schemas.microsoft.com/office/drawing/2014/main" id="{5F232ED9-A2B2-2A20-2145-D2C55A9C9ADE}"/>
                </a:ext>
              </a:extLst>
            </p:cNvPr>
            <p:cNvSpPr/>
            <p:nvPr/>
          </p:nvSpPr>
          <p:spPr>
            <a:xfrm>
              <a:off x="9599901" y="3968385"/>
              <a:ext cx="381073" cy="364013"/>
            </a:xfrm>
            <a:prstGeom prst="down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endParaRPr lang="en-GB" sz="800"/>
            </a:p>
          </p:txBody>
        </p:sp>
        <p:sp>
          <p:nvSpPr>
            <p:cNvPr id="33" name="Arrow: Down 32">
              <a:extLst>
                <a:ext uri="{FF2B5EF4-FFF2-40B4-BE49-F238E27FC236}">
                  <a16:creationId xmlns:a16="http://schemas.microsoft.com/office/drawing/2014/main" id="{DFB2D039-5FB5-19D4-53AA-B31291A87A77}"/>
                </a:ext>
              </a:extLst>
            </p:cNvPr>
            <p:cNvSpPr/>
            <p:nvPr/>
          </p:nvSpPr>
          <p:spPr>
            <a:xfrm rot="4857375">
              <a:off x="10978970" y="5082974"/>
              <a:ext cx="381073" cy="364013"/>
            </a:xfrm>
            <a:prstGeom prst="down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endParaRPr lang="en-GB" sz="800"/>
            </a:p>
          </p:txBody>
        </p:sp>
        <p:sp>
          <p:nvSpPr>
            <p:cNvPr id="34" name="Arrow: Down 33">
              <a:extLst>
                <a:ext uri="{FF2B5EF4-FFF2-40B4-BE49-F238E27FC236}">
                  <a16:creationId xmlns:a16="http://schemas.microsoft.com/office/drawing/2014/main" id="{A791CB4A-77A6-6457-C1AD-F2C2A8F3BE35}"/>
                </a:ext>
              </a:extLst>
            </p:cNvPr>
            <p:cNvSpPr/>
            <p:nvPr/>
          </p:nvSpPr>
          <p:spPr>
            <a:xfrm rot="7880178">
              <a:off x="10481098" y="6366612"/>
              <a:ext cx="381073" cy="364013"/>
            </a:xfrm>
            <a:prstGeom prst="down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endParaRPr lang="en-GB" sz="800"/>
            </a:p>
          </p:txBody>
        </p:sp>
        <p:sp>
          <p:nvSpPr>
            <p:cNvPr id="37" name="Block Arc 36">
              <a:extLst>
                <a:ext uri="{FF2B5EF4-FFF2-40B4-BE49-F238E27FC236}">
                  <a16:creationId xmlns:a16="http://schemas.microsoft.com/office/drawing/2014/main" id="{F7DD0C7A-2AE4-3154-3EA9-40A27944555D}"/>
                </a:ext>
              </a:extLst>
            </p:cNvPr>
            <p:cNvSpPr/>
            <p:nvPr/>
          </p:nvSpPr>
          <p:spPr>
            <a:xfrm rot="18620056">
              <a:off x="9294815" y="4163991"/>
              <a:ext cx="1030365" cy="1180308"/>
            </a:xfrm>
            <a:custGeom>
              <a:avLst/>
              <a:gdLst>
                <a:gd name="connsiteX0" fmla="*/ 386766 w 2269726"/>
                <a:gd name="connsiteY0" fmla="*/ 286359 h 2309082"/>
                <a:gd name="connsiteX1" fmla="*/ 1562349 w 2269726"/>
                <a:gd name="connsiteY1" fmla="*/ 85042 h 2309082"/>
                <a:gd name="connsiteX2" fmla="*/ 2264350 w 2269726"/>
                <a:gd name="connsiteY2" fmla="*/ 1042295 h 2309082"/>
                <a:gd name="connsiteX3" fmla="*/ 1762720 w 2269726"/>
                <a:gd name="connsiteY3" fmla="*/ 2116295 h 2309082"/>
                <a:gd name="connsiteX4" fmla="*/ 1411389 w 2269726"/>
                <a:gd name="connsiteY4" fmla="*/ 1578125 h 2309082"/>
                <a:gd name="connsiteX5" fmla="*/ 1624934 w 2269726"/>
                <a:gd name="connsiteY5" fmla="*/ 1105838 h 2309082"/>
                <a:gd name="connsiteX6" fmla="*/ 1323829 w 2269726"/>
                <a:gd name="connsiteY6" fmla="*/ 681777 h 2309082"/>
                <a:gd name="connsiteX7" fmla="*/ 806314 w 2269726"/>
                <a:gd name="connsiteY7" fmla="*/ 773254 h 2309082"/>
                <a:gd name="connsiteX8" fmla="*/ 386766 w 2269726"/>
                <a:gd name="connsiteY8" fmla="*/ 286359 h 2309082"/>
                <a:gd name="connsiteX0" fmla="*/ 0 w 1534460"/>
                <a:gd name="connsiteY0" fmla="*/ 143046 h 2268903"/>
                <a:gd name="connsiteX1" fmla="*/ 827068 w 1534460"/>
                <a:gd name="connsiteY1" fmla="*/ 237650 h 2268903"/>
                <a:gd name="connsiteX2" fmla="*/ 1529069 w 1534460"/>
                <a:gd name="connsiteY2" fmla="*/ 1194903 h 2268903"/>
                <a:gd name="connsiteX3" fmla="*/ 1027439 w 1534460"/>
                <a:gd name="connsiteY3" fmla="*/ 2268903 h 2268903"/>
                <a:gd name="connsiteX4" fmla="*/ 676108 w 1534460"/>
                <a:gd name="connsiteY4" fmla="*/ 1730733 h 2268903"/>
                <a:gd name="connsiteX5" fmla="*/ 889653 w 1534460"/>
                <a:gd name="connsiteY5" fmla="*/ 1258446 h 2268903"/>
                <a:gd name="connsiteX6" fmla="*/ 588548 w 1534460"/>
                <a:gd name="connsiteY6" fmla="*/ 834385 h 2268903"/>
                <a:gd name="connsiteX7" fmla="*/ 71033 w 1534460"/>
                <a:gd name="connsiteY7" fmla="*/ 925862 h 2268903"/>
                <a:gd name="connsiteX8" fmla="*/ 0 w 1534460"/>
                <a:gd name="connsiteY8" fmla="*/ 143046 h 2268903"/>
                <a:gd name="connsiteX0" fmla="*/ 0 w 1534460"/>
                <a:gd name="connsiteY0" fmla="*/ 143046 h 2268903"/>
                <a:gd name="connsiteX1" fmla="*/ 827068 w 1534460"/>
                <a:gd name="connsiteY1" fmla="*/ 237650 h 2268903"/>
                <a:gd name="connsiteX2" fmla="*/ 1529069 w 1534460"/>
                <a:gd name="connsiteY2" fmla="*/ 1194903 h 2268903"/>
                <a:gd name="connsiteX3" fmla="*/ 1027439 w 1534460"/>
                <a:gd name="connsiteY3" fmla="*/ 2268903 h 2268903"/>
                <a:gd name="connsiteX4" fmla="*/ 676108 w 1534460"/>
                <a:gd name="connsiteY4" fmla="*/ 1730733 h 2268903"/>
                <a:gd name="connsiteX5" fmla="*/ 889653 w 1534460"/>
                <a:gd name="connsiteY5" fmla="*/ 1258446 h 2268903"/>
                <a:gd name="connsiteX6" fmla="*/ 588548 w 1534460"/>
                <a:gd name="connsiteY6" fmla="*/ 834385 h 2268903"/>
                <a:gd name="connsiteX7" fmla="*/ 65277 w 1534460"/>
                <a:gd name="connsiteY7" fmla="*/ 830786 h 2268903"/>
                <a:gd name="connsiteX8" fmla="*/ 0 w 1534460"/>
                <a:gd name="connsiteY8" fmla="*/ 143046 h 2268903"/>
                <a:gd name="connsiteX0" fmla="*/ 61683 w 1506988"/>
                <a:gd name="connsiteY0" fmla="*/ 125950 h 2327508"/>
                <a:gd name="connsiteX1" fmla="*/ 799596 w 1506988"/>
                <a:gd name="connsiteY1" fmla="*/ 296255 h 2327508"/>
                <a:gd name="connsiteX2" fmla="*/ 1501597 w 1506988"/>
                <a:gd name="connsiteY2" fmla="*/ 1253508 h 2327508"/>
                <a:gd name="connsiteX3" fmla="*/ 999967 w 1506988"/>
                <a:gd name="connsiteY3" fmla="*/ 2327508 h 2327508"/>
                <a:gd name="connsiteX4" fmla="*/ 648636 w 1506988"/>
                <a:gd name="connsiteY4" fmla="*/ 1789338 h 2327508"/>
                <a:gd name="connsiteX5" fmla="*/ 862181 w 1506988"/>
                <a:gd name="connsiteY5" fmla="*/ 1317051 h 2327508"/>
                <a:gd name="connsiteX6" fmla="*/ 561076 w 1506988"/>
                <a:gd name="connsiteY6" fmla="*/ 892990 h 2327508"/>
                <a:gd name="connsiteX7" fmla="*/ 37805 w 1506988"/>
                <a:gd name="connsiteY7" fmla="*/ 889391 h 2327508"/>
                <a:gd name="connsiteX8" fmla="*/ 61683 w 1506988"/>
                <a:gd name="connsiteY8" fmla="*/ 125950 h 2327508"/>
                <a:gd name="connsiteX0" fmla="*/ 0 w 1445305"/>
                <a:gd name="connsiteY0" fmla="*/ 125950 h 2327508"/>
                <a:gd name="connsiteX1" fmla="*/ 737913 w 1445305"/>
                <a:gd name="connsiteY1" fmla="*/ 296255 h 2327508"/>
                <a:gd name="connsiteX2" fmla="*/ 1439914 w 1445305"/>
                <a:gd name="connsiteY2" fmla="*/ 1253508 h 2327508"/>
                <a:gd name="connsiteX3" fmla="*/ 938284 w 1445305"/>
                <a:gd name="connsiteY3" fmla="*/ 2327508 h 2327508"/>
                <a:gd name="connsiteX4" fmla="*/ 586953 w 1445305"/>
                <a:gd name="connsiteY4" fmla="*/ 1789338 h 2327508"/>
                <a:gd name="connsiteX5" fmla="*/ 800498 w 1445305"/>
                <a:gd name="connsiteY5" fmla="*/ 1317051 h 2327508"/>
                <a:gd name="connsiteX6" fmla="*/ 499393 w 1445305"/>
                <a:gd name="connsiteY6" fmla="*/ 892990 h 2327508"/>
                <a:gd name="connsiteX7" fmla="*/ 63288 w 1445305"/>
                <a:gd name="connsiteY7" fmla="*/ 745637 h 2327508"/>
                <a:gd name="connsiteX8" fmla="*/ 0 w 1445305"/>
                <a:gd name="connsiteY8" fmla="*/ 125950 h 2327508"/>
                <a:gd name="connsiteX0" fmla="*/ 0 w 1445305"/>
                <a:gd name="connsiteY0" fmla="*/ 125950 h 2327508"/>
                <a:gd name="connsiteX1" fmla="*/ 737913 w 1445305"/>
                <a:gd name="connsiteY1" fmla="*/ 296255 h 2327508"/>
                <a:gd name="connsiteX2" fmla="*/ 1439914 w 1445305"/>
                <a:gd name="connsiteY2" fmla="*/ 1253508 h 2327508"/>
                <a:gd name="connsiteX3" fmla="*/ 938284 w 1445305"/>
                <a:gd name="connsiteY3" fmla="*/ 2327508 h 2327508"/>
                <a:gd name="connsiteX4" fmla="*/ 852737 w 1445305"/>
                <a:gd name="connsiteY4" fmla="*/ 1675249 h 2327508"/>
                <a:gd name="connsiteX5" fmla="*/ 800498 w 1445305"/>
                <a:gd name="connsiteY5" fmla="*/ 1317051 h 2327508"/>
                <a:gd name="connsiteX6" fmla="*/ 499393 w 1445305"/>
                <a:gd name="connsiteY6" fmla="*/ 892990 h 2327508"/>
                <a:gd name="connsiteX7" fmla="*/ 63288 w 1445305"/>
                <a:gd name="connsiteY7" fmla="*/ 745637 h 2327508"/>
                <a:gd name="connsiteX8" fmla="*/ 0 w 1445305"/>
                <a:gd name="connsiteY8" fmla="*/ 125950 h 2327508"/>
                <a:gd name="connsiteX0" fmla="*/ 0 w 1626451"/>
                <a:gd name="connsiteY0" fmla="*/ 125950 h 1787818"/>
                <a:gd name="connsiteX1" fmla="*/ 737913 w 1626451"/>
                <a:gd name="connsiteY1" fmla="*/ 296255 h 1787818"/>
                <a:gd name="connsiteX2" fmla="*/ 1439914 w 1626451"/>
                <a:gd name="connsiteY2" fmla="*/ 1253508 h 1787818"/>
                <a:gd name="connsiteX3" fmla="*/ 1442473 w 1626451"/>
                <a:gd name="connsiteY3" fmla="*/ 1787818 h 1787818"/>
                <a:gd name="connsiteX4" fmla="*/ 852737 w 1626451"/>
                <a:gd name="connsiteY4" fmla="*/ 1675249 h 1787818"/>
                <a:gd name="connsiteX5" fmla="*/ 800498 w 1626451"/>
                <a:gd name="connsiteY5" fmla="*/ 1317051 h 1787818"/>
                <a:gd name="connsiteX6" fmla="*/ 499393 w 1626451"/>
                <a:gd name="connsiteY6" fmla="*/ 892990 h 1787818"/>
                <a:gd name="connsiteX7" fmla="*/ 63288 w 1626451"/>
                <a:gd name="connsiteY7" fmla="*/ 745637 h 1787818"/>
                <a:gd name="connsiteX8" fmla="*/ 0 w 1626451"/>
                <a:gd name="connsiteY8" fmla="*/ 125950 h 1787818"/>
                <a:gd name="connsiteX0" fmla="*/ 0 w 1567514"/>
                <a:gd name="connsiteY0" fmla="*/ 125950 h 1787818"/>
                <a:gd name="connsiteX1" fmla="*/ 737913 w 1567514"/>
                <a:gd name="connsiteY1" fmla="*/ 296255 h 1787818"/>
                <a:gd name="connsiteX2" fmla="*/ 1439914 w 1567514"/>
                <a:gd name="connsiteY2" fmla="*/ 1253508 h 1787818"/>
                <a:gd name="connsiteX3" fmla="*/ 1442473 w 1567514"/>
                <a:gd name="connsiteY3" fmla="*/ 1787818 h 1787818"/>
                <a:gd name="connsiteX4" fmla="*/ 852737 w 1567514"/>
                <a:gd name="connsiteY4" fmla="*/ 1675249 h 1787818"/>
                <a:gd name="connsiteX5" fmla="*/ 800498 w 1567514"/>
                <a:gd name="connsiteY5" fmla="*/ 1317051 h 1787818"/>
                <a:gd name="connsiteX6" fmla="*/ 499393 w 1567514"/>
                <a:gd name="connsiteY6" fmla="*/ 892990 h 1787818"/>
                <a:gd name="connsiteX7" fmla="*/ 63288 w 1567514"/>
                <a:gd name="connsiteY7" fmla="*/ 745637 h 1787818"/>
                <a:gd name="connsiteX8" fmla="*/ 0 w 1567514"/>
                <a:gd name="connsiteY8" fmla="*/ 125950 h 1787818"/>
                <a:gd name="connsiteX0" fmla="*/ 0 w 1556437"/>
                <a:gd name="connsiteY0" fmla="*/ 112524 h 1774392"/>
                <a:gd name="connsiteX1" fmla="*/ 959047 w 1556437"/>
                <a:gd name="connsiteY1" fmla="*/ 346136 h 1774392"/>
                <a:gd name="connsiteX2" fmla="*/ 1439914 w 1556437"/>
                <a:gd name="connsiteY2" fmla="*/ 1240082 h 1774392"/>
                <a:gd name="connsiteX3" fmla="*/ 1442473 w 1556437"/>
                <a:gd name="connsiteY3" fmla="*/ 1774392 h 1774392"/>
                <a:gd name="connsiteX4" fmla="*/ 852737 w 1556437"/>
                <a:gd name="connsiteY4" fmla="*/ 1661823 h 1774392"/>
                <a:gd name="connsiteX5" fmla="*/ 800498 w 1556437"/>
                <a:gd name="connsiteY5" fmla="*/ 1303625 h 1774392"/>
                <a:gd name="connsiteX6" fmla="*/ 499393 w 1556437"/>
                <a:gd name="connsiteY6" fmla="*/ 879564 h 1774392"/>
                <a:gd name="connsiteX7" fmla="*/ 63288 w 1556437"/>
                <a:gd name="connsiteY7" fmla="*/ 732211 h 1774392"/>
                <a:gd name="connsiteX8" fmla="*/ 0 w 1556437"/>
                <a:gd name="connsiteY8" fmla="*/ 112524 h 1774392"/>
                <a:gd name="connsiteX0" fmla="*/ 0 w 1572924"/>
                <a:gd name="connsiteY0" fmla="*/ 108478 h 1770346"/>
                <a:gd name="connsiteX1" fmla="*/ 959047 w 1572924"/>
                <a:gd name="connsiteY1" fmla="*/ 342090 h 1770346"/>
                <a:gd name="connsiteX2" fmla="*/ 1482120 w 1572924"/>
                <a:gd name="connsiteY2" fmla="*/ 1088614 h 1770346"/>
                <a:gd name="connsiteX3" fmla="*/ 1442473 w 1572924"/>
                <a:gd name="connsiteY3" fmla="*/ 1770346 h 1770346"/>
                <a:gd name="connsiteX4" fmla="*/ 852737 w 1572924"/>
                <a:gd name="connsiteY4" fmla="*/ 1657777 h 1770346"/>
                <a:gd name="connsiteX5" fmla="*/ 800498 w 1572924"/>
                <a:gd name="connsiteY5" fmla="*/ 1299579 h 1770346"/>
                <a:gd name="connsiteX6" fmla="*/ 499393 w 1572924"/>
                <a:gd name="connsiteY6" fmla="*/ 875518 h 1770346"/>
                <a:gd name="connsiteX7" fmla="*/ 63288 w 1572924"/>
                <a:gd name="connsiteY7" fmla="*/ 728165 h 1770346"/>
                <a:gd name="connsiteX8" fmla="*/ 0 w 1572924"/>
                <a:gd name="connsiteY8" fmla="*/ 108478 h 1770346"/>
                <a:gd name="connsiteX0" fmla="*/ 0 w 1572924"/>
                <a:gd name="connsiteY0" fmla="*/ 77400 h 1739268"/>
                <a:gd name="connsiteX1" fmla="*/ 959047 w 1572924"/>
                <a:gd name="connsiteY1" fmla="*/ 311012 h 1739268"/>
                <a:gd name="connsiteX2" fmla="*/ 1482120 w 1572924"/>
                <a:gd name="connsiteY2" fmla="*/ 1057536 h 1739268"/>
                <a:gd name="connsiteX3" fmla="*/ 1442473 w 1572924"/>
                <a:gd name="connsiteY3" fmla="*/ 1739268 h 1739268"/>
                <a:gd name="connsiteX4" fmla="*/ 852737 w 1572924"/>
                <a:gd name="connsiteY4" fmla="*/ 1626699 h 1739268"/>
                <a:gd name="connsiteX5" fmla="*/ 800498 w 1572924"/>
                <a:gd name="connsiteY5" fmla="*/ 1268501 h 1739268"/>
                <a:gd name="connsiteX6" fmla="*/ 499393 w 1572924"/>
                <a:gd name="connsiteY6" fmla="*/ 844440 h 1739268"/>
                <a:gd name="connsiteX7" fmla="*/ 63288 w 1572924"/>
                <a:gd name="connsiteY7" fmla="*/ 697087 h 1739268"/>
                <a:gd name="connsiteX8" fmla="*/ 0 w 1572924"/>
                <a:gd name="connsiteY8" fmla="*/ 77400 h 1739268"/>
                <a:gd name="connsiteX0" fmla="*/ 29618 w 1551466"/>
                <a:gd name="connsiteY0" fmla="*/ 68619 h 1801752"/>
                <a:gd name="connsiteX1" fmla="*/ 937589 w 1551466"/>
                <a:gd name="connsiteY1" fmla="*/ 373496 h 1801752"/>
                <a:gd name="connsiteX2" fmla="*/ 1460662 w 1551466"/>
                <a:gd name="connsiteY2" fmla="*/ 1120020 h 1801752"/>
                <a:gd name="connsiteX3" fmla="*/ 1421015 w 1551466"/>
                <a:gd name="connsiteY3" fmla="*/ 1801752 h 1801752"/>
                <a:gd name="connsiteX4" fmla="*/ 831279 w 1551466"/>
                <a:gd name="connsiteY4" fmla="*/ 1689183 h 1801752"/>
                <a:gd name="connsiteX5" fmla="*/ 779040 w 1551466"/>
                <a:gd name="connsiteY5" fmla="*/ 1330985 h 1801752"/>
                <a:gd name="connsiteX6" fmla="*/ 477935 w 1551466"/>
                <a:gd name="connsiteY6" fmla="*/ 906924 h 1801752"/>
                <a:gd name="connsiteX7" fmla="*/ 41830 w 1551466"/>
                <a:gd name="connsiteY7" fmla="*/ 759571 h 1801752"/>
                <a:gd name="connsiteX8" fmla="*/ 29618 w 1551466"/>
                <a:gd name="connsiteY8" fmla="*/ 68619 h 1801752"/>
                <a:gd name="connsiteX0" fmla="*/ 29618 w 1551466"/>
                <a:gd name="connsiteY0" fmla="*/ 8122 h 1741255"/>
                <a:gd name="connsiteX1" fmla="*/ 937589 w 1551466"/>
                <a:gd name="connsiteY1" fmla="*/ 312999 h 1741255"/>
                <a:gd name="connsiteX2" fmla="*/ 1460662 w 1551466"/>
                <a:gd name="connsiteY2" fmla="*/ 1059523 h 1741255"/>
                <a:gd name="connsiteX3" fmla="*/ 1421015 w 1551466"/>
                <a:gd name="connsiteY3" fmla="*/ 1741255 h 1741255"/>
                <a:gd name="connsiteX4" fmla="*/ 831279 w 1551466"/>
                <a:gd name="connsiteY4" fmla="*/ 1628686 h 1741255"/>
                <a:gd name="connsiteX5" fmla="*/ 779040 w 1551466"/>
                <a:gd name="connsiteY5" fmla="*/ 1270488 h 1741255"/>
                <a:gd name="connsiteX6" fmla="*/ 477935 w 1551466"/>
                <a:gd name="connsiteY6" fmla="*/ 846427 h 1741255"/>
                <a:gd name="connsiteX7" fmla="*/ 41830 w 1551466"/>
                <a:gd name="connsiteY7" fmla="*/ 699074 h 1741255"/>
                <a:gd name="connsiteX8" fmla="*/ 29618 w 1551466"/>
                <a:gd name="connsiteY8" fmla="*/ 8122 h 1741255"/>
                <a:gd name="connsiteX0" fmla="*/ 41432 w 1563280"/>
                <a:gd name="connsiteY0" fmla="*/ 8122 h 1741255"/>
                <a:gd name="connsiteX1" fmla="*/ 949403 w 1563280"/>
                <a:gd name="connsiteY1" fmla="*/ 312999 h 1741255"/>
                <a:gd name="connsiteX2" fmla="*/ 1472476 w 1563280"/>
                <a:gd name="connsiteY2" fmla="*/ 1059523 h 1741255"/>
                <a:gd name="connsiteX3" fmla="*/ 1432829 w 1563280"/>
                <a:gd name="connsiteY3" fmla="*/ 1741255 h 1741255"/>
                <a:gd name="connsiteX4" fmla="*/ 843093 w 1563280"/>
                <a:gd name="connsiteY4" fmla="*/ 1628686 h 1741255"/>
                <a:gd name="connsiteX5" fmla="*/ 790854 w 1563280"/>
                <a:gd name="connsiteY5" fmla="*/ 1270488 h 1741255"/>
                <a:gd name="connsiteX6" fmla="*/ 489749 w 1563280"/>
                <a:gd name="connsiteY6" fmla="*/ 846427 h 1741255"/>
                <a:gd name="connsiteX7" fmla="*/ 53644 w 1563280"/>
                <a:gd name="connsiteY7" fmla="*/ 699074 h 1741255"/>
                <a:gd name="connsiteX8" fmla="*/ 41432 w 1563280"/>
                <a:gd name="connsiteY8" fmla="*/ 8122 h 1741255"/>
                <a:gd name="connsiteX0" fmla="*/ 41432 w 1563280"/>
                <a:gd name="connsiteY0" fmla="*/ 8122 h 1741255"/>
                <a:gd name="connsiteX1" fmla="*/ 949403 w 1563280"/>
                <a:gd name="connsiteY1" fmla="*/ 312999 h 1741255"/>
                <a:gd name="connsiteX2" fmla="*/ 1472476 w 1563280"/>
                <a:gd name="connsiteY2" fmla="*/ 1059523 h 1741255"/>
                <a:gd name="connsiteX3" fmla="*/ 1432829 w 1563280"/>
                <a:gd name="connsiteY3" fmla="*/ 1741255 h 1741255"/>
                <a:gd name="connsiteX4" fmla="*/ 823213 w 1563280"/>
                <a:gd name="connsiteY4" fmla="*/ 1687411 h 1741255"/>
                <a:gd name="connsiteX5" fmla="*/ 790854 w 1563280"/>
                <a:gd name="connsiteY5" fmla="*/ 1270488 h 1741255"/>
                <a:gd name="connsiteX6" fmla="*/ 489749 w 1563280"/>
                <a:gd name="connsiteY6" fmla="*/ 846427 h 1741255"/>
                <a:gd name="connsiteX7" fmla="*/ 53644 w 1563280"/>
                <a:gd name="connsiteY7" fmla="*/ 699074 h 1741255"/>
                <a:gd name="connsiteX8" fmla="*/ 41432 w 1563280"/>
                <a:gd name="connsiteY8" fmla="*/ 8122 h 1741255"/>
                <a:gd name="connsiteX0" fmla="*/ 41432 w 1563280"/>
                <a:gd name="connsiteY0" fmla="*/ 8122 h 1741255"/>
                <a:gd name="connsiteX1" fmla="*/ 949403 w 1563280"/>
                <a:gd name="connsiteY1" fmla="*/ 312999 h 1741255"/>
                <a:gd name="connsiteX2" fmla="*/ 1472476 w 1563280"/>
                <a:gd name="connsiteY2" fmla="*/ 1059523 h 1741255"/>
                <a:gd name="connsiteX3" fmla="*/ 1432829 w 1563280"/>
                <a:gd name="connsiteY3" fmla="*/ 1741255 h 1741255"/>
                <a:gd name="connsiteX4" fmla="*/ 823213 w 1563280"/>
                <a:gd name="connsiteY4" fmla="*/ 1687411 h 1741255"/>
                <a:gd name="connsiteX5" fmla="*/ 790854 w 1563280"/>
                <a:gd name="connsiteY5" fmla="*/ 1270488 h 1741255"/>
                <a:gd name="connsiteX6" fmla="*/ 489749 w 1563280"/>
                <a:gd name="connsiteY6" fmla="*/ 846427 h 1741255"/>
                <a:gd name="connsiteX7" fmla="*/ 53644 w 1563280"/>
                <a:gd name="connsiteY7" fmla="*/ 699074 h 1741255"/>
                <a:gd name="connsiteX8" fmla="*/ 41432 w 1563280"/>
                <a:gd name="connsiteY8" fmla="*/ 8122 h 1741255"/>
                <a:gd name="connsiteX0" fmla="*/ 41432 w 1618579"/>
                <a:gd name="connsiteY0" fmla="*/ 8122 h 1770462"/>
                <a:gd name="connsiteX1" fmla="*/ 949403 w 1618579"/>
                <a:gd name="connsiteY1" fmla="*/ 312999 h 1770462"/>
                <a:gd name="connsiteX2" fmla="*/ 1472476 w 1618579"/>
                <a:gd name="connsiteY2" fmla="*/ 1059523 h 1770462"/>
                <a:gd name="connsiteX3" fmla="*/ 1513423 w 1618579"/>
                <a:gd name="connsiteY3" fmla="*/ 1770462 h 1770462"/>
                <a:gd name="connsiteX4" fmla="*/ 823213 w 1618579"/>
                <a:gd name="connsiteY4" fmla="*/ 1687411 h 1770462"/>
                <a:gd name="connsiteX5" fmla="*/ 790854 w 1618579"/>
                <a:gd name="connsiteY5" fmla="*/ 1270488 h 1770462"/>
                <a:gd name="connsiteX6" fmla="*/ 489749 w 1618579"/>
                <a:gd name="connsiteY6" fmla="*/ 846427 h 1770462"/>
                <a:gd name="connsiteX7" fmla="*/ 53644 w 1618579"/>
                <a:gd name="connsiteY7" fmla="*/ 699074 h 1770462"/>
                <a:gd name="connsiteX8" fmla="*/ 41432 w 1618579"/>
                <a:gd name="connsiteY8" fmla="*/ 8122 h 1770462"/>
                <a:gd name="connsiteX0" fmla="*/ 41432 w 1531671"/>
                <a:gd name="connsiteY0" fmla="*/ 8122 h 1770462"/>
                <a:gd name="connsiteX1" fmla="*/ 949403 w 1531671"/>
                <a:gd name="connsiteY1" fmla="*/ 312999 h 1770462"/>
                <a:gd name="connsiteX2" fmla="*/ 1472476 w 1531671"/>
                <a:gd name="connsiteY2" fmla="*/ 1059523 h 1770462"/>
                <a:gd name="connsiteX3" fmla="*/ 1513423 w 1531671"/>
                <a:gd name="connsiteY3" fmla="*/ 1770462 h 1770462"/>
                <a:gd name="connsiteX4" fmla="*/ 823213 w 1531671"/>
                <a:gd name="connsiteY4" fmla="*/ 1687411 h 1770462"/>
                <a:gd name="connsiteX5" fmla="*/ 790854 w 1531671"/>
                <a:gd name="connsiteY5" fmla="*/ 1270488 h 1770462"/>
                <a:gd name="connsiteX6" fmla="*/ 489749 w 1531671"/>
                <a:gd name="connsiteY6" fmla="*/ 846427 h 1770462"/>
                <a:gd name="connsiteX7" fmla="*/ 53644 w 1531671"/>
                <a:gd name="connsiteY7" fmla="*/ 699074 h 1770462"/>
                <a:gd name="connsiteX8" fmla="*/ 41432 w 1531671"/>
                <a:gd name="connsiteY8" fmla="*/ 8122 h 1770462"/>
                <a:gd name="connsiteX0" fmla="*/ 55308 w 1545547"/>
                <a:gd name="connsiteY0" fmla="*/ 8122 h 1770462"/>
                <a:gd name="connsiteX1" fmla="*/ 963279 w 1545547"/>
                <a:gd name="connsiteY1" fmla="*/ 312999 h 1770462"/>
                <a:gd name="connsiteX2" fmla="*/ 1486352 w 1545547"/>
                <a:gd name="connsiteY2" fmla="*/ 1059523 h 1770462"/>
                <a:gd name="connsiteX3" fmla="*/ 1527299 w 1545547"/>
                <a:gd name="connsiteY3" fmla="*/ 1770462 h 1770462"/>
                <a:gd name="connsiteX4" fmla="*/ 837089 w 1545547"/>
                <a:gd name="connsiteY4" fmla="*/ 1687411 h 1770462"/>
                <a:gd name="connsiteX5" fmla="*/ 804730 w 1545547"/>
                <a:gd name="connsiteY5" fmla="*/ 1270488 h 1770462"/>
                <a:gd name="connsiteX6" fmla="*/ 503625 w 1545547"/>
                <a:gd name="connsiteY6" fmla="*/ 846427 h 1770462"/>
                <a:gd name="connsiteX7" fmla="*/ 50421 w 1545547"/>
                <a:gd name="connsiteY7" fmla="*/ 643618 h 1770462"/>
                <a:gd name="connsiteX8" fmla="*/ 55308 w 1545547"/>
                <a:gd name="connsiteY8" fmla="*/ 8122 h 1770462"/>
                <a:gd name="connsiteX0" fmla="*/ 55308 w 1545547"/>
                <a:gd name="connsiteY0" fmla="*/ 8122 h 1770462"/>
                <a:gd name="connsiteX1" fmla="*/ 963279 w 1545547"/>
                <a:gd name="connsiteY1" fmla="*/ 312999 h 1770462"/>
                <a:gd name="connsiteX2" fmla="*/ 1486352 w 1545547"/>
                <a:gd name="connsiteY2" fmla="*/ 1059523 h 1770462"/>
                <a:gd name="connsiteX3" fmla="*/ 1527299 w 1545547"/>
                <a:gd name="connsiteY3" fmla="*/ 1770462 h 1770462"/>
                <a:gd name="connsiteX4" fmla="*/ 837089 w 1545547"/>
                <a:gd name="connsiteY4" fmla="*/ 1687411 h 1770462"/>
                <a:gd name="connsiteX5" fmla="*/ 804730 w 1545547"/>
                <a:gd name="connsiteY5" fmla="*/ 1270488 h 1770462"/>
                <a:gd name="connsiteX6" fmla="*/ 503625 w 1545547"/>
                <a:gd name="connsiteY6" fmla="*/ 846427 h 1770462"/>
                <a:gd name="connsiteX7" fmla="*/ 50421 w 1545547"/>
                <a:gd name="connsiteY7" fmla="*/ 643618 h 1770462"/>
                <a:gd name="connsiteX8" fmla="*/ 55308 w 1545547"/>
                <a:gd name="connsiteY8" fmla="*/ 8122 h 1770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45547" h="1770462">
                  <a:moveTo>
                    <a:pt x="55308" y="8122"/>
                  </a:moveTo>
                  <a:cubicBezTo>
                    <a:pt x="260586" y="-40492"/>
                    <a:pt x="724772" y="137766"/>
                    <a:pt x="963279" y="312999"/>
                  </a:cubicBezTo>
                  <a:cubicBezTo>
                    <a:pt x="1201786" y="488233"/>
                    <a:pt x="1392349" y="816612"/>
                    <a:pt x="1486352" y="1059523"/>
                  </a:cubicBezTo>
                  <a:cubicBezTo>
                    <a:pt x="1580355" y="1302434"/>
                    <a:pt x="1536536" y="1544267"/>
                    <a:pt x="1527299" y="1770462"/>
                  </a:cubicBezTo>
                  <a:lnTo>
                    <a:pt x="837089" y="1687411"/>
                  </a:lnTo>
                  <a:cubicBezTo>
                    <a:pt x="890293" y="1551930"/>
                    <a:pt x="860307" y="1410652"/>
                    <a:pt x="804730" y="1270488"/>
                  </a:cubicBezTo>
                  <a:cubicBezTo>
                    <a:pt x="749153" y="1130324"/>
                    <a:pt x="671632" y="919056"/>
                    <a:pt x="503625" y="846427"/>
                  </a:cubicBezTo>
                  <a:cubicBezTo>
                    <a:pt x="328573" y="770752"/>
                    <a:pt x="181960" y="630192"/>
                    <a:pt x="50421" y="643618"/>
                  </a:cubicBezTo>
                  <a:cubicBezTo>
                    <a:pt x="-89428" y="481320"/>
                    <a:pt x="112119" y="171187"/>
                    <a:pt x="55308" y="8122"/>
                  </a:cubicBezTo>
                  <a:close/>
                </a:path>
              </a:pathLst>
            </a:custGeom>
            <a:solidFill>
              <a:schemeClr val="accent3">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endParaRPr lang="en-GB" sz="800" dirty="0">
                <a:solidFill>
                  <a:schemeClr val="tx1"/>
                </a:solidFill>
              </a:endParaRPr>
            </a:p>
          </p:txBody>
        </p:sp>
        <p:sp>
          <p:nvSpPr>
            <p:cNvPr id="41" name="TextBox 40">
              <a:extLst>
                <a:ext uri="{FF2B5EF4-FFF2-40B4-BE49-F238E27FC236}">
                  <a16:creationId xmlns:a16="http://schemas.microsoft.com/office/drawing/2014/main" id="{866A6E1F-8E4C-CB98-4AE2-E15255E997E1}"/>
                </a:ext>
              </a:extLst>
            </p:cNvPr>
            <p:cNvSpPr txBox="1"/>
            <p:nvPr/>
          </p:nvSpPr>
          <p:spPr>
            <a:xfrm>
              <a:off x="9366173" y="4494834"/>
              <a:ext cx="946227" cy="338554"/>
            </a:xfrm>
            <a:prstGeom prst="rect">
              <a:avLst/>
            </a:prstGeom>
            <a:noFill/>
          </p:spPr>
          <p:txBody>
            <a:bodyPr wrap="square" rtlCol="0">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r>
                <a:rPr lang="en-US" sz="1600" dirty="0">
                  <a:solidFill>
                    <a:schemeClr val="tx1">
                      <a:lumMod val="85000"/>
                      <a:lumOff val="15000"/>
                    </a:schemeClr>
                  </a:solidFill>
                </a:rPr>
                <a:t>Test</a:t>
              </a:r>
              <a:endParaRPr lang="en-GB" sz="1600" dirty="0">
                <a:solidFill>
                  <a:schemeClr val="tx1">
                    <a:lumMod val="85000"/>
                    <a:lumOff val="15000"/>
                  </a:schemeClr>
                </a:solidFill>
              </a:endParaRPr>
            </a:p>
          </p:txBody>
        </p:sp>
        <p:sp>
          <p:nvSpPr>
            <p:cNvPr id="42" name="Block Arc 36">
              <a:extLst>
                <a:ext uri="{FF2B5EF4-FFF2-40B4-BE49-F238E27FC236}">
                  <a16:creationId xmlns:a16="http://schemas.microsoft.com/office/drawing/2014/main" id="{33725E9A-EB02-F41D-B146-74AF3B20149E}"/>
                </a:ext>
              </a:extLst>
            </p:cNvPr>
            <p:cNvSpPr/>
            <p:nvPr/>
          </p:nvSpPr>
          <p:spPr>
            <a:xfrm rot="931880">
              <a:off x="10137670" y="4750712"/>
              <a:ext cx="805807" cy="1122169"/>
            </a:xfrm>
            <a:custGeom>
              <a:avLst/>
              <a:gdLst>
                <a:gd name="connsiteX0" fmla="*/ 386766 w 2269726"/>
                <a:gd name="connsiteY0" fmla="*/ 286359 h 2309082"/>
                <a:gd name="connsiteX1" fmla="*/ 1562349 w 2269726"/>
                <a:gd name="connsiteY1" fmla="*/ 85042 h 2309082"/>
                <a:gd name="connsiteX2" fmla="*/ 2264350 w 2269726"/>
                <a:gd name="connsiteY2" fmla="*/ 1042295 h 2309082"/>
                <a:gd name="connsiteX3" fmla="*/ 1762720 w 2269726"/>
                <a:gd name="connsiteY3" fmla="*/ 2116295 h 2309082"/>
                <a:gd name="connsiteX4" fmla="*/ 1411389 w 2269726"/>
                <a:gd name="connsiteY4" fmla="*/ 1578125 h 2309082"/>
                <a:gd name="connsiteX5" fmla="*/ 1624934 w 2269726"/>
                <a:gd name="connsiteY5" fmla="*/ 1105838 h 2309082"/>
                <a:gd name="connsiteX6" fmla="*/ 1323829 w 2269726"/>
                <a:gd name="connsiteY6" fmla="*/ 681777 h 2309082"/>
                <a:gd name="connsiteX7" fmla="*/ 806314 w 2269726"/>
                <a:gd name="connsiteY7" fmla="*/ 773254 h 2309082"/>
                <a:gd name="connsiteX8" fmla="*/ 386766 w 2269726"/>
                <a:gd name="connsiteY8" fmla="*/ 286359 h 2309082"/>
                <a:gd name="connsiteX0" fmla="*/ 0 w 1534460"/>
                <a:gd name="connsiteY0" fmla="*/ 143046 h 2268903"/>
                <a:gd name="connsiteX1" fmla="*/ 827068 w 1534460"/>
                <a:gd name="connsiteY1" fmla="*/ 237650 h 2268903"/>
                <a:gd name="connsiteX2" fmla="*/ 1529069 w 1534460"/>
                <a:gd name="connsiteY2" fmla="*/ 1194903 h 2268903"/>
                <a:gd name="connsiteX3" fmla="*/ 1027439 w 1534460"/>
                <a:gd name="connsiteY3" fmla="*/ 2268903 h 2268903"/>
                <a:gd name="connsiteX4" fmla="*/ 676108 w 1534460"/>
                <a:gd name="connsiteY4" fmla="*/ 1730733 h 2268903"/>
                <a:gd name="connsiteX5" fmla="*/ 889653 w 1534460"/>
                <a:gd name="connsiteY5" fmla="*/ 1258446 h 2268903"/>
                <a:gd name="connsiteX6" fmla="*/ 588548 w 1534460"/>
                <a:gd name="connsiteY6" fmla="*/ 834385 h 2268903"/>
                <a:gd name="connsiteX7" fmla="*/ 71033 w 1534460"/>
                <a:gd name="connsiteY7" fmla="*/ 925862 h 2268903"/>
                <a:gd name="connsiteX8" fmla="*/ 0 w 1534460"/>
                <a:gd name="connsiteY8" fmla="*/ 143046 h 2268903"/>
                <a:gd name="connsiteX0" fmla="*/ 0 w 1534460"/>
                <a:gd name="connsiteY0" fmla="*/ 143046 h 2268903"/>
                <a:gd name="connsiteX1" fmla="*/ 827068 w 1534460"/>
                <a:gd name="connsiteY1" fmla="*/ 237650 h 2268903"/>
                <a:gd name="connsiteX2" fmla="*/ 1529069 w 1534460"/>
                <a:gd name="connsiteY2" fmla="*/ 1194903 h 2268903"/>
                <a:gd name="connsiteX3" fmla="*/ 1027439 w 1534460"/>
                <a:gd name="connsiteY3" fmla="*/ 2268903 h 2268903"/>
                <a:gd name="connsiteX4" fmla="*/ 676108 w 1534460"/>
                <a:gd name="connsiteY4" fmla="*/ 1730733 h 2268903"/>
                <a:gd name="connsiteX5" fmla="*/ 889653 w 1534460"/>
                <a:gd name="connsiteY5" fmla="*/ 1258446 h 2268903"/>
                <a:gd name="connsiteX6" fmla="*/ 588548 w 1534460"/>
                <a:gd name="connsiteY6" fmla="*/ 834385 h 2268903"/>
                <a:gd name="connsiteX7" fmla="*/ 65277 w 1534460"/>
                <a:gd name="connsiteY7" fmla="*/ 830786 h 2268903"/>
                <a:gd name="connsiteX8" fmla="*/ 0 w 1534460"/>
                <a:gd name="connsiteY8" fmla="*/ 143046 h 2268903"/>
                <a:gd name="connsiteX0" fmla="*/ 61683 w 1506988"/>
                <a:gd name="connsiteY0" fmla="*/ 125950 h 2327508"/>
                <a:gd name="connsiteX1" fmla="*/ 799596 w 1506988"/>
                <a:gd name="connsiteY1" fmla="*/ 296255 h 2327508"/>
                <a:gd name="connsiteX2" fmla="*/ 1501597 w 1506988"/>
                <a:gd name="connsiteY2" fmla="*/ 1253508 h 2327508"/>
                <a:gd name="connsiteX3" fmla="*/ 999967 w 1506988"/>
                <a:gd name="connsiteY3" fmla="*/ 2327508 h 2327508"/>
                <a:gd name="connsiteX4" fmla="*/ 648636 w 1506988"/>
                <a:gd name="connsiteY4" fmla="*/ 1789338 h 2327508"/>
                <a:gd name="connsiteX5" fmla="*/ 862181 w 1506988"/>
                <a:gd name="connsiteY5" fmla="*/ 1317051 h 2327508"/>
                <a:gd name="connsiteX6" fmla="*/ 561076 w 1506988"/>
                <a:gd name="connsiteY6" fmla="*/ 892990 h 2327508"/>
                <a:gd name="connsiteX7" fmla="*/ 37805 w 1506988"/>
                <a:gd name="connsiteY7" fmla="*/ 889391 h 2327508"/>
                <a:gd name="connsiteX8" fmla="*/ 61683 w 1506988"/>
                <a:gd name="connsiteY8" fmla="*/ 125950 h 2327508"/>
                <a:gd name="connsiteX0" fmla="*/ 0 w 1445305"/>
                <a:gd name="connsiteY0" fmla="*/ 125950 h 2327508"/>
                <a:gd name="connsiteX1" fmla="*/ 737913 w 1445305"/>
                <a:gd name="connsiteY1" fmla="*/ 296255 h 2327508"/>
                <a:gd name="connsiteX2" fmla="*/ 1439914 w 1445305"/>
                <a:gd name="connsiteY2" fmla="*/ 1253508 h 2327508"/>
                <a:gd name="connsiteX3" fmla="*/ 938284 w 1445305"/>
                <a:gd name="connsiteY3" fmla="*/ 2327508 h 2327508"/>
                <a:gd name="connsiteX4" fmla="*/ 586953 w 1445305"/>
                <a:gd name="connsiteY4" fmla="*/ 1789338 h 2327508"/>
                <a:gd name="connsiteX5" fmla="*/ 800498 w 1445305"/>
                <a:gd name="connsiteY5" fmla="*/ 1317051 h 2327508"/>
                <a:gd name="connsiteX6" fmla="*/ 499393 w 1445305"/>
                <a:gd name="connsiteY6" fmla="*/ 892990 h 2327508"/>
                <a:gd name="connsiteX7" fmla="*/ 63288 w 1445305"/>
                <a:gd name="connsiteY7" fmla="*/ 745637 h 2327508"/>
                <a:gd name="connsiteX8" fmla="*/ 0 w 1445305"/>
                <a:gd name="connsiteY8" fmla="*/ 125950 h 2327508"/>
                <a:gd name="connsiteX0" fmla="*/ 0 w 1445305"/>
                <a:gd name="connsiteY0" fmla="*/ 125950 h 2327508"/>
                <a:gd name="connsiteX1" fmla="*/ 737913 w 1445305"/>
                <a:gd name="connsiteY1" fmla="*/ 296255 h 2327508"/>
                <a:gd name="connsiteX2" fmla="*/ 1439914 w 1445305"/>
                <a:gd name="connsiteY2" fmla="*/ 1253508 h 2327508"/>
                <a:gd name="connsiteX3" fmla="*/ 938284 w 1445305"/>
                <a:gd name="connsiteY3" fmla="*/ 2327508 h 2327508"/>
                <a:gd name="connsiteX4" fmla="*/ 852737 w 1445305"/>
                <a:gd name="connsiteY4" fmla="*/ 1675249 h 2327508"/>
                <a:gd name="connsiteX5" fmla="*/ 800498 w 1445305"/>
                <a:gd name="connsiteY5" fmla="*/ 1317051 h 2327508"/>
                <a:gd name="connsiteX6" fmla="*/ 499393 w 1445305"/>
                <a:gd name="connsiteY6" fmla="*/ 892990 h 2327508"/>
                <a:gd name="connsiteX7" fmla="*/ 63288 w 1445305"/>
                <a:gd name="connsiteY7" fmla="*/ 745637 h 2327508"/>
                <a:gd name="connsiteX8" fmla="*/ 0 w 1445305"/>
                <a:gd name="connsiteY8" fmla="*/ 125950 h 2327508"/>
                <a:gd name="connsiteX0" fmla="*/ 0 w 1626451"/>
                <a:gd name="connsiteY0" fmla="*/ 125950 h 1787818"/>
                <a:gd name="connsiteX1" fmla="*/ 737913 w 1626451"/>
                <a:gd name="connsiteY1" fmla="*/ 296255 h 1787818"/>
                <a:gd name="connsiteX2" fmla="*/ 1439914 w 1626451"/>
                <a:gd name="connsiteY2" fmla="*/ 1253508 h 1787818"/>
                <a:gd name="connsiteX3" fmla="*/ 1442473 w 1626451"/>
                <a:gd name="connsiteY3" fmla="*/ 1787818 h 1787818"/>
                <a:gd name="connsiteX4" fmla="*/ 852737 w 1626451"/>
                <a:gd name="connsiteY4" fmla="*/ 1675249 h 1787818"/>
                <a:gd name="connsiteX5" fmla="*/ 800498 w 1626451"/>
                <a:gd name="connsiteY5" fmla="*/ 1317051 h 1787818"/>
                <a:gd name="connsiteX6" fmla="*/ 499393 w 1626451"/>
                <a:gd name="connsiteY6" fmla="*/ 892990 h 1787818"/>
                <a:gd name="connsiteX7" fmla="*/ 63288 w 1626451"/>
                <a:gd name="connsiteY7" fmla="*/ 745637 h 1787818"/>
                <a:gd name="connsiteX8" fmla="*/ 0 w 1626451"/>
                <a:gd name="connsiteY8" fmla="*/ 125950 h 1787818"/>
                <a:gd name="connsiteX0" fmla="*/ 0 w 1567514"/>
                <a:gd name="connsiteY0" fmla="*/ 125950 h 1787818"/>
                <a:gd name="connsiteX1" fmla="*/ 737913 w 1567514"/>
                <a:gd name="connsiteY1" fmla="*/ 296255 h 1787818"/>
                <a:gd name="connsiteX2" fmla="*/ 1439914 w 1567514"/>
                <a:gd name="connsiteY2" fmla="*/ 1253508 h 1787818"/>
                <a:gd name="connsiteX3" fmla="*/ 1442473 w 1567514"/>
                <a:gd name="connsiteY3" fmla="*/ 1787818 h 1787818"/>
                <a:gd name="connsiteX4" fmla="*/ 852737 w 1567514"/>
                <a:gd name="connsiteY4" fmla="*/ 1675249 h 1787818"/>
                <a:gd name="connsiteX5" fmla="*/ 800498 w 1567514"/>
                <a:gd name="connsiteY5" fmla="*/ 1317051 h 1787818"/>
                <a:gd name="connsiteX6" fmla="*/ 499393 w 1567514"/>
                <a:gd name="connsiteY6" fmla="*/ 892990 h 1787818"/>
                <a:gd name="connsiteX7" fmla="*/ 63288 w 1567514"/>
                <a:gd name="connsiteY7" fmla="*/ 745637 h 1787818"/>
                <a:gd name="connsiteX8" fmla="*/ 0 w 1567514"/>
                <a:gd name="connsiteY8" fmla="*/ 125950 h 1787818"/>
                <a:gd name="connsiteX0" fmla="*/ 0 w 1556437"/>
                <a:gd name="connsiteY0" fmla="*/ 112524 h 1774392"/>
                <a:gd name="connsiteX1" fmla="*/ 959047 w 1556437"/>
                <a:gd name="connsiteY1" fmla="*/ 346136 h 1774392"/>
                <a:gd name="connsiteX2" fmla="*/ 1439914 w 1556437"/>
                <a:gd name="connsiteY2" fmla="*/ 1240082 h 1774392"/>
                <a:gd name="connsiteX3" fmla="*/ 1442473 w 1556437"/>
                <a:gd name="connsiteY3" fmla="*/ 1774392 h 1774392"/>
                <a:gd name="connsiteX4" fmla="*/ 852737 w 1556437"/>
                <a:gd name="connsiteY4" fmla="*/ 1661823 h 1774392"/>
                <a:gd name="connsiteX5" fmla="*/ 800498 w 1556437"/>
                <a:gd name="connsiteY5" fmla="*/ 1303625 h 1774392"/>
                <a:gd name="connsiteX6" fmla="*/ 499393 w 1556437"/>
                <a:gd name="connsiteY6" fmla="*/ 879564 h 1774392"/>
                <a:gd name="connsiteX7" fmla="*/ 63288 w 1556437"/>
                <a:gd name="connsiteY7" fmla="*/ 732211 h 1774392"/>
                <a:gd name="connsiteX8" fmla="*/ 0 w 1556437"/>
                <a:gd name="connsiteY8" fmla="*/ 112524 h 1774392"/>
                <a:gd name="connsiteX0" fmla="*/ 0 w 1572924"/>
                <a:gd name="connsiteY0" fmla="*/ 108478 h 1770346"/>
                <a:gd name="connsiteX1" fmla="*/ 959047 w 1572924"/>
                <a:gd name="connsiteY1" fmla="*/ 342090 h 1770346"/>
                <a:gd name="connsiteX2" fmla="*/ 1482120 w 1572924"/>
                <a:gd name="connsiteY2" fmla="*/ 1088614 h 1770346"/>
                <a:gd name="connsiteX3" fmla="*/ 1442473 w 1572924"/>
                <a:gd name="connsiteY3" fmla="*/ 1770346 h 1770346"/>
                <a:gd name="connsiteX4" fmla="*/ 852737 w 1572924"/>
                <a:gd name="connsiteY4" fmla="*/ 1657777 h 1770346"/>
                <a:gd name="connsiteX5" fmla="*/ 800498 w 1572924"/>
                <a:gd name="connsiteY5" fmla="*/ 1299579 h 1770346"/>
                <a:gd name="connsiteX6" fmla="*/ 499393 w 1572924"/>
                <a:gd name="connsiteY6" fmla="*/ 875518 h 1770346"/>
                <a:gd name="connsiteX7" fmla="*/ 63288 w 1572924"/>
                <a:gd name="connsiteY7" fmla="*/ 728165 h 1770346"/>
                <a:gd name="connsiteX8" fmla="*/ 0 w 1572924"/>
                <a:gd name="connsiteY8" fmla="*/ 108478 h 1770346"/>
                <a:gd name="connsiteX0" fmla="*/ 0 w 1572924"/>
                <a:gd name="connsiteY0" fmla="*/ 77400 h 1739268"/>
                <a:gd name="connsiteX1" fmla="*/ 959047 w 1572924"/>
                <a:gd name="connsiteY1" fmla="*/ 311012 h 1739268"/>
                <a:gd name="connsiteX2" fmla="*/ 1482120 w 1572924"/>
                <a:gd name="connsiteY2" fmla="*/ 1057536 h 1739268"/>
                <a:gd name="connsiteX3" fmla="*/ 1442473 w 1572924"/>
                <a:gd name="connsiteY3" fmla="*/ 1739268 h 1739268"/>
                <a:gd name="connsiteX4" fmla="*/ 852737 w 1572924"/>
                <a:gd name="connsiteY4" fmla="*/ 1626699 h 1739268"/>
                <a:gd name="connsiteX5" fmla="*/ 800498 w 1572924"/>
                <a:gd name="connsiteY5" fmla="*/ 1268501 h 1739268"/>
                <a:gd name="connsiteX6" fmla="*/ 499393 w 1572924"/>
                <a:gd name="connsiteY6" fmla="*/ 844440 h 1739268"/>
                <a:gd name="connsiteX7" fmla="*/ 63288 w 1572924"/>
                <a:gd name="connsiteY7" fmla="*/ 697087 h 1739268"/>
                <a:gd name="connsiteX8" fmla="*/ 0 w 1572924"/>
                <a:gd name="connsiteY8" fmla="*/ 77400 h 1739268"/>
                <a:gd name="connsiteX0" fmla="*/ 29618 w 1551466"/>
                <a:gd name="connsiteY0" fmla="*/ 68619 h 1801752"/>
                <a:gd name="connsiteX1" fmla="*/ 937589 w 1551466"/>
                <a:gd name="connsiteY1" fmla="*/ 373496 h 1801752"/>
                <a:gd name="connsiteX2" fmla="*/ 1460662 w 1551466"/>
                <a:gd name="connsiteY2" fmla="*/ 1120020 h 1801752"/>
                <a:gd name="connsiteX3" fmla="*/ 1421015 w 1551466"/>
                <a:gd name="connsiteY3" fmla="*/ 1801752 h 1801752"/>
                <a:gd name="connsiteX4" fmla="*/ 831279 w 1551466"/>
                <a:gd name="connsiteY4" fmla="*/ 1689183 h 1801752"/>
                <a:gd name="connsiteX5" fmla="*/ 779040 w 1551466"/>
                <a:gd name="connsiteY5" fmla="*/ 1330985 h 1801752"/>
                <a:gd name="connsiteX6" fmla="*/ 477935 w 1551466"/>
                <a:gd name="connsiteY6" fmla="*/ 906924 h 1801752"/>
                <a:gd name="connsiteX7" fmla="*/ 41830 w 1551466"/>
                <a:gd name="connsiteY7" fmla="*/ 759571 h 1801752"/>
                <a:gd name="connsiteX8" fmla="*/ 29618 w 1551466"/>
                <a:gd name="connsiteY8" fmla="*/ 68619 h 1801752"/>
                <a:gd name="connsiteX0" fmla="*/ 29618 w 1551466"/>
                <a:gd name="connsiteY0" fmla="*/ 8122 h 1741255"/>
                <a:gd name="connsiteX1" fmla="*/ 937589 w 1551466"/>
                <a:gd name="connsiteY1" fmla="*/ 312999 h 1741255"/>
                <a:gd name="connsiteX2" fmla="*/ 1460662 w 1551466"/>
                <a:gd name="connsiteY2" fmla="*/ 1059523 h 1741255"/>
                <a:gd name="connsiteX3" fmla="*/ 1421015 w 1551466"/>
                <a:gd name="connsiteY3" fmla="*/ 1741255 h 1741255"/>
                <a:gd name="connsiteX4" fmla="*/ 831279 w 1551466"/>
                <a:gd name="connsiteY4" fmla="*/ 1628686 h 1741255"/>
                <a:gd name="connsiteX5" fmla="*/ 779040 w 1551466"/>
                <a:gd name="connsiteY5" fmla="*/ 1270488 h 1741255"/>
                <a:gd name="connsiteX6" fmla="*/ 477935 w 1551466"/>
                <a:gd name="connsiteY6" fmla="*/ 846427 h 1741255"/>
                <a:gd name="connsiteX7" fmla="*/ 41830 w 1551466"/>
                <a:gd name="connsiteY7" fmla="*/ 699074 h 1741255"/>
                <a:gd name="connsiteX8" fmla="*/ 29618 w 1551466"/>
                <a:gd name="connsiteY8" fmla="*/ 8122 h 1741255"/>
                <a:gd name="connsiteX0" fmla="*/ 41432 w 1563280"/>
                <a:gd name="connsiteY0" fmla="*/ 8122 h 1741255"/>
                <a:gd name="connsiteX1" fmla="*/ 949403 w 1563280"/>
                <a:gd name="connsiteY1" fmla="*/ 312999 h 1741255"/>
                <a:gd name="connsiteX2" fmla="*/ 1472476 w 1563280"/>
                <a:gd name="connsiteY2" fmla="*/ 1059523 h 1741255"/>
                <a:gd name="connsiteX3" fmla="*/ 1432829 w 1563280"/>
                <a:gd name="connsiteY3" fmla="*/ 1741255 h 1741255"/>
                <a:gd name="connsiteX4" fmla="*/ 843093 w 1563280"/>
                <a:gd name="connsiteY4" fmla="*/ 1628686 h 1741255"/>
                <a:gd name="connsiteX5" fmla="*/ 790854 w 1563280"/>
                <a:gd name="connsiteY5" fmla="*/ 1270488 h 1741255"/>
                <a:gd name="connsiteX6" fmla="*/ 489749 w 1563280"/>
                <a:gd name="connsiteY6" fmla="*/ 846427 h 1741255"/>
                <a:gd name="connsiteX7" fmla="*/ 53644 w 1563280"/>
                <a:gd name="connsiteY7" fmla="*/ 699074 h 1741255"/>
                <a:gd name="connsiteX8" fmla="*/ 41432 w 1563280"/>
                <a:gd name="connsiteY8" fmla="*/ 8122 h 1741255"/>
                <a:gd name="connsiteX0" fmla="*/ 41432 w 1563280"/>
                <a:gd name="connsiteY0" fmla="*/ 8122 h 1741255"/>
                <a:gd name="connsiteX1" fmla="*/ 949403 w 1563280"/>
                <a:gd name="connsiteY1" fmla="*/ 312999 h 1741255"/>
                <a:gd name="connsiteX2" fmla="*/ 1472476 w 1563280"/>
                <a:gd name="connsiteY2" fmla="*/ 1059523 h 1741255"/>
                <a:gd name="connsiteX3" fmla="*/ 1432829 w 1563280"/>
                <a:gd name="connsiteY3" fmla="*/ 1741255 h 1741255"/>
                <a:gd name="connsiteX4" fmla="*/ 823213 w 1563280"/>
                <a:gd name="connsiteY4" fmla="*/ 1687411 h 1741255"/>
                <a:gd name="connsiteX5" fmla="*/ 790854 w 1563280"/>
                <a:gd name="connsiteY5" fmla="*/ 1270488 h 1741255"/>
                <a:gd name="connsiteX6" fmla="*/ 489749 w 1563280"/>
                <a:gd name="connsiteY6" fmla="*/ 846427 h 1741255"/>
                <a:gd name="connsiteX7" fmla="*/ 53644 w 1563280"/>
                <a:gd name="connsiteY7" fmla="*/ 699074 h 1741255"/>
                <a:gd name="connsiteX8" fmla="*/ 41432 w 1563280"/>
                <a:gd name="connsiteY8" fmla="*/ 8122 h 1741255"/>
                <a:gd name="connsiteX0" fmla="*/ 41432 w 1563280"/>
                <a:gd name="connsiteY0" fmla="*/ 8122 h 1741255"/>
                <a:gd name="connsiteX1" fmla="*/ 949403 w 1563280"/>
                <a:gd name="connsiteY1" fmla="*/ 312999 h 1741255"/>
                <a:gd name="connsiteX2" fmla="*/ 1472476 w 1563280"/>
                <a:gd name="connsiteY2" fmla="*/ 1059523 h 1741255"/>
                <a:gd name="connsiteX3" fmla="*/ 1432829 w 1563280"/>
                <a:gd name="connsiteY3" fmla="*/ 1741255 h 1741255"/>
                <a:gd name="connsiteX4" fmla="*/ 823213 w 1563280"/>
                <a:gd name="connsiteY4" fmla="*/ 1687411 h 1741255"/>
                <a:gd name="connsiteX5" fmla="*/ 790854 w 1563280"/>
                <a:gd name="connsiteY5" fmla="*/ 1270488 h 1741255"/>
                <a:gd name="connsiteX6" fmla="*/ 489749 w 1563280"/>
                <a:gd name="connsiteY6" fmla="*/ 846427 h 1741255"/>
                <a:gd name="connsiteX7" fmla="*/ 53644 w 1563280"/>
                <a:gd name="connsiteY7" fmla="*/ 699074 h 1741255"/>
                <a:gd name="connsiteX8" fmla="*/ 41432 w 1563280"/>
                <a:gd name="connsiteY8" fmla="*/ 8122 h 1741255"/>
                <a:gd name="connsiteX0" fmla="*/ 41432 w 1618579"/>
                <a:gd name="connsiteY0" fmla="*/ 8122 h 1770462"/>
                <a:gd name="connsiteX1" fmla="*/ 949403 w 1618579"/>
                <a:gd name="connsiteY1" fmla="*/ 312999 h 1770462"/>
                <a:gd name="connsiteX2" fmla="*/ 1472476 w 1618579"/>
                <a:gd name="connsiteY2" fmla="*/ 1059523 h 1770462"/>
                <a:gd name="connsiteX3" fmla="*/ 1513423 w 1618579"/>
                <a:gd name="connsiteY3" fmla="*/ 1770462 h 1770462"/>
                <a:gd name="connsiteX4" fmla="*/ 823213 w 1618579"/>
                <a:gd name="connsiteY4" fmla="*/ 1687411 h 1770462"/>
                <a:gd name="connsiteX5" fmla="*/ 790854 w 1618579"/>
                <a:gd name="connsiteY5" fmla="*/ 1270488 h 1770462"/>
                <a:gd name="connsiteX6" fmla="*/ 489749 w 1618579"/>
                <a:gd name="connsiteY6" fmla="*/ 846427 h 1770462"/>
                <a:gd name="connsiteX7" fmla="*/ 53644 w 1618579"/>
                <a:gd name="connsiteY7" fmla="*/ 699074 h 1770462"/>
                <a:gd name="connsiteX8" fmla="*/ 41432 w 1618579"/>
                <a:gd name="connsiteY8" fmla="*/ 8122 h 1770462"/>
                <a:gd name="connsiteX0" fmla="*/ 41432 w 1531671"/>
                <a:gd name="connsiteY0" fmla="*/ 8122 h 1770462"/>
                <a:gd name="connsiteX1" fmla="*/ 949403 w 1531671"/>
                <a:gd name="connsiteY1" fmla="*/ 312999 h 1770462"/>
                <a:gd name="connsiteX2" fmla="*/ 1472476 w 1531671"/>
                <a:gd name="connsiteY2" fmla="*/ 1059523 h 1770462"/>
                <a:gd name="connsiteX3" fmla="*/ 1513423 w 1531671"/>
                <a:gd name="connsiteY3" fmla="*/ 1770462 h 1770462"/>
                <a:gd name="connsiteX4" fmla="*/ 823213 w 1531671"/>
                <a:gd name="connsiteY4" fmla="*/ 1687411 h 1770462"/>
                <a:gd name="connsiteX5" fmla="*/ 790854 w 1531671"/>
                <a:gd name="connsiteY5" fmla="*/ 1270488 h 1770462"/>
                <a:gd name="connsiteX6" fmla="*/ 489749 w 1531671"/>
                <a:gd name="connsiteY6" fmla="*/ 846427 h 1770462"/>
                <a:gd name="connsiteX7" fmla="*/ 53644 w 1531671"/>
                <a:gd name="connsiteY7" fmla="*/ 699074 h 1770462"/>
                <a:gd name="connsiteX8" fmla="*/ 41432 w 1531671"/>
                <a:gd name="connsiteY8" fmla="*/ 8122 h 1770462"/>
                <a:gd name="connsiteX0" fmla="*/ 55308 w 1545547"/>
                <a:gd name="connsiteY0" fmla="*/ 8122 h 1770462"/>
                <a:gd name="connsiteX1" fmla="*/ 963279 w 1545547"/>
                <a:gd name="connsiteY1" fmla="*/ 312999 h 1770462"/>
                <a:gd name="connsiteX2" fmla="*/ 1486352 w 1545547"/>
                <a:gd name="connsiteY2" fmla="*/ 1059523 h 1770462"/>
                <a:gd name="connsiteX3" fmla="*/ 1527299 w 1545547"/>
                <a:gd name="connsiteY3" fmla="*/ 1770462 h 1770462"/>
                <a:gd name="connsiteX4" fmla="*/ 837089 w 1545547"/>
                <a:gd name="connsiteY4" fmla="*/ 1687411 h 1770462"/>
                <a:gd name="connsiteX5" fmla="*/ 804730 w 1545547"/>
                <a:gd name="connsiteY5" fmla="*/ 1270488 h 1770462"/>
                <a:gd name="connsiteX6" fmla="*/ 503625 w 1545547"/>
                <a:gd name="connsiteY6" fmla="*/ 846427 h 1770462"/>
                <a:gd name="connsiteX7" fmla="*/ 50421 w 1545547"/>
                <a:gd name="connsiteY7" fmla="*/ 643618 h 1770462"/>
                <a:gd name="connsiteX8" fmla="*/ 55308 w 1545547"/>
                <a:gd name="connsiteY8" fmla="*/ 8122 h 1770462"/>
                <a:gd name="connsiteX0" fmla="*/ 55308 w 1545547"/>
                <a:gd name="connsiteY0" fmla="*/ 8122 h 1770462"/>
                <a:gd name="connsiteX1" fmla="*/ 963279 w 1545547"/>
                <a:gd name="connsiteY1" fmla="*/ 312999 h 1770462"/>
                <a:gd name="connsiteX2" fmla="*/ 1486352 w 1545547"/>
                <a:gd name="connsiteY2" fmla="*/ 1059523 h 1770462"/>
                <a:gd name="connsiteX3" fmla="*/ 1527299 w 1545547"/>
                <a:gd name="connsiteY3" fmla="*/ 1770462 h 1770462"/>
                <a:gd name="connsiteX4" fmla="*/ 837089 w 1545547"/>
                <a:gd name="connsiteY4" fmla="*/ 1687411 h 1770462"/>
                <a:gd name="connsiteX5" fmla="*/ 804730 w 1545547"/>
                <a:gd name="connsiteY5" fmla="*/ 1270488 h 1770462"/>
                <a:gd name="connsiteX6" fmla="*/ 503625 w 1545547"/>
                <a:gd name="connsiteY6" fmla="*/ 846427 h 1770462"/>
                <a:gd name="connsiteX7" fmla="*/ 50421 w 1545547"/>
                <a:gd name="connsiteY7" fmla="*/ 643618 h 1770462"/>
                <a:gd name="connsiteX8" fmla="*/ 55308 w 1545547"/>
                <a:gd name="connsiteY8" fmla="*/ 8122 h 1770462"/>
                <a:gd name="connsiteX0" fmla="*/ 55308 w 1585762"/>
                <a:gd name="connsiteY0" fmla="*/ 8122 h 1834278"/>
                <a:gd name="connsiteX1" fmla="*/ 963279 w 1585762"/>
                <a:gd name="connsiteY1" fmla="*/ 312999 h 1834278"/>
                <a:gd name="connsiteX2" fmla="*/ 1486352 w 1585762"/>
                <a:gd name="connsiteY2" fmla="*/ 1059523 h 1834278"/>
                <a:gd name="connsiteX3" fmla="*/ 1582252 w 1585762"/>
                <a:gd name="connsiteY3" fmla="*/ 1834278 h 1834278"/>
                <a:gd name="connsiteX4" fmla="*/ 837089 w 1585762"/>
                <a:gd name="connsiteY4" fmla="*/ 1687411 h 1834278"/>
                <a:gd name="connsiteX5" fmla="*/ 804730 w 1585762"/>
                <a:gd name="connsiteY5" fmla="*/ 1270488 h 1834278"/>
                <a:gd name="connsiteX6" fmla="*/ 503625 w 1585762"/>
                <a:gd name="connsiteY6" fmla="*/ 846427 h 1834278"/>
                <a:gd name="connsiteX7" fmla="*/ 50421 w 1585762"/>
                <a:gd name="connsiteY7" fmla="*/ 643618 h 1834278"/>
                <a:gd name="connsiteX8" fmla="*/ 55308 w 1585762"/>
                <a:gd name="connsiteY8" fmla="*/ 8122 h 1834278"/>
                <a:gd name="connsiteX0" fmla="*/ 55308 w 1584969"/>
                <a:gd name="connsiteY0" fmla="*/ 9035 h 1835191"/>
                <a:gd name="connsiteX1" fmla="*/ 1012702 w 1584969"/>
                <a:gd name="connsiteY1" fmla="*/ 290873 h 1835191"/>
                <a:gd name="connsiteX2" fmla="*/ 1486352 w 1584969"/>
                <a:gd name="connsiteY2" fmla="*/ 1060436 h 1835191"/>
                <a:gd name="connsiteX3" fmla="*/ 1582252 w 1584969"/>
                <a:gd name="connsiteY3" fmla="*/ 1835191 h 1835191"/>
                <a:gd name="connsiteX4" fmla="*/ 837089 w 1584969"/>
                <a:gd name="connsiteY4" fmla="*/ 1688324 h 1835191"/>
                <a:gd name="connsiteX5" fmla="*/ 804730 w 1584969"/>
                <a:gd name="connsiteY5" fmla="*/ 1271401 h 1835191"/>
                <a:gd name="connsiteX6" fmla="*/ 503625 w 1584969"/>
                <a:gd name="connsiteY6" fmla="*/ 847340 h 1835191"/>
                <a:gd name="connsiteX7" fmla="*/ 50421 w 1584969"/>
                <a:gd name="connsiteY7" fmla="*/ 644531 h 1835191"/>
                <a:gd name="connsiteX8" fmla="*/ 55308 w 1584969"/>
                <a:gd name="connsiteY8" fmla="*/ 9035 h 1835191"/>
                <a:gd name="connsiteX0" fmla="*/ 732085 w 1549121"/>
                <a:gd name="connsiteY0" fmla="*/ 19343 h 1708587"/>
                <a:gd name="connsiteX1" fmla="*/ 976854 w 1549121"/>
                <a:gd name="connsiteY1" fmla="*/ 164269 h 1708587"/>
                <a:gd name="connsiteX2" fmla="*/ 1450504 w 1549121"/>
                <a:gd name="connsiteY2" fmla="*/ 933832 h 1708587"/>
                <a:gd name="connsiteX3" fmla="*/ 1546404 w 1549121"/>
                <a:gd name="connsiteY3" fmla="*/ 1708587 h 1708587"/>
                <a:gd name="connsiteX4" fmla="*/ 801241 w 1549121"/>
                <a:gd name="connsiteY4" fmla="*/ 1561720 h 1708587"/>
                <a:gd name="connsiteX5" fmla="*/ 768882 w 1549121"/>
                <a:gd name="connsiteY5" fmla="*/ 1144797 h 1708587"/>
                <a:gd name="connsiteX6" fmla="*/ 467777 w 1549121"/>
                <a:gd name="connsiteY6" fmla="*/ 720736 h 1708587"/>
                <a:gd name="connsiteX7" fmla="*/ 14573 w 1549121"/>
                <a:gd name="connsiteY7" fmla="*/ 517927 h 1708587"/>
                <a:gd name="connsiteX8" fmla="*/ 732085 w 1549121"/>
                <a:gd name="connsiteY8" fmla="*/ 19343 h 1708587"/>
                <a:gd name="connsiteX0" fmla="*/ 398834 w 1215870"/>
                <a:gd name="connsiteY0" fmla="*/ 19343 h 1708587"/>
                <a:gd name="connsiteX1" fmla="*/ 643603 w 1215870"/>
                <a:gd name="connsiteY1" fmla="*/ 164269 h 1708587"/>
                <a:gd name="connsiteX2" fmla="*/ 1117253 w 1215870"/>
                <a:gd name="connsiteY2" fmla="*/ 933832 h 1708587"/>
                <a:gd name="connsiteX3" fmla="*/ 1213153 w 1215870"/>
                <a:gd name="connsiteY3" fmla="*/ 1708587 h 1708587"/>
                <a:gd name="connsiteX4" fmla="*/ 467990 w 1215870"/>
                <a:gd name="connsiteY4" fmla="*/ 1561720 h 1708587"/>
                <a:gd name="connsiteX5" fmla="*/ 435631 w 1215870"/>
                <a:gd name="connsiteY5" fmla="*/ 1144797 h 1708587"/>
                <a:gd name="connsiteX6" fmla="*/ 134526 w 1215870"/>
                <a:gd name="connsiteY6" fmla="*/ 720736 h 1708587"/>
                <a:gd name="connsiteX7" fmla="*/ 22047 w 1215870"/>
                <a:gd name="connsiteY7" fmla="*/ 655846 h 1708587"/>
                <a:gd name="connsiteX8" fmla="*/ 398834 w 1215870"/>
                <a:gd name="connsiteY8" fmla="*/ 19343 h 1708587"/>
                <a:gd name="connsiteX0" fmla="*/ 398834 w 1215870"/>
                <a:gd name="connsiteY0" fmla="*/ 19343 h 1708587"/>
                <a:gd name="connsiteX1" fmla="*/ 643603 w 1215870"/>
                <a:gd name="connsiteY1" fmla="*/ 164269 h 1708587"/>
                <a:gd name="connsiteX2" fmla="*/ 1117253 w 1215870"/>
                <a:gd name="connsiteY2" fmla="*/ 933832 h 1708587"/>
                <a:gd name="connsiteX3" fmla="*/ 1213153 w 1215870"/>
                <a:gd name="connsiteY3" fmla="*/ 1708587 h 1708587"/>
                <a:gd name="connsiteX4" fmla="*/ 467990 w 1215870"/>
                <a:gd name="connsiteY4" fmla="*/ 1561720 h 1708587"/>
                <a:gd name="connsiteX5" fmla="*/ 435631 w 1215870"/>
                <a:gd name="connsiteY5" fmla="*/ 1144797 h 1708587"/>
                <a:gd name="connsiteX6" fmla="*/ 276582 w 1215870"/>
                <a:gd name="connsiteY6" fmla="*/ 830129 h 1708587"/>
                <a:gd name="connsiteX7" fmla="*/ 22047 w 1215870"/>
                <a:gd name="connsiteY7" fmla="*/ 655846 h 1708587"/>
                <a:gd name="connsiteX8" fmla="*/ 398834 w 1215870"/>
                <a:gd name="connsiteY8" fmla="*/ 19343 h 1708587"/>
                <a:gd name="connsiteX0" fmla="*/ 398834 w 1214220"/>
                <a:gd name="connsiteY0" fmla="*/ 5320 h 1694564"/>
                <a:gd name="connsiteX1" fmla="*/ 896047 w 1214220"/>
                <a:gd name="connsiteY1" fmla="*/ 405745 h 1694564"/>
                <a:gd name="connsiteX2" fmla="*/ 1117253 w 1214220"/>
                <a:gd name="connsiteY2" fmla="*/ 919809 h 1694564"/>
                <a:gd name="connsiteX3" fmla="*/ 1213153 w 1214220"/>
                <a:gd name="connsiteY3" fmla="*/ 1694564 h 1694564"/>
                <a:gd name="connsiteX4" fmla="*/ 467990 w 1214220"/>
                <a:gd name="connsiteY4" fmla="*/ 1547697 h 1694564"/>
                <a:gd name="connsiteX5" fmla="*/ 435631 w 1214220"/>
                <a:gd name="connsiteY5" fmla="*/ 1130774 h 1694564"/>
                <a:gd name="connsiteX6" fmla="*/ 276582 w 1214220"/>
                <a:gd name="connsiteY6" fmla="*/ 816106 h 1694564"/>
                <a:gd name="connsiteX7" fmla="*/ 22047 w 1214220"/>
                <a:gd name="connsiteY7" fmla="*/ 641823 h 1694564"/>
                <a:gd name="connsiteX8" fmla="*/ 398834 w 1214220"/>
                <a:gd name="connsiteY8" fmla="*/ 5320 h 1694564"/>
                <a:gd name="connsiteX0" fmla="*/ 459091 w 1212333"/>
                <a:gd name="connsiteY0" fmla="*/ 5400 h 1688653"/>
                <a:gd name="connsiteX1" fmla="*/ 894160 w 1212333"/>
                <a:gd name="connsiteY1" fmla="*/ 399834 h 1688653"/>
                <a:gd name="connsiteX2" fmla="*/ 1115366 w 1212333"/>
                <a:gd name="connsiteY2" fmla="*/ 913898 h 1688653"/>
                <a:gd name="connsiteX3" fmla="*/ 1211266 w 1212333"/>
                <a:gd name="connsiteY3" fmla="*/ 1688653 h 1688653"/>
                <a:gd name="connsiteX4" fmla="*/ 466103 w 1212333"/>
                <a:gd name="connsiteY4" fmla="*/ 1541786 h 1688653"/>
                <a:gd name="connsiteX5" fmla="*/ 433744 w 1212333"/>
                <a:gd name="connsiteY5" fmla="*/ 1124863 h 1688653"/>
                <a:gd name="connsiteX6" fmla="*/ 274695 w 1212333"/>
                <a:gd name="connsiteY6" fmla="*/ 810195 h 1688653"/>
                <a:gd name="connsiteX7" fmla="*/ 20160 w 1212333"/>
                <a:gd name="connsiteY7" fmla="*/ 635912 h 1688653"/>
                <a:gd name="connsiteX8" fmla="*/ 459091 w 1212333"/>
                <a:gd name="connsiteY8" fmla="*/ 5400 h 1688653"/>
                <a:gd name="connsiteX0" fmla="*/ 459091 w 1212333"/>
                <a:gd name="connsiteY0" fmla="*/ 0 h 1683253"/>
                <a:gd name="connsiteX1" fmla="*/ 894160 w 1212333"/>
                <a:gd name="connsiteY1" fmla="*/ 394434 h 1683253"/>
                <a:gd name="connsiteX2" fmla="*/ 1115366 w 1212333"/>
                <a:gd name="connsiteY2" fmla="*/ 908498 h 1683253"/>
                <a:gd name="connsiteX3" fmla="*/ 1211266 w 1212333"/>
                <a:gd name="connsiteY3" fmla="*/ 1683253 h 1683253"/>
                <a:gd name="connsiteX4" fmla="*/ 466103 w 1212333"/>
                <a:gd name="connsiteY4" fmla="*/ 1536386 h 1683253"/>
                <a:gd name="connsiteX5" fmla="*/ 433744 w 1212333"/>
                <a:gd name="connsiteY5" fmla="*/ 1119463 h 1683253"/>
                <a:gd name="connsiteX6" fmla="*/ 274695 w 1212333"/>
                <a:gd name="connsiteY6" fmla="*/ 804795 h 1683253"/>
                <a:gd name="connsiteX7" fmla="*/ 20160 w 1212333"/>
                <a:gd name="connsiteY7" fmla="*/ 630512 h 1683253"/>
                <a:gd name="connsiteX8" fmla="*/ 459091 w 1212333"/>
                <a:gd name="connsiteY8" fmla="*/ 0 h 1683253"/>
                <a:gd name="connsiteX0" fmla="*/ 460185 w 1213427"/>
                <a:gd name="connsiteY0" fmla="*/ 0 h 1683253"/>
                <a:gd name="connsiteX1" fmla="*/ 895254 w 1213427"/>
                <a:gd name="connsiteY1" fmla="*/ 394434 h 1683253"/>
                <a:gd name="connsiteX2" fmla="*/ 1116460 w 1213427"/>
                <a:gd name="connsiteY2" fmla="*/ 908498 h 1683253"/>
                <a:gd name="connsiteX3" fmla="*/ 1212360 w 1213427"/>
                <a:gd name="connsiteY3" fmla="*/ 1683253 h 1683253"/>
                <a:gd name="connsiteX4" fmla="*/ 467197 w 1213427"/>
                <a:gd name="connsiteY4" fmla="*/ 1536386 h 1683253"/>
                <a:gd name="connsiteX5" fmla="*/ 434838 w 1213427"/>
                <a:gd name="connsiteY5" fmla="*/ 1119463 h 1683253"/>
                <a:gd name="connsiteX6" fmla="*/ 275789 w 1213427"/>
                <a:gd name="connsiteY6" fmla="*/ 804795 h 1683253"/>
                <a:gd name="connsiteX7" fmla="*/ 21254 w 1213427"/>
                <a:gd name="connsiteY7" fmla="*/ 630512 h 1683253"/>
                <a:gd name="connsiteX8" fmla="*/ 460185 w 1213427"/>
                <a:gd name="connsiteY8" fmla="*/ 0 h 1683253"/>
                <a:gd name="connsiteX0" fmla="*/ 453219 w 1206461"/>
                <a:gd name="connsiteY0" fmla="*/ 0 h 1683253"/>
                <a:gd name="connsiteX1" fmla="*/ 888288 w 1206461"/>
                <a:gd name="connsiteY1" fmla="*/ 394434 h 1683253"/>
                <a:gd name="connsiteX2" fmla="*/ 1109494 w 1206461"/>
                <a:gd name="connsiteY2" fmla="*/ 908498 h 1683253"/>
                <a:gd name="connsiteX3" fmla="*/ 1205394 w 1206461"/>
                <a:gd name="connsiteY3" fmla="*/ 1683253 h 1683253"/>
                <a:gd name="connsiteX4" fmla="*/ 460231 w 1206461"/>
                <a:gd name="connsiteY4" fmla="*/ 1536386 h 1683253"/>
                <a:gd name="connsiteX5" fmla="*/ 427872 w 1206461"/>
                <a:gd name="connsiteY5" fmla="*/ 1119463 h 1683253"/>
                <a:gd name="connsiteX6" fmla="*/ 268823 w 1206461"/>
                <a:gd name="connsiteY6" fmla="*/ 804795 h 1683253"/>
                <a:gd name="connsiteX7" fmla="*/ 21479 w 1206461"/>
                <a:gd name="connsiteY7" fmla="*/ 572687 h 1683253"/>
                <a:gd name="connsiteX8" fmla="*/ 453219 w 1206461"/>
                <a:gd name="connsiteY8" fmla="*/ 0 h 1683253"/>
                <a:gd name="connsiteX0" fmla="*/ 453219 w 1206461"/>
                <a:gd name="connsiteY0" fmla="*/ 0 h 1683253"/>
                <a:gd name="connsiteX1" fmla="*/ 888288 w 1206461"/>
                <a:gd name="connsiteY1" fmla="*/ 394434 h 1683253"/>
                <a:gd name="connsiteX2" fmla="*/ 1109494 w 1206461"/>
                <a:gd name="connsiteY2" fmla="*/ 908498 h 1683253"/>
                <a:gd name="connsiteX3" fmla="*/ 1205394 w 1206461"/>
                <a:gd name="connsiteY3" fmla="*/ 1683253 h 1683253"/>
                <a:gd name="connsiteX4" fmla="*/ 460231 w 1206461"/>
                <a:gd name="connsiteY4" fmla="*/ 1536386 h 1683253"/>
                <a:gd name="connsiteX5" fmla="*/ 427872 w 1206461"/>
                <a:gd name="connsiteY5" fmla="*/ 1119463 h 1683253"/>
                <a:gd name="connsiteX6" fmla="*/ 268823 w 1206461"/>
                <a:gd name="connsiteY6" fmla="*/ 804795 h 1683253"/>
                <a:gd name="connsiteX7" fmla="*/ 21479 w 1206461"/>
                <a:gd name="connsiteY7" fmla="*/ 572687 h 1683253"/>
                <a:gd name="connsiteX8" fmla="*/ 453219 w 1206461"/>
                <a:gd name="connsiteY8" fmla="*/ 0 h 1683253"/>
                <a:gd name="connsiteX0" fmla="*/ 453219 w 1206461"/>
                <a:gd name="connsiteY0" fmla="*/ 0 h 1683253"/>
                <a:gd name="connsiteX1" fmla="*/ 888288 w 1206461"/>
                <a:gd name="connsiteY1" fmla="*/ 394434 h 1683253"/>
                <a:gd name="connsiteX2" fmla="*/ 1109494 w 1206461"/>
                <a:gd name="connsiteY2" fmla="*/ 908498 h 1683253"/>
                <a:gd name="connsiteX3" fmla="*/ 1205394 w 1206461"/>
                <a:gd name="connsiteY3" fmla="*/ 1683253 h 1683253"/>
                <a:gd name="connsiteX4" fmla="*/ 460231 w 1206461"/>
                <a:gd name="connsiteY4" fmla="*/ 1536386 h 1683253"/>
                <a:gd name="connsiteX5" fmla="*/ 427872 w 1206461"/>
                <a:gd name="connsiteY5" fmla="*/ 1119463 h 1683253"/>
                <a:gd name="connsiteX6" fmla="*/ 263541 w 1206461"/>
                <a:gd name="connsiteY6" fmla="*/ 769045 h 1683253"/>
                <a:gd name="connsiteX7" fmla="*/ 21479 w 1206461"/>
                <a:gd name="connsiteY7" fmla="*/ 572687 h 1683253"/>
                <a:gd name="connsiteX8" fmla="*/ 453219 w 1206461"/>
                <a:gd name="connsiteY8" fmla="*/ 0 h 1683253"/>
                <a:gd name="connsiteX0" fmla="*/ 453219 w 1206461"/>
                <a:gd name="connsiteY0" fmla="*/ 0 h 1683253"/>
                <a:gd name="connsiteX1" fmla="*/ 888288 w 1206461"/>
                <a:gd name="connsiteY1" fmla="*/ 394434 h 1683253"/>
                <a:gd name="connsiteX2" fmla="*/ 1109494 w 1206461"/>
                <a:gd name="connsiteY2" fmla="*/ 908498 h 1683253"/>
                <a:gd name="connsiteX3" fmla="*/ 1205394 w 1206461"/>
                <a:gd name="connsiteY3" fmla="*/ 1683253 h 1683253"/>
                <a:gd name="connsiteX4" fmla="*/ 460231 w 1206461"/>
                <a:gd name="connsiteY4" fmla="*/ 1536386 h 1683253"/>
                <a:gd name="connsiteX5" fmla="*/ 427872 w 1206461"/>
                <a:gd name="connsiteY5" fmla="*/ 1119463 h 1683253"/>
                <a:gd name="connsiteX6" fmla="*/ 263541 w 1206461"/>
                <a:gd name="connsiteY6" fmla="*/ 769045 h 1683253"/>
                <a:gd name="connsiteX7" fmla="*/ 21479 w 1206461"/>
                <a:gd name="connsiteY7" fmla="*/ 572687 h 1683253"/>
                <a:gd name="connsiteX8" fmla="*/ 453219 w 1206461"/>
                <a:gd name="connsiteY8" fmla="*/ 0 h 1683253"/>
                <a:gd name="connsiteX0" fmla="*/ 453219 w 1206461"/>
                <a:gd name="connsiteY0" fmla="*/ 0 h 1683253"/>
                <a:gd name="connsiteX1" fmla="*/ 888288 w 1206461"/>
                <a:gd name="connsiteY1" fmla="*/ 394434 h 1683253"/>
                <a:gd name="connsiteX2" fmla="*/ 1109494 w 1206461"/>
                <a:gd name="connsiteY2" fmla="*/ 908498 h 1683253"/>
                <a:gd name="connsiteX3" fmla="*/ 1205394 w 1206461"/>
                <a:gd name="connsiteY3" fmla="*/ 1683253 h 1683253"/>
                <a:gd name="connsiteX4" fmla="*/ 460231 w 1206461"/>
                <a:gd name="connsiteY4" fmla="*/ 1536386 h 1683253"/>
                <a:gd name="connsiteX5" fmla="*/ 427872 w 1206461"/>
                <a:gd name="connsiteY5" fmla="*/ 1119463 h 1683253"/>
                <a:gd name="connsiteX6" fmla="*/ 263541 w 1206461"/>
                <a:gd name="connsiteY6" fmla="*/ 769045 h 1683253"/>
                <a:gd name="connsiteX7" fmla="*/ 21479 w 1206461"/>
                <a:gd name="connsiteY7" fmla="*/ 572687 h 1683253"/>
                <a:gd name="connsiteX8" fmla="*/ 453219 w 1206461"/>
                <a:gd name="connsiteY8" fmla="*/ 0 h 1683253"/>
                <a:gd name="connsiteX0" fmla="*/ 453219 w 1208710"/>
                <a:gd name="connsiteY0" fmla="*/ 0 h 1683253"/>
                <a:gd name="connsiteX1" fmla="*/ 888288 w 1208710"/>
                <a:gd name="connsiteY1" fmla="*/ 394434 h 1683253"/>
                <a:gd name="connsiteX2" fmla="*/ 1153881 w 1208710"/>
                <a:gd name="connsiteY2" fmla="*/ 900814 h 1683253"/>
                <a:gd name="connsiteX3" fmla="*/ 1205394 w 1208710"/>
                <a:gd name="connsiteY3" fmla="*/ 1683253 h 1683253"/>
                <a:gd name="connsiteX4" fmla="*/ 460231 w 1208710"/>
                <a:gd name="connsiteY4" fmla="*/ 1536386 h 1683253"/>
                <a:gd name="connsiteX5" fmla="*/ 427872 w 1208710"/>
                <a:gd name="connsiteY5" fmla="*/ 1119463 h 1683253"/>
                <a:gd name="connsiteX6" fmla="*/ 263541 w 1208710"/>
                <a:gd name="connsiteY6" fmla="*/ 769045 h 1683253"/>
                <a:gd name="connsiteX7" fmla="*/ 21479 w 1208710"/>
                <a:gd name="connsiteY7" fmla="*/ 572687 h 1683253"/>
                <a:gd name="connsiteX8" fmla="*/ 453219 w 1208710"/>
                <a:gd name="connsiteY8" fmla="*/ 0 h 1683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710" h="1683253">
                  <a:moveTo>
                    <a:pt x="453219" y="0"/>
                  </a:moveTo>
                  <a:cubicBezTo>
                    <a:pt x="617475" y="4656"/>
                    <a:pt x="771511" y="244298"/>
                    <a:pt x="888288" y="394434"/>
                  </a:cubicBezTo>
                  <a:cubicBezTo>
                    <a:pt x="1005065" y="544570"/>
                    <a:pt x="1101030" y="686011"/>
                    <a:pt x="1153881" y="900814"/>
                  </a:cubicBezTo>
                  <a:cubicBezTo>
                    <a:pt x="1206732" y="1115617"/>
                    <a:pt x="1214631" y="1457058"/>
                    <a:pt x="1205394" y="1683253"/>
                  </a:cubicBezTo>
                  <a:lnTo>
                    <a:pt x="460231" y="1536386"/>
                  </a:lnTo>
                  <a:cubicBezTo>
                    <a:pt x="513435" y="1400905"/>
                    <a:pt x="460654" y="1247353"/>
                    <a:pt x="427872" y="1119463"/>
                  </a:cubicBezTo>
                  <a:cubicBezTo>
                    <a:pt x="395090" y="991573"/>
                    <a:pt x="399164" y="892544"/>
                    <a:pt x="263541" y="769045"/>
                  </a:cubicBezTo>
                  <a:cubicBezTo>
                    <a:pt x="145349" y="663612"/>
                    <a:pt x="132388" y="602213"/>
                    <a:pt x="21479" y="572687"/>
                  </a:cubicBezTo>
                  <a:cubicBezTo>
                    <a:pt x="-118370" y="410389"/>
                    <a:pt x="471150" y="90130"/>
                    <a:pt x="453219" y="0"/>
                  </a:cubicBezTo>
                  <a:close/>
                </a:path>
              </a:pathLst>
            </a:custGeom>
            <a:solidFill>
              <a:schemeClr val="accent3">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endParaRPr lang="en-GB" sz="800" dirty="0">
                <a:solidFill>
                  <a:schemeClr val="tx1"/>
                </a:solidFill>
              </a:endParaRPr>
            </a:p>
          </p:txBody>
        </p:sp>
        <p:sp>
          <p:nvSpPr>
            <p:cNvPr id="43" name="TextBox 42">
              <a:extLst>
                <a:ext uri="{FF2B5EF4-FFF2-40B4-BE49-F238E27FC236}">
                  <a16:creationId xmlns:a16="http://schemas.microsoft.com/office/drawing/2014/main" id="{7AECDE76-466B-D3A7-8F2E-E465D01E7233}"/>
                </a:ext>
              </a:extLst>
            </p:cNvPr>
            <p:cNvSpPr txBox="1"/>
            <p:nvPr/>
          </p:nvSpPr>
          <p:spPr>
            <a:xfrm rot="5400000">
              <a:off x="10152455" y="5227180"/>
              <a:ext cx="946227" cy="338554"/>
            </a:xfrm>
            <a:prstGeom prst="rect">
              <a:avLst/>
            </a:prstGeom>
            <a:noFill/>
          </p:spPr>
          <p:txBody>
            <a:bodyPr wrap="square" rtlCol="0">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r>
                <a:rPr lang="en-US" sz="1600" dirty="0">
                  <a:solidFill>
                    <a:schemeClr val="tx1">
                      <a:lumMod val="85000"/>
                      <a:lumOff val="15000"/>
                    </a:schemeClr>
                  </a:solidFill>
                </a:rPr>
                <a:t>Test</a:t>
              </a:r>
              <a:endParaRPr lang="en-GB" sz="1600" dirty="0">
                <a:solidFill>
                  <a:schemeClr val="tx1">
                    <a:lumMod val="85000"/>
                    <a:lumOff val="15000"/>
                  </a:schemeClr>
                </a:solidFill>
              </a:endParaRPr>
            </a:p>
          </p:txBody>
        </p:sp>
        <p:sp>
          <p:nvSpPr>
            <p:cNvPr id="44" name="Block Arc 36">
              <a:extLst>
                <a:ext uri="{FF2B5EF4-FFF2-40B4-BE49-F238E27FC236}">
                  <a16:creationId xmlns:a16="http://schemas.microsoft.com/office/drawing/2014/main" id="{A399A8A0-5834-D2CC-F024-E3905D5C6C27}"/>
                </a:ext>
              </a:extLst>
            </p:cNvPr>
            <p:cNvSpPr/>
            <p:nvPr/>
          </p:nvSpPr>
          <p:spPr>
            <a:xfrm rot="4930478">
              <a:off x="9900887" y="5605206"/>
              <a:ext cx="742411" cy="1044782"/>
            </a:xfrm>
            <a:custGeom>
              <a:avLst/>
              <a:gdLst>
                <a:gd name="connsiteX0" fmla="*/ 386766 w 2269726"/>
                <a:gd name="connsiteY0" fmla="*/ 286359 h 2309082"/>
                <a:gd name="connsiteX1" fmla="*/ 1562349 w 2269726"/>
                <a:gd name="connsiteY1" fmla="*/ 85042 h 2309082"/>
                <a:gd name="connsiteX2" fmla="*/ 2264350 w 2269726"/>
                <a:gd name="connsiteY2" fmla="*/ 1042295 h 2309082"/>
                <a:gd name="connsiteX3" fmla="*/ 1762720 w 2269726"/>
                <a:gd name="connsiteY3" fmla="*/ 2116295 h 2309082"/>
                <a:gd name="connsiteX4" fmla="*/ 1411389 w 2269726"/>
                <a:gd name="connsiteY4" fmla="*/ 1578125 h 2309082"/>
                <a:gd name="connsiteX5" fmla="*/ 1624934 w 2269726"/>
                <a:gd name="connsiteY5" fmla="*/ 1105838 h 2309082"/>
                <a:gd name="connsiteX6" fmla="*/ 1323829 w 2269726"/>
                <a:gd name="connsiteY6" fmla="*/ 681777 h 2309082"/>
                <a:gd name="connsiteX7" fmla="*/ 806314 w 2269726"/>
                <a:gd name="connsiteY7" fmla="*/ 773254 h 2309082"/>
                <a:gd name="connsiteX8" fmla="*/ 386766 w 2269726"/>
                <a:gd name="connsiteY8" fmla="*/ 286359 h 2309082"/>
                <a:gd name="connsiteX0" fmla="*/ 0 w 1534460"/>
                <a:gd name="connsiteY0" fmla="*/ 143046 h 2268903"/>
                <a:gd name="connsiteX1" fmla="*/ 827068 w 1534460"/>
                <a:gd name="connsiteY1" fmla="*/ 237650 h 2268903"/>
                <a:gd name="connsiteX2" fmla="*/ 1529069 w 1534460"/>
                <a:gd name="connsiteY2" fmla="*/ 1194903 h 2268903"/>
                <a:gd name="connsiteX3" fmla="*/ 1027439 w 1534460"/>
                <a:gd name="connsiteY3" fmla="*/ 2268903 h 2268903"/>
                <a:gd name="connsiteX4" fmla="*/ 676108 w 1534460"/>
                <a:gd name="connsiteY4" fmla="*/ 1730733 h 2268903"/>
                <a:gd name="connsiteX5" fmla="*/ 889653 w 1534460"/>
                <a:gd name="connsiteY5" fmla="*/ 1258446 h 2268903"/>
                <a:gd name="connsiteX6" fmla="*/ 588548 w 1534460"/>
                <a:gd name="connsiteY6" fmla="*/ 834385 h 2268903"/>
                <a:gd name="connsiteX7" fmla="*/ 71033 w 1534460"/>
                <a:gd name="connsiteY7" fmla="*/ 925862 h 2268903"/>
                <a:gd name="connsiteX8" fmla="*/ 0 w 1534460"/>
                <a:gd name="connsiteY8" fmla="*/ 143046 h 2268903"/>
                <a:gd name="connsiteX0" fmla="*/ 0 w 1534460"/>
                <a:gd name="connsiteY0" fmla="*/ 143046 h 2268903"/>
                <a:gd name="connsiteX1" fmla="*/ 827068 w 1534460"/>
                <a:gd name="connsiteY1" fmla="*/ 237650 h 2268903"/>
                <a:gd name="connsiteX2" fmla="*/ 1529069 w 1534460"/>
                <a:gd name="connsiteY2" fmla="*/ 1194903 h 2268903"/>
                <a:gd name="connsiteX3" fmla="*/ 1027439 w 1534460"/>
                <a:gd name="connsiteY3" fmla="*/ 2268903 h 2268903"/>
                <a:gd name="connsiteX4" fmla="*/ 676108 w 1534460"/>
                <a:gd name="connsiteY4" fmla="*/ 1730733 h 2268903"/>
                <a:gd name="connsiteX5" fmla="*/ 889653 w 1534460"/>
                <a:gd name="connsiteY5" fmla="*/ 1258446 h 2268903"/>
                <a:gd name="connsiteX6" fmla="*/ 588548 w 1534460"/>
                <a:gd name="connsiteY6" fmla="*/ 834385 h 2268903"/>
                <a:gd name="connsiteX7" fmla="*/ 65277 w 1534460"/>
                <a:gd name="connsiteY7" fmla="*/ 830786 h 2268903"/>
                <a:gd name="connsiteX8" fmla="*/ 0 w 1534460"/>
                <a:gd name="connsiteY8" fmla="*/ 143046 h 2268903"/>
                <a:gd name="connsiteX0" fmla="*/ 61683 w 1506988"/>
                <a:gd name="connsiteY0" fmla="*/ 125950 h 2327508"/>
                <a:gd name="connsiteX1" fmla="*/ 799596 w 1506988"/>
                <a:gd name="connsiteY1" fmla="*/ 296255 h 2327508"/>
                <a:gd name="connsiteX2" fmla="*/ 1501597 w 1506988"/>
                <a:gd name="connsiteY2" fmla="*/ 1253508 h 2327508"/>
                <a:gd name="connsiteX3" fmla="*/ 999967 w 1506988"/>
                <a:gd name="connsiteY3" fmla="*/ 2327508 h 2327508"/>
                <a:gd name="connsiteX4" fmla="*/ 648636 w 1506988"/>
                <a:gd name="connsiteY4" fmla="*/ 1789338 h 2327508"/>
                <a:gd name="connsiteX5" fmla="*/ 862181 w 1506988"/>
                <a:gd name="connsiteY5" fmla="*/ 1317051 h 2327508"/>
                <a:gd name="connsiteX6" fmla="*/ 561076 w 1506988"/>
                <a:gd name="connsiteY6" fmla="*/ 892990 h 2327508"/>
                <a:gd name="connsiteX7" fmla="*/ 37805 w 1506988"/>
                <a:gd name="connsiteY7" fmla="*/ 889391 h 2327508"/>
                <a:gd name="connsiteX8" fmla="*/ 61683 w 1506988"/>
                <a:gd name="connsiteY8" fmla="*/ 125950 h 2327508"/>
                <a:gd name="connsiteX0" fmla="*/ 0 w 1445305"/>
                <a:gd name="connsiteY0" fmla="*/ 125950 h 2327508"/>
                <a:gd name="connsiteX1" fmla="*/ 737913 w 1445305"/>
                <a:gd name="connsiteY1" fmla="*/ 296255 h 2327508"/>
                <a:gd name="connsiteX2" fmla="*/ 1439914 w 1445305"/>
                <a:gd name="connsiteY2" fmla="*/ 1253508 h 2327508"/>
                <a:gd name="connsiteX3" fmla="*/ 938284 w 1445305"/>
                <a:gd name="connsiteY3" fmla="*/ 2327508 h 2327508"/>
                <a:gd name="connsiteX4" fmla="*/ 586953 w 1445305"/>
                <a:gd name="connsiteY4" fmla="*/ 1789338 h 2327508"/>
                <a:gd name="connsiteX5" fmla="*/ 800498 w 1445305"/>
                <a:gd name="connsiteY5" fmla="*/ 1317051 h 2327508"/>
                <a:gd name="connsiteX6" fmla="*/ 499393 w 1445305"/>
                <a:gd name="connsiteY6" fmla="*/ 892990 h 2327508"/>
                <a:gd name="connsiteX7" fmla="*/ 63288 w 1445305"/>
                <a:gd name="connsiteY7" fmla="*/ 745637 h 2327508"/>
                <a:gd name="connsiteX8" fmla="*/ 0 w 1445305"/>
                <a:gd name="connsiteY8" fmla="*/ 125950 h 2327508"/>
                <a:gd name="connsiteX0" fmla="*/ 0 w 1445305"/>
                <a:gd name="connsiteY0" fmla="*/ 125950 h 2327508"/>
                <a:gd name="connsiteX1" fmla="*/ 737913 w 1445305"/>
                <a:gd name="connsiteY1" fmla="*/ 296255 h 2327508"/>
                <a:gd name="connsiteX2" fmla="*/ 1439914 w 1445305"/>
                <a:gd name="connsiteY2" fmla="*/ 1253508 h 2327508"/>
                <a:gd name="connsiteX3" fmla="*/ 938284 w 1445305"/>
                <a:gd name="connsiteY3" fmla="*/ 2327508 h 2327508"/>
                <a:gd name="connsiteX4" fmla="*/ 852737 w 1445305"/>
                <a:gd name="connsiteY4" fmla="*/ 1675249 h 2327508"/>
                <a:gd name="connsiteX5" fmla="*/ 800498 w 1445305"/>
                <a:gd name="connsiteY5" fmla="*/ 1317051 h 2327508"/>
                <a:gd name="connsiteX6" fmla="*/ 499393 w 1445305"/>
                <a:gd name="connsiteY6" fmla="*/ 892990 h 2327508"/>
                <a:gd name="connsiteX7" fmla="*/ 63288 w 1445305"/>
                <a:gd name="connsiteY7" fmla="*/ 745637 h 2327508"/>
                <a:gd name="connsiteX8" fmla="*/ 0 w 1445305"/>
                <a:gd name="connsiteY8" fmla="*/ 125950 h 2327508"/>
                <a:gd name="connsiteX0" fmla="*/ 0 w 1626451"/>
                <a:gd name="connsiteY0" fmla="*/ 125950 h 1787818"/>
                <a:gd name="connsiteX1" fmla="*/ 737913 w 1626451"/>
                <a:gd name="connsiteY1" fmla="*/ 296255 h 1787818"/>
                <a:gd name="connsiteX2" fmla="*/ 1439914 w 1626451"/>
                <a:gd name="connsiteY2" fmla="*/ 1253508 h 1787818"/>
                <a:gd name="connsiteX3" fmla="*/ 1442473 w 1626451"/>
                <a:gd name="connsiteY3" fmla="*/ 1787818 h 1787818"/>
                <a:gd name="connsiteX4" fmla="*/ 852737 w 1626451"/>
                <a:gd name="connsiteY4" fmla="*/ 1675249 h 1787818"/>
                <a:gd name="connsiteX5" fmla="*/ 800498 w 1626451"/>
                <a:gd name="connsiteY5" fmla="*/ 1317051 h 1787818"/>
                <a:gd name="connsiteX6" fmla="*/ 499393 w 1626451"/>
                <a:gd name="connsiteY6" fmla="*/ 892990 h 1787818"/>
                <a:gd name="connsiteX7" fmla="*/ 63288 w 1626451"/>
                <a:gd name="connsiteY7" fmla="*/ 745637 h 1787818"/>
                <a:gd name="connsiteX8" fmla="*/ 0 w 1626451"/>
                <a:gd name="connsiteY8" fmla="*/ 125950 h 1787818"/>
                <a:gd name="connsiteX0" fmla="*/ 0 w 1567514"/>
                <a:gd name="connsiteY0" fmla="*/ 125950 h 1787818"/>
                <a:gd name="connsiteX1" fmla="*/ 737913 w 1567514"/>
                <a:gd name="connsiteY1" fmla="*/ 296255 h 1787818"/>
                <a:gd name="connsiteX2" fmla="*/ 1439914 w 1567514"/>
                <a:gd name="connsiteY2" fmla="*/ 1253508 h 1787818"/>
                <a:gd name="connsiteX3" fmla="*/ 1442473 w 1567514"/>
                <a:gd name="connsiteY3" fmla="*/ 1787818 h 1787818"/>
                <a:gd name="connsiteX4" fmla="*/ 852737 w 1567514"/>
                <a:gd name="connsiteY4" fmla="*/ 1675249 h 1787818"/>
                <a:gd name="connsiteX5" fmla="*/ 800498 w 1567514"/>
                <a:gd name="connsiteY5" fmla="*/ 1317051 h 1787818"/>
                <a:gd name="connsiteX6" fmla="*/ 499393 w 1567514"/>
                <a:gd name="connsiteY6" fmla="*/ 892990 h 1787818"/>
                <a:gd name="connsiteX7" fmla="*/ 63288 w 1567514"/>
                <a:gd name="connsiteY7" fmla="*/ 745637 h 1787818"/>
                <a:gd name="connsiteX8" fmla="*/ 0 w 1567514"/>
                <a:gd name="connsiteY8" fmla="*/ 125950 h 1787818"/>
                <a:gd name="connsiteX0" fmla="*/ 0 w 1556437"/>
                <a:gd name="connsiteY0" fmla="*/ 112524 h 1774392"/>
                <a:gd name="connsiteX1" fmla="*/ 959047 w 1556437"/>
                <a:gd name="connsiteY1" fmla="*/ 346136 h 1774392"/>
                <a:gd name="connsiteX2" fmla="*/ 1439914 w 1556437"/>
                <a:gd name="connsiteY2" fmla="*/ 1240082 h 1774392"/>
                <a:gd name="connsiteX3" fmla="*/ 1442473 w 1556437"/>
                <a:gd name="connsiteY3" fmla="*/ 1774392 h 1774392"/>
                <a:gd name="connsiteX4" fmla="*/ 852737 w 1556437"/>
                <a:gd name="connsiteY4" fmla="*/ 1661823 h 1774392"/>
                <a:gd name="connsiteX5" fmla="*/ 800498 w 1556437"/>
                <a:gd name="connsiteY5" fmla="*/ 1303625 h 1774392"/>
                <a:gd name="connsiteX6" fmla="*/ 499393 w 1556437"/>
                <a:gd name="connsiteY6" fmla="*/ 879564 h 1774392"/>
                <a:gd name="connsiteX7" fmla="*/ 63288 w 1556437"/>
                <a:gd name="connsiteY7" fmla="*/ 732211 h 1774392"/>
                <a:gd name="connsiteX8" fmla="*/ 0 w 1556437"/>
                <a:gd name="connsiteY8" fmla="*/ 112524 h 1774392"/>
                <a:gd name="connsiteX0" fmla="*/ 0 w 1572924"/>
                <a:gd name="connsiteY0" fmla="*/ 108478 h 1770346"/>
                <a:gd name="connsiteX1" fmla="*/ 959047 w 1572924"/>
                <a:gd name="connsiteY1" fmla="*/ 342090 h 1770346"/>
                <a:gd name="connsiteX2" fmla="*/ 1482120 w 1572924"/>
                <a:gd name="connsiteY2" fmla="*/ 1088614 h 1770346"/>
                <a:gd name="connsiteX3" fmla="*/ 1442473 w 1572924"/>
                <a:gd name="connsiteY3" fmla="*/ 1770346 h 1770346"/>
                <a:gd name="connsiteX4" fmla="*/ 852737 w 1572924"/>
                <a:gd name="connsiteY4" fmla="*/ 1657777 h 1770346"/>
                <a:gd name="connsiteX5" fmla="*/ 800498 w 1572924"/>
                <a:gd name="connsiteY5" fmla="*/ 1299579 h 1770346"/>
                <a:gd name="connsiteX6" fmla="*/ 499393 w 1572924"/>
                <a:gd name="connsiteY6" fmla="*/ 875518 h 1770346"/>
                <a:gd name="connsiteX7" fmla="*/ 63288 w 1572924"/>
                <a:gd name="connsiteY7" fmla="*/ 728165 h 1770346"/>
                <a:gd name="connsiteX8" fmla="*/ 0 w 1572924"/>
                <a:gd name="connsiteY8" fmla="*/ 108478 h 1770346"/>
                <a:gd name="connsiteX0" fmla="*/ 0 w 1572924"/>
                <a:gd name="connsiteY0" fmla="*/ 77400 h 1739268"/>
                <a:gd name="connsiteX1" fmla="*/ 959047 w 1572924"/>
                <a:gd name="connsiteY1" fmla="*/ 311012 h 1739268"/>
                <a:gd name="connsiteX2" fmla="*/ 1482120 w 1572924"/>
                <a:gd name="connsiteY2" fmla="*/ 1057536 h 1739268"/>
                <a:gd name="connsiteX3" fmla="*/ 1442473 w 1572924"/>
                <a:gd name="connsiteY3" fmla="*/ 1739268 h 1739268"/>
                <a:gd name="connsiteX4" fmla="*/ 852737 w 1572924"/>
                <a:gd name="connsiteY4" fmla="*/ 1626699 h 1739268"/>
                <a:gd name="connsiteX5" fmla="*/ 800498 w 1572924"/>
                <a:gd name="connsiteY5" fmla="*/ 1268501 h 1739268"/>
                <a:gd name="connsiteX6" fmla="*/ 499393 w 1572924"/>
                <a:gd name="connsiteY6" fmla="*/ 844440 h 1739268"/>
                <a:gd name="connsiteX7" fmla="*/ 63288 w 1572924"/>
                <a:gd name="connsiteY7" fmla="*/ 697087 h 1739268"/>
                <a:gd name="connsiteX8" fmla="*/ 0 w 1572924"/>
                <a:gd name="connsiteY8" fmla="*/ 77400 h 1739268"/>
                <a:gd name="connsiteX0" fmla="*/ 29618 w 1551466"/>
                <a:gd name="connsiteY0" fmla="*/ 68619 h 1801752"/>
                <a:gd name="connsiteX1" fmla="*/ 937589 w 1551466"/>
                <a:gd name="connsiteY1" fmla="*/ 373496 h 1801752"/>
                <a:gd name="connsiteX2" fmla="*/ 1460662 w 1551466"/>
                <a:gd name="connsiteY2" fmla="*/ 1120020 h 1801752"/>
                <a:gd name="connsiteX3" fmla="*/ 1421015 w 1551466"/>
                <a:gd name="connsiteY3" fmla="*/ 1801752 h 1801752"/>
                <a:gd name="connsiteX4" fmla="*/ 831279 w 1551466"/>
                <a:gd name="connsiteY4" fmla="*/ 1689183 h 1801752"/>
                <a:gd name="connsiteX5" fmla="*/ 779040 w 1551466"/>
                <a:gd name="connsiteY5" fmla="*/ 1330985 h 1801752"/>
                <a:gd name="connsiteX6" fmla="*/ 477935 w 1551466"/>
                <a:gd name="connsiteY6" fmla="*/ 906924 h 1801752"/>
                <a:gd name="connsiteX7" fmla="*/ 41830 w 1551466"/>
                <a:gd name="connsiteY7" fmla="*/ 759571 h 1801752"/>
                <a:gd name="connsiteX8" fmla="*/ 29618 w 1551466"/>
                <a:gd name="connsiteY8" fmla="*/ 68619 h 1801752"/>
                <a:gd name="connsiteX0" fmla="*/ 29618 w 1551466"/>
                <a:gd name="connsiteY0" fmla="*/ 8122 h 1741255"/>
                <a:gd name="connsiteX1" fmla="*/ 937589 w 1551466"/>
                <a:gd name="connsiteY1" fmla="*/ 312999 h 1741255"/>
                <a:gd name="connsiteX2" fmla="*/ 1460662 w 1551466"/>
                <a:gd name="connsiteY2" fmla="*/ 1059523 h 1741255"/>
                <a:gd name="connsiteX3" fmla="*/ 1421015 w 1551466"/>
                <a:gd name="connsiteY3" fmla="*/ 1741255 h 1741255"/>
                <a:gd name="connsiteX4" fmla="*/ 831279 w 1551466"/>
                <a:gd name="connsiteY4" fmla="*/ 1628686 h 1741255"/>
                <a:gd name="connsiteX5" fmla="*/ 779040 w 1551466"/>
                <a:gd name="connsiteY5" fmla="*/ 1270488 h 1741255"/>
                <a:gd name="connsiteX6" fmla="*/ 477935 w 1551466"/>
                <a:gd name="connsiteY6" fmla="*/ 846427 h 1741255"/>
                <a:gd name="connsiteX7" fmla="*/ 41830 w 1551466"/>
                <a:gd name="connsiteY7" fmla="*/ 699074 h 1741255"/>
                <a:gd name="connsiteX8" fmla="*/ 29618 w 1551466"/>
                <a:gd name="connsiteY8" fmla="*/ 8122 h 1741255"/>
                <a:gd name="connsiteX0" fmla="*/ 41432 w 1563280"/>
                <a:gd name="connsiteY0" fmla="*/ 8122 h 1741255"/>
                <a:gd name="connsiteX1" fmla="*/ 949403 w 1563280"/>
                <a:gd name="connsiteY1" fmla="*/ 312999 h 1741255"/>
                <a:gd name="connsiteX2" fmla="*/ 1472476 w 1563280"/>
                <a:gd name="connsiteY2" fmla="*/ 1059523 h 1741255"/>
                <a:gd name="connsiteX3" fmla="*/ 1432829 w 1563280"/>
                <a:gd name="connsiteY3" fmla="*/ 1741255 h 1741255"/>
                <a:gd name="connsiteX4" fmla="*/ 843093 w 1563280"/>
                <a:gd name="connsiteY4" fmla="*/ 1628686 h 1741255"/>
                <a:gd name="connsiteX5" fmla="*/ 790854 w 1563280"/>
                <a:gd name="connsiteY5" fmla="*/ 1270488 h 1741255"/>
                <a:gd name="connsiteX6" fmla="*/ 489749 w 1563280"/>
                <a:gd name="connsiteY6" fmla="*/ 846427 h 1741255"/>
                <a:gd name="connsiteX7" fmla="*/ 53644 w 1563280"/>
                <a:gd name="connsiteY7" fmla="*/ 699074 h 1741255"/>
                <a:gd name="connsiteX8" fmla="*/ 41432 w 1563280"/>
                <a:gd name="connsiteY8" fmla="*/ 8122 h 1741255"/>
                <a:gd name="connsiteX0" fmla="*/ 41432 w 1563280"/>
                <a:gd name="connsiteY0" fmla="*/ 8122 h 1741255"/>
                <a:gd name="connsiteX1" fmla="*/ 949403 w 1563280"/>
                <a:gd name="connsiteY1" fmla="*/ 312999 h 1741255"/>
                <a:gd name="connsiteX2" fmla="*/ 1472476 w 1563280"/>
                <a:gd name="connsiteY2" fmla="*/ 1059523 h 1741255"/>
                <a:gd name="connsiteX3" fmla="*/ 1432829 w 1563280"/>
                <a:gd name="connsiteY3" fmla="*/ 1741255 h 1741255"/>
                <a:gd name="connsiteX4" fmla="*/ 823213 w 1563280"/>
                <a:gd name="connsiteY4" fmla="*/ 1687411 h 1741255"/>
                <a:gd name="connsiteX5" fmla="*/ 790854 w 1563280"/>
                <a:gd name="connsiteY5" fmla="*/ 1270488 h 1741255"/>
                <a:gd name="connsiteX6" fmla="*/ 489749 w 1563280"/>
                <a:gd name="connsiteY6" fmla="*/ 846427 h 1741255"/>
                <a:gd name="connsiteX7" fmla="*/ 53644 w 1563280"/>
                <a:gd name="connsiteY7" fmla="*/ 699074 h 1741255"/>
                <a:gd name="connsiteX8" fmla="*/ 41432 w 1563280"/>
                <a:gd name="connsiteY8" fmla="*/ 8122 h 1741255"/>
                <a:gd name="connsiteX0" fmla="*/ 41432 w 1563280"/>
                <a:gd name="connsiteY0" fmla="*/ 8122 h 1741255"/>
                <a:gd name="connsiteX1" fmla="*/ 949403 w 1563280"/>
                <a:gd name="connsiteY1" fmla="*/ 312999 h 1741255"/>
                <a:gd name="connsiteX2" fmla="*/ 1472476 w 1563280"/>
                <a:gd name="connsiteY2" fmla="*/ 1059523 h 1741255"/>
                <a:gd name="connsiteX3" fmla="*/ 1432829 w 1563280"/>
                <a:gd name="connsiteY3" fmla="*/ 1741255 h 1741255"/>
                <a:gd name="connsiteX4" fmla="*/ 823213 w 1563280"/>
                <a:gd name="connsiteY4" fmla="*/ 1687411 h 1741255"/>
                <a:gd name="connsiteX5" fmla="*/ 790854 w 1563280"/>
                <a:gd name="connsiteY5" fmla="*/ 1270488 h 1741255"/>
                <a:gd name="connsiteX6" fmla="*/ 489749 w 1563280"/>
                <a:gd name="connsiteY6" fmla="*/ 846427 h 1741255"/>
                <a:gd name="connsiteX7" fmla="*/ 53644 w 1563280"/>
                <a:gd name="connsiteY7" fmla="*/ 699074 h 1741255"/>
                <a:gd name="connsiteX8" fmla="*/ 41432 w 1563280"/>
                <a:gd name="connsiteY8" fmla="*/ 8122 h 1741255"/>
                <a:gd name="connsiteX0" fmla="*/ 41432 w 1618579"/>
                <a:gd name="connsiteY0" fmla="*/ 8122 h 1770462"/>
                <a:gd name="connsiteX1" fmla="*/ 949403 w 1618579"/>
                <a:gd name="connsiteY1" fmla="*/ 312999 h 1770462"/>
                <a:gd name="connsiteX2" fmla="*/ 1472476 w 1618579"/>
                <a:gd name="connsiteY2" fmla="*/ 1059523 h 1770462"/>
                <a:gd name="connsiteX3" fmla="*/ 1513423 w 1618579"/>
                <a:gd name="connsiteY3" fmla="*/ 1770462 h 1770462"/>
                <a:gd name="connsiteX4" fmla="*/ 823213 w 1618579"/>
                <a:gd name="connsiteY4" fmla="*/ 1687411 h 1770462"/>
                <a:gd name="connsiteX5" fmla="*/ 790854 w 1618579"/>
                <a:gd name="connsiteY5" fmla="*/ 1270488 h 1770462"/>
                <a:gd name="connsiteX6" fmla="*/ 489749 w 1618579"/>
                <a:gd name="connsiteY6" fmla="*/ 846427 h 1770462"/>
                <a:gd name="connsiteX7" fmla="*/ 53644 w 1618579"/>
                <a:gd name="connsiteY7" fmla="*/ 699074 h 1770462"/>
                <a:gd name="connsiteX8" fmla="*/ 41432 w 1618579"/>
                <a:gd name="connsiteY8" fmla="*/ 8122 h 1770462"/>
                <a:gd name="connsiteX0" fmla="*/ 41432 w 1531671"/>
                <a:gd name="connsiteY0" fmla="*/ 8122 h 1770462"/>
                <a:gd name="connsiteX1" fmla="*/ 949403 w 1531671"/>
                <a:gd name="connsiteY1" fmla="*/ 312999 h 1770462"/>
                <a:gd name="connsiteX2" fmla="*/ 1472476 w 1531671"/>
                <a:gd name="connsiteY2" fmla="*/ 1059523 h 1770462"/>
                <a:gd name="connsiteX3" fmla="*/ 1513423 w 1531671"/>
                <a:gd name="connsiteY3" fmla="*/ 1770462 h 1770462"/>
                <a:gd name="connsiteX4" fmla="*/ 823213 w 1531671"/>
                <a:gd name="connsiteY4" fmla="*/ 1687411 h 1770462"/>
                <a:gd name="connsiteX5" fmla="*/ 790854 w 1531671"/>
                <a:gd name="connsiteY5" fmla="*/ 1270488 h 1770462"/>
                <a:gd name="connsiteX6" fmla="*/ 489749 w 1531671"/>
                <a:gd name="connsiteY6" fmla="*/ 846427 h 1770462"/>
                <a:gd name="connsiteX7" fmla="*/ 53644 w 1531671"/>
                <a:gd name="connsiteY7" fmla="*/ 699074 h 1770462"/>
                <a:gd name="connsiteX8" fmla="*/ 41432 w 1531671"/>
                <a:gd name="connsiteY8" fmla="*/ 8122 h 1770462"/>
                <a:gd name="connsiteX0" fmla="*/ 55308 w 1545547"/>
                <a:gd name="connsiteY0" fmla="*/ 8122 h 1770462"/>
                <a:gd name="connsiteX1" fmla="*/ 963279 w 1545547"/>
                <a:gd name="connsiteY1" fmla="*/ 312999 h 1770462"/>
                <a:gd name="connsiteX2" fmla="*/ 1486352 w 1545547"/>
                <a:gd name="connsiteY2" fmla="*/ 1059523 h 1770462"/>
                <a:gd name="connsiteX3" fmla="*/ 1527299 w 1545547"/>
                <a:gd name="connsiteY3" fmla="*/ 1770462 h 1770462"/>
                <a:gd name="connsiteX4" fmla="*/ 837089 w 1545547"/>
                <a:gd name="connsiteY4" fmla="*/ 1687411 h 1770462"/>
                <a:gd name="connsiteX5" fmla="*/ 804730 w 1545547"/>
                <a:gd name="connsiteY5" fmla="*/ 1270488 h 1770462"/>
                <a:gd name="connsiteX6" fmla="*/ 503625 w 1545547"/>
                <a:gd name="connsiteY6" fmla="*/ 846427 h 1770462"/>
                <a:gd name="connsiteX7" fmla="*/ 50421 w 1545547"/>
                <a:gd name="connsiteY7" fmla="*/ 643618 h 1770462"/>
                <a:gd name="connsiteX8" fmla="*/ 55308 w 1545547"/>
                <a:gd name="connsiteY8" fmla="*/ 8122 h 1770462"/>
                <a:gd name="connsiteX0" fmla="*/ 55308 w 1545547"/>
                <a:gd name="connsiteY0" fmla="*/ 8122 h 1770462"/>
                <a:gd name="connsiteX1" fmla="*/ 963279 w 1545547"/>
                <a:gd name="connsiteY1" fmla="*/ 312999 h 1770462"/>
                <a:gd name="connsiteX2" fmla="*/ 1486352 w 1545547"/>
                <a:gd name="connsiteY2" fmla="*/ 1059523 h 1770462"/>
                <a:gd name="connsiteX3" fmla="*/ 1527299 w 1545547"/>
                <a:gd name="connsiteY3" fmla="*/ 1770462 h 1770462"/>
                <a:gd name="connsiteX4" fmla="*/ 837089 w 1545547"/>
                <a:gd name="connsiteY4" fmla="*/ 1687411 h 1770462"/>
                <a:gd name="connsiteX5" fmla="*/ 804730 w 1545547"/>
                <a:gd name="connsiteY5" fmla="*/ 1270488 h 1770462"/>
                <a:gd name="connsiteX6" fmla="*/ 503625 w 1545547"/>
                <a:gd name="connsiteY6" fmla="*/ 846427 h 1770462"/>
                <a:gd name="connsiteX7" fmla="*/ 50421 w 1545547"/>
                <a:gd name="connsiteY7" fmla="*/ 643618 h 1770462"/>
                <a:gd name="connsiteX8" fmla="*/ 55308 w 1545547"/>
                <a:gd name="connsiteY8" fmla="*/ 8122 h 1770462"/>
                <a:gd name="connsiteX0" fmla="*/ 55308 w 1545547"/>
                <a:gd name="connsiteY0" fmla="*/ 8122 h 1770462"/>
                <a:gd name="connsiteX1" fmla="*/ 963279 w 1545547"/>
                <a:gd name="connsiteY1" fmla="*/ 312999 h 1770462"/>
                <a:gd name="connsiteX2" fmla="*/ 1486352 w 1545547"/>
                <a:gd name="connsiteY2" fmla="*/ 1059523 h 1770462"/>
                <a:gd name="connsiteX3" fmla="*/ 1527299 w 1545547"/>
                <a:gd name="connsiteY3" fmla="*/ 1770462 h 1770462"/>
                <a:gd name="connsiteX4" fmla="*/ 837089 w 1545547"/>
                <a:gd name="connsiteY4" fmla="*/ 1687411 h 1770462"/>
                <a:gd name="connsiteX5" fmla="*/ 804730 w 1545547"/>
                <a:gd name="connsiteY5" fmla="*/ 1270488 h 1770462"/>
                <a:gd name="connsiteX6" fmla="*/ 643805 w 1545547"/>
                <a:gd name="connsiteY6" fmla="*/ 1000109 h 1770462"/>
                <a:gd name="connsiteX7" fmla="*/ 50421 w 1545547"/>
                <a:gd name="connsiteY7" fmla="*/ 643618 h 1770462"/>
                <a:gd name="connsiteX8" fmla="*/ 55308 w 1545547"/>
                <a:gd name="connsiteY8" fmla="*/ 8122 h 1770462"/>
                <a:gd name="connsiteX0" fmla="*/ 55308 w 1545547"/>
                <a:gd name="connsiteY0" fmla="*/ 8122 h 1770462"/>
                <a:gd name="connsiteX1" fmla="*/ 963279 w 1545547"/>
                <a:gd name="connsiteY1" fmla="*/ 312999 h 1770462"/>
                <a:gd name="connsiteX2" fmla="*/ 1486352 w 1545547"/>
                <a:gd name="connsiteY2" fmla="*/ 1059523 h 1770462"/>
                <a:gd name="connsiteX3" fmla="*/ 1527299 w 1545547"/>
                <a:gd name="connsiteY3" fmla="*/ 1770462 h 1770462"/>
                <a:gd name="connsiteX4" fmla="*/ 837089 w 1545547"/>
                <a:gd name="connsiteY4" fmla="*/ 1687411 h 1770462"/>
                <a:gd name="connsiteX5" fmla="*/ 804730 w 1545547"/>
                <a:gd name="connsiteY5" fmla="*/ 1270488 h 1770462"/>
                <a:gd name="connsiteX6" fmla="*/ 643805 w 1545547"/>
                <a:gd name="connsiteY6" fmla="*/ 1000109 h 1770462"/>
                <a:gd name="connsiteX7" fmla="*/ 50421 w 1545547"/>
                <a:gd name="connsiteY7" fmla="*/ 643618 h 1770462"/>
                <a:gd name="connsiteX8" fmla="*/ 55308 w 1545547"/>
                <a:gd name="connsiteY8" fmla="*/ 8122 h 1770462"/>
                <a:gd name="connsiteX0" fmla="*/ 0 w 1490239"/>
                <a:gd name="connsiteY0" fmla="*/ 8122 h 1770462"/>
                <a:gd name="connsiteX1" fmla="*/ 907971 w 1490239"/>
                <a:gd name="connsiteY1" fmla="*/ 312999 h 1770462"/>
                <a:gd name="connsiteX2" fmla="*/ 1431044 w 1490239"/>
                <a:gd name="connsiteY2" fmla="*/ 1059523 h 1770462"/>
                <a:gd name="connsiteX3" fmla="*/ 1471991 w 1490239"/>
                <a:gd name="connsiteY3" fmla="*/ 1770462 h 1770462"/>
                <a:gd name="connsiteX4" fmla="*/ 781781 w 1490239"/>
                <a:gd name="connsiteY4" fmla="*/ 1687411 h 1770462"/>
                <a:gd name="connsiteX5" fmla="*/ 749422 w 1490239"/>
                <a:gd name="connsiteY5" fmla="*/ 1270488 h 1770462"/>
                <a:gd name="connsiteX6" fmla="*/ 588497 w 1490239"/>
                <a:gd name="connsiteY6" fmla="*/ 1000109 h 1770462"/>
                <a:gd name="connsiteX7" fmla="*/ 214571 w 1490239"/>
                <a:gd name="connsiteY7" fmla="*/ 771767 h 1770462"/>
                <a:gd name="connsiteX8" fmla="*/ 0 w 1490239"/>
                <a:gd name="connsiteY8" fmla="*/ 8122 h 1770462"/>
                <a:gd name="connsiteX0" fmla="*/ 230334 w 1305712"/>
                <a:gd name="connsiteY0" fmla="*/ 10583 h 1709585"/>
                <a:gd name="connsiteX1" fmla="*/ 723444 w 1305712"/>
                <a:gd name="connsiteY1" fmla="*/ 252122 h 1709585"/>
                <a:gd name="connsiteX2" fmla="*/ 1246517 w 1305712"/>
                <a:gd name="connsiteY2" fmla="*/ 998646 h 1709585"/>
                <a:gd name="connsiteX3" fmla="*/ 1287464 w 1305712"/>
                <a:gd name="connsiteY3" fmla="*/ 1709585 h 1709585"/>
                <a:gd name="connsiteX4" fmla="*/ 597254 w 1305712"/>
                <a:gd name="connsiteY4" fmla="*/ 1626534 h 1709585"/>
                <a:gd name="connsiteX5" fmla="*/ 564895 w 1305712"/>
                <a:gd name="connsiteY5" fmla="*/ 1209611 h 1709585"/>
                <a:gd name="connsiteX6" fmla="*/ 403970 w 1305712"/>
                <a:gd name="connsiteY6" fmla="*/ 939232 h 1709585"/>
                <a:gd name="connsiteX7" fmla="*/ 30044 w 1305712"/>
                <a:gd name="connsiteY7" fmla="*/ 710890 h 1709585"/>
                <a:gd name="connsiteX8" fmla="*/ 230334 w 1305712"/>
                <a:gd name="connsiteY8" fmla="*/ 10583 h 1709585"/>
                <a:gd name="connsiteX0" fmla="*/ 335295 w 1300149"/>
                <a:gd name="connsiteY0" fmla="*/ 13525 h 1665728"/>
                <a:gd name="connsiteX1" fmla="*/ 717881 w 1300149"/>
                <a:gd name="connsiteY1" fmla="*/ 208265 h 1665728"/>
                <a:gd name="connsiteX2" fmla="*/ 1240954 w 1300149"/>
                <a:gd name="connsiteY2" fmla="*/ 954789 h 1665728"/>
                <a:gd name="connsiteX3" fmla="*/ 1281901 w 1300149"/>
                <a:gd name="connsiteY3" fmla="*/ 1665728 h 1665728"/>
                <a:gd name="connsiteX4" fmla="*/ 591691 w 1300149"/>
                <a:gd name="connsiteY4" fmla="*/ 1582677 h 1665728"/>
                <a:gd name="connsiteX5" fmla="*/ 559332 w 1300149"/>
                <a:gd name="connsiteY5" fmla="*/ 1165754 h 1665728"/>
                <a:gd name="connsiteX6" fmla="*/ 398407 w 1300149"/>
                <a:gd name="connsiteY6" fmla="*/ 895375 h 1665728"/>
                <a:gd name="connsiteX7" fmla="*/ 24481 w 1300149"/>
                <a:gd name="connsiteY7" fmla="*/ 667033 h 1665728"/>
                <a:gd name="connsiteX8" fmla="*/ 335295 w 1300149"/>
                <a:gd name="connsiteY8" fmla="*/ 13525 h 1665728"/>
                <a:gd name="connsiteX0" fmla="*/ 476420 w 1295346"/>
                <a:gd name="connsiteY0" fmla="*/ 17757 h 1627777"/>
                <a:gd name="connsiteX1" fmla="*/ 713078 w 1295346"/>
                <a:gd name="connsiteY1" fmla="*/ 170314 h 1627777"/>
                <a:gd name="connsiteX2" fmla="*/ 1236151 w 1295346"/>
                <a:gd name="connsiteY2" fmla="*/ 916838 h 1627777"/>
                <a:gd name="connsiteX3" fmla="*/ 1277098 w 1295346"/>
                <a:gd name="connsiteY3" fmla="*/ 1627777 h 1627777"/>
                <a:gd name="connsiteX4" fmla="*/ 586888 w 1295346"/>
                <a:gd name="connsiteY4" fmla="*/ 1544726 h 1627777"/>
                <a:gd name="connsiteX5" fmla="*/ 554529 w 1295346"/>
                <a:gd name="connsiteY5" fmla="*/ 1127803 h 1627777"/>
                <a:gd name="connsiteX6" fmla="*/ 393604 w 1295346"/>
                <a:gd name="connsiteY6" fmla="*/ 857424 h 1627777"/>
                <a:gd name="connsiteX7" fmla="*/ 19678 w 1295346"/>
                <a:gd name="connsiteY7" fmla="*/ 629082 h 1627777"/>
                <a:gd name="connsiteX8" fmla="*/ 476420 w 1295346"/>
                <a:gd name="connsiteY8" fmla="*/ 17757 h 1627777"/>
                <a:gd name="connsiteX0" fmla="*/ 312647 w 1131573"/>
                <a:gd name="connsiteY0" fmla="*/ 17757 h 1627777"/>
                <a:gd name="connsiteX1" fmla="*/ 549305 w 1131573"/>
                <a:gd name="connsiteY1" fmla="*/ 170314 h 1627777"/>
                <a:gd name="connsiteX2" fmla="*/ 1072378 w 1131573"/>
                <a:gd name="connsiteY2" fmla="*/ 916838 h 1627777"/>
                <a:gd name="connsiteX3" fmla="*/ 1113325 w 1131573"/>
                <a:gd name="connsiteY3" fmla="*/ 1627777 h 1627777"/>
                <a:gd name="connsiteX4" fmla="*/ 423115 w 1131573"/>
                <a:gd name="connsiteY4" fmla="*/ 1544726 h 1627777"/>
                <a:gd name="connsiteX5" fmla="*/ 390756 w 1131573"/>
                <a:gd name="connsiteY5" fmla="*/ 1127803 h 1627777"/>
                <a:gd name="connsiteX6" fmla="*/ 229831 w 1131573"/>
                <a:gd name="connsiteY6" fmla="*/ 857424 h 1627777"/>
                <a:gd name="connsiteX7" fmla="*/ 25491 w 1131573"/>
                <a:gd name="connsiteY7" fmla="*/ 706124 h 1627777"/>
                <a:gd name="connsiteX8" fmla="*/ 312647 w 1131573"/>
                <a:gd name="connsiteY8" fmla="*/ 17757 h 1627777"/>
                <a:gd name="connsiteX0" fmla="*/ 312647 w 1117054"/>
                <a:gd name="connsiteY0" fmla="*/ 4689 h 1614709"/>
                <a:gd name="connsiteX1" fmla="*/ 847574 w 1117054"/>
                <a:gd name="connsiteY1" fmla="*/ 447950 h 1614709"/>
                <a:gd name="connsiteX2" fmla="*/ 1072378 w 1117054"/>
                <a:gd name="connsiteY2" fmla="*/ 903770 h 1614709"/>
                <a:gd name="connsiteX3" fmla="*/ 1113325 w 1117054"/>
                <a:gd name="connsiteY3" fmla="*/ 1614709 h 1614709"/>
                <a:gd name="connsiteX4" fmla="*/ 423115 w 1117054"/>
                <a:gd name="connsiteY4" fmla="*/ 1531658 h 1614709"/>
                <a:gd name="connsiteX5" fmla="*/ 390756 w 1117054"/>
                <a:gd name="connsiteY5" fmla="*/ 1114735 h 1614709"/>
                <a:gd name="connsiteX6" fmla="*/ 229831 w 1117054"/>
                <a:gd name="connsiteY6" fmla="*/ 844356 h 1614709"/>
                <a:gd name="connsiteX7" fmla="*/ 25491 w 1117054"/>
                <a:gd name="connsiteY7" fmla="*/ 693056 h 1614709"/>
                <a:gd name="connsiteX8" fmla="*/ 312647 w 1117054"/>
                <a:gd name="connsiteY8" fmla="*/ 4689 h 1614709"/>
                <a:gd name="connsiteX0" fmla="*/ 396986 w 1113674"/>
                <a:gd name="connsiteY0" fmla="*/ 4749 h 1609035"/>
                <a:gd name="connsiteX1" fmla="*/ 844194 w 1113674"/>
                <a:gd name="connsiteY1" fmla="*/ 442276 h 1609035"/>
                <a:gd name="connsiteX2" fmla="*/ 1068998 w 1113674"/>
                <a:gd name="connsiteY2" fmla="*/ 898096 h 1609035"/>
                <a:gd name="connsiteX3" fmla="*/ 1109945 w 1113674"/>
                <a:gd name="connsiteY3" fmla="*/ 1609035 h 1609035"/>
                <a:gd name="connsiteX4" fmla="*/ 419735 w 1113674"/>
                <a:gd name="connsiteY4" fmla="*/ 1525984 h 1609035"/>
                <a:gd name="connsiteX5" fmla="*/ 387376 w 1113674"/>
                <a:gd name="connsiteY5" fmla="*/ 1109061 h 1609035"/>
                <a:gd name="connsiteX6" fmla="*/ 226451 w 1113674"/>
                <a:gd name="connsiteY6" fmla="*/ 838682 h 1609035"/>
                <a:gd name="connsiteX7" fmla="*/ 22111 w 1113674"/>
                <a:gd name="connsiteY7" fmla="*/ 687382 h 1609035"/>
                <a:gd name="connsiteX8" fmla="*/ 396986 w 1113674"/>
                <a:gd name="connsiteY8" fmla="*/ 4749 h 1609035"/>
                <a:gd name="connsiteX0" fmla="*/ 545750 w 1109526"/>
                <a:gd name="connsiteY0" fmla="*/ 6213 h 1504137"/>
                <a:gd name="connsiteX1" fmla="*/ 840046 w 1109526"/>
                <a:gd name="connsiteY1" fmla="*/ 337378 h 1504137"/>
                <a:gd name="connsiteX2" fmla="*/ 1064850 w 1109526"/>
                <a:gd name="connsiteY2" fmla="*/ 793198 h 1504137"/>
                <a:gd name="connsiteX3" fmla="*/ 1105797 w 1109526"/>
                <a:gd name="connsiteY3" fmla="*/ 1504137 h 1504137"/>
                <a:gd name="connsiteX4" fmla="*/ 415587 w 1109526"/>
                <a:gd name="connsiteY4" fmla="*/ 1421086 h 1504137"/>
                <a:gd name="connsiteX5" fmla="*/ 383228 w 1109526"/>
                <a:gd name="connsiteY5" fmla="*/ 1004163 h 1504137"/>
                <a:gd name="connsiteX6" fmla="*/ 222303 w 1109526"/>
                <a:gd name="connsiteY6" fmla="*/ 733784 h 1504137"/>
                <a:gd name="connsiteX7" fmla="*/ 17963 w 1109526"/>
                <a:gd name="connsiteY7" fmla="*/ 582484 h 1504137"/>
                <a:gd name="connsiteX8" fmla="*/ 545750 w 1109526"/>
                <a:gd name="connsiteY8" fmla="*/ 6213 h 1504137"/>
                <a:gd name="connsiteX0" fmla="*/ 444067 w 1112161"/>
                <a:gd name="connsiteY0" fmla="*/ 5482 h 1549351"/>
                <a:gd name="connsiteX1" fmla="*/ 842681 w 1112161"/>
                <a:gd name="connsiteY1" fmla="*/ 382592 h 1549351"/>
                <a:gd name="connsiteX2" fmla="*/ 1067485 w 1112161"/>
                <a:gd name="connsiteY2" fmla="*/ 838412 h 1549351"/>
                <a:gd name="connsiteX3" fmla="*/ 1108432 w 1112161"/>
                <a:gd name="connsiteY3" fmla="*/ 1549351 h 1549351"/>
                <a:gd name="connsiteX4" fmla="*/ 418222 w 1112161"/>
                <a:gd name="connsiteY4" fmla="*/ 1466300 h 1549351"/>
                <a:gd name="connsiteX5" fmla="*/ 385863 w 1112161"/>
                <a:gd name="connsiteY5" fmla="*/ 1049377 h 1549351"/>
                <a:gd name="connsiteX6" fmla="*/ 224938 w 1112161"/>
                <a:gd name="connsiteY6" fmla="*/ 778998 h 1549351"/>
                <a:gd name="connsiteX7" fmla="*/ 20598 w 1112161"/>
                <a:gd name="connsiteY7" fmla="*/ 627698 h 1549351"/>
                <a:gd name="connsiteX8" fmla="*/ 444067 w 1112161"/>
                <a:gd name="connsiteY8" fmla="*/ 5482 h 1549351"/>
                <a:gd name="connsiteX0" fmla="*/ 446967 w 1115061"/>
                <a:gd name="connsiteY0" fmla="*/ 5482 h 1549351"/>
                <a:gd name="connsiteX1" fmla="*/ 845581 w 1115061"/>
                <a:gd name="connsiteY1" fmla="*/ 382592 h 1549351"/>
                <a:gd name="connsiteX2" fmla="*/ 1070385 w 1115061"/>
                <a:gd name="connsiteY2" fmla="*/ 838412 h 1549351"/>
                <a:gd name="connsiteX3" fmla="*/ 1111332 w 1115061"/>
                <a:gd name="connsiteY3" fmla="*/ 1549351 h 1549351"/>
                <a:gd name="connsiteX4" fmla="*/ 421122 w 1115061"/>
                <a:gd name="connsiteY4" fmla="*/ 1466300 h 1549351"/>
                <a:gd name="connsiteX5" fmla="*/ 388763 w 1115061"/>
                <a:gd name="connsiteY5" fmla="*/ 1049377 h 1549351"/>
                <a:gd name="connsiteX6" fmla="*/ 227838 w 1115061"/>
                <a:gd name="connsiteY6" fmla="*/ 778998 h 1549351"/>
                <a:gd name="connsiteX7" fmla="*/ 23498 w 1115061"/>
                <a:gd name="connsiteY7" fmla="*/ 627698 h 1549351"/>
                <a:gd name="connsiteX8" fmla="*/ 446967 w 1115061"/>
                <a:gd name="connsiteY8" fmla="*/ 5482 h 1549351"/>
                <a:gd name="connsiteX0" fmla="*/ 446967 w 1115061"/>
                <a:gd name="connsiteY0" fmla="*/ 5482 h 1549351"/>
                <a:gd name="connsiteX1" fmla="*/ 845581 w 1115061"/>
                <a:gd name="connsiteY1" fmla="*/ 382592 h 1549351"/>
                <a:gd name="connsiteX2" fmla="*/ 1070385 w 1115061"/>
                <a:gd name="connsiteY2" fmla="*/ 838412 h 1549351"/>
                <a:gd name="connsiteX3" fmla="*/ 1111332 w 1115061"/>
                <a:gd name="connsiteY3" fmla="*/ 1549351 h 1549351"/>
                <a:gd name="connsiteX4" fmla="*/ 421122 w 1115061"/>
                <a:gd name="connsiteY4" fmla="*/ 1466300 h 1549351"/>
                <a:gd name="connsiteX5" fmla="*/ 371354 w 1115061"/>
                <a:gd name="connsiteY5" fmla="*/ 1107042 h 1549351"/>
                <a:gd name="connsiteX6" fmla="*/ 227838 w 1115061"/>
                <a:gd name="connsiteY6" fmla="*/ 778998 h 1549351"/>
                <a:gd name="connsiteX7" fmla="*/ 23498 w 1115061"/>
                <a:gd name="connsiteY7" fmla="*/ 627698 h 1549351"/>
                <a:gd name="connsiteX8" fmla="*/ 446967 w 1115061"/>
                <a:gd name="connsiteY8" fmla="*/ 5482 h 1549351"/>
                <a:gd name="connsiteX0" fmla="*/ 446967 w 1115061"/>
                <a:gd name="connsiteY0" fmla="*/ 5482 h 1549351"/>
                <a:gd name="connsiteX1" fmla="*/ 845581 w 1115061"/>
                <a:gd name="connsiteY1" fmla="*/ 382592 h 1549351"/>
                <a:gd name="connsiteX2" fmla="*/ 1070385 w 1115061"/>
                <a:gd name="connsiteY2" fmla="*/ 838412 h 1549351"/>
                <a:gd name="connsiteX3" fmla="*/ 1111332 w 1115061"/>
                <a:gd name="connsiteY3" fmla="*/ 1549351 h 1549351"/>
                <a:gd name="connsiteX4" fmla="*/ 421122 w 1115061"/>
                <a:gd name="connsiteY4" fmla="*/ 1466300 h 1549351"/>
                <a:gd name="connsiteX5" fmla="*/ 371354 w 1115061"/>
                <a:gd name="connsiteY5" fmla="*/ 1107042 h 1549351"/>
                <a:gd name="connsiteX6" fmla="*/ 225398 w 1115061"/>
                <a:gd name="connsiteY6" fmla="*/ 819755 h 1549351"/>
                <a:gd name="connsiteX7" fmla="*/ 23498 w 1115061"/>
                <a:gd name="connsiteY7" fmla="*/ 627698 h 1549351"/>
                <a:gd name="connsiteX8" fmla="*/ 446967 w 1115061"/>
                <a:gd name="connsiteY8" fmla="*/ 5482 h 1549351"/>
                <a:gd name="connsiteX0" fmla="*/ 473177 w 1141271"/>
                <a:gd name="connsiteY0" fmla="*/ 5482 h 1549351"/>
                <a:gd name="connsiteX1" fmla="*/ 871791 w 1141271"/>
                <a:gd name="connsiteY1" fmla="*/ 382592 h 1549351"/>
                <a:gd name="connsiteX2" fmla="*/ 1096595 w 1141271"/>
                <a:gd name="connsiteY2" fmla="*/ 838412 h 1549351"/>
                <a:gd name="connsiteX3" fmla="*/ 1137542 w 1141271"/>
                <a:gd name="connsiteY3" fmla="*/ 1549351 h 1549351"/>
                <a:gd name="connsiteX4" fmla="*/ 447332 w 1141271"/>
                <a:gd name="connsiteY4" fmla="*/ 1466300 h 1549351"/>
                <a:gd name="connsiteX5" fmla="*/ 397564 w 1141271"/>
                <a:gd name="connsiteY5" fmla="*/ 1107042 h 1549351"/>
                <a:gd name="connsiteX6" fmla="*/ 251608 w 1141271"/>
                <a:gd name="connsiteY6" fmla="*/ 819755 h 1549351"/>
                <a:gd name="connsiteX7" fmla="*/ 22522 w 1141271"/>
                <a:gd name="connsiteY7" fmla="*/ 595513 h 1549351"/>
                <a:gd name="connsiteX8" fmla="*/ 473177 w 1141271"/>
                <a:gd name="connsiteY8" fmla="*/ 5482 h 1549351"/>
                <a:gd name="connsiteX0" fmla="*/ 430302 w 1098396"/>
                <a:gd name="connsiteY0" fmla="*/ 5482 h 1549351"/>
                <a:gd name="connsiteX1" fmla="*/ 828916 w 1098396"/>
                <a:gd name="connsiteY1" fmla="*/ 382592 h 1549351"/>
                <a:gd name="connsiteX2" fmla="*/ 1053720 w 1098396"/>
                <a:gd name="connsiteY2" fmla="*/ 838412 h 1549351"/>
                <a:gd name="connsiteX3" fmla="*/ 1094667 w 1098396"/>
                <a:gd name="connsiteY3" fmla="*/ 1549351 h 1549351"/>
                <a:gd name="connsiteX4" fmla="*/ 404457 w 1098396"/>
                <a:gd name="connsiteY4" fmla="*/ 1466300 h 1549351"/>
                <a:gd name="connsiteX5" fmla="*/ 354689 w 1098396"/>
                <a:gd name="connsiteY5" fmla="*/ 1107042 h 1549351"/>
                <a:gd name="connsiteX6" fmla="*/ 208733 w 1098396"/>
                <a:gd name="connsiteY6" fmla="*/ 819755 h 1549351"/>
                <a:gd name="connsiteX7" fmla="*/ 24168 w 1098396"/>
                <a:gd name="connsiteY7" fmla="*/ 639562 h 1549351"/>
                <a:gd name="connsiteX8" fmla="*/ 430302 w 1098396"/>
                <a:gd name="connsiteY8" fmla="*/ 5482 h 1549351"/>
                <a:gd name="connsiteX0" fmla="*/ 430302 w 1098396"/>
                <a:gd name="connsiteY0" fmla="*/ 5482 h 1549351"/>
                <a:gd name="connsiteX1" fmla="*/ 828916 w 1098396"/>
                <a:gd name="connsiteY1" fmla="*/ 382592 h 1549351"/>
                <a:gd name="connsiteX2" fmla="*/ 1053720 w 1098396"/>
                <a:gd name="connsiteY2" fmla="*/ 838412 h 1549351"/>
                <a:gd name="connsiteX3" fmla="*/ 1094667 w 1098396"/>
                <a:gd name="connsiteY3" fmla="*/ 1549351 h 1549351"/>
                <a:gd name="connsiteX4" fmla="*/ 404457 w 1098396"/>
                <a:gd name="connsiteY4" fmla="*/ 1466300 h 1549351"/>
                <a:gd name="connsiteX5" fmla="*/ 354689 w 1098396"/>
                <a:gd name="connsiteY5" fmla="*/ 1107042 h 1549351"/>
                <a:gd name="connsiteX6" fmla="*/ 208733 w 1098396"/>
                <a:gd name="connsiteY6" fmla="*/ 819755 h 1549351"/>
                <a:gd name="connsiteX7" fmla="*/ 24168 w 1098396"/>
                <a:gd name="connsiteY7" fmla="*/ 639562 h 1549351"/>
                <a:gd name="connsiteX8" fmla="*/ 430302 w 1098396"/>
                <a:gd name="connsiteY8" fmla="*/ 5482 h 1549351"/>
                <a:gd name="connsiteX0" fmla="*/ 406134 w 1074228"/>
                <a:gd name="connsiteY0" fmla="*/ 5482 h 1549351"/>
                <a:gd name="connsiteX1" fmla="*/ 804748 w 1074228"/>
                <a:gd name="connsiteY1" fmla="*/ 382592 h 1549351"/>
                <a:gd name="connsiteX2" fmla="*/ 1029552 w 1074228"/>
                <a:gd name="connsiteY2" fmla="*/ 838412 h 1549351"/>
                <a:gd name="connsiteX3" fmla="*/ 1070499 w 1074228"/>
                <a:gd name="connsiteY3" fmla="*/ 1549351 h 1549351"/>
                <a:gd name="connsiteX4" fmla="*/ 380289 w 1074228"/>
                <a:gd name="connsiteY4" fmla="*/ 1466300 h 1549351"/>
                <a:gd name="connsiteX5" fmla="*/ 330521 w 1074228"/>
                <a:gd name="connsiteY5" fmla="*/ 1107042 h 1549351"/>
                <a:gd name="connsiteX6" fmla="*/ 184565 w 1074228"/>
                <a:gd name="connsiteY6" fmla="*/ 819755 h 1549351"/>
                <a:gd name="connsiteX7" fmla="*/ 0 w 1074228"/>
                <a:gd name="connsiteY7" fmla="*/ 639562 h 1549351"/>
                <a:gd name="connsiteX8" fmla="*/ 406134 w 1074228"/>
                <a:gd name="connsiteY8" fmla="*/ 5482 h 1549351"/>
                <a:gd name="connsiteX0" fmla="*/ 406134 w 1074228"/>
                <a:gd name="connsiteY0" fmla="*/ 5482 h 1549351"/>
                <a:gd name="connsiteX1" fmla="*/ 804748 w 1074228"/>
                <a:gd name="connsiteY1" fmla="*/ 382592 h 1549351"/>
                <a:gd name="connsiteX2" fmla="*/ 1029552 w 1074228"/>
                <a:gd name="connsiteY2" fmla="*/ 838412 h 1549351"/>
                <a:gd name="connsiteX3" fmla="*/ 1070499 w 1074228"/>
                <a:gd name="connsiteY3" fmla="*/ 1549351 h 1549351"/>
                <a:gd name="connsiteX4" fmla="*/ 380289 w 1074228"/>
                <a:gd name="connsiteY4" fmla="*/ 1466300 h 1549351"/>
                <a:gd name="connsiteX5" fmla="*/ 330521 w 1074228"/>
                <a:gd name="connsiteY5" fmla="*/ 1107042 h 1549351"/>
                <a:gd name="connsiteX6" fmla="*/ 184565 w 1074228"/>
                <a:gd name="connsiteY6" fmla="*/ 819755 h 1549351"/>
                <a:gd name="connsiteX7" fmla="*/ 0 w 1074228"/>
                <a:gd name="connsiteY7" fmla="*/ 639562 h 1549351"/>
                <a:gd name="connsiteX8" fmla="*/ 406134 w 1074228"/>
                <a:gd name="connsiteY8" fmla="*/ 5482 h 1549351"/>
                <a:gd name="connsiteX0" fmla="*/ 406134 w 1103646"/>
                <a:gd name="connsiteY0" fmla="*/ 5482 h 1572655"/>
                <a:gd name="connsiteX1" fmla="*/ 804748 w 1103646"/>
                <a:gd name="connsiteY1" fmla="*/ 382592 h 1572655"/>
                <a:gd name="connsiteX2" fmla="*/ 1029552 w 1103646"/>
                <a:gd name="connsiteY2" fmla="*/ 838412 h 1572655"/>
                <a:gd name="connsiteX3" fmla="*/ 1102067 w 1103646"/>
                <a:gd name="connsiteY3" fmla="*/ 1572655 h 1572655"/>
                <a:gd name="connsiteX4" fmla="*/ 380289 w 1103646"/>
                <a:gd name="connsiteY4" fmla="*/ 1466300 h 1572655"/>
                <a:gd name="connsiteX5" fmla="*/ 330521 w 1103646"/>
                <a:gd name="connsiteY5" fmla="*/ 1107042 h 1572655"/>
                <a:gd name="connsiteX6" fmla="*/ 184565 w 1103646"/>
                <a:gd name="connsiteY6" fmla="*/ 819755 h 1572655"/>
                <a:gd name="connsiteX7" fmla="*/ 0 w 1103646"/>
                <a:gd name="connsiteY7" fmla="*/ 639562 h 1572655"/>
                <a:gd name="connsiteX8" fmla="*/ 406134 w 1103646"/>
                <a:gd name="connsiteY8" fmla="*/ 5482 h 1572655"/>
                <a:gd name="connsiteX0" fmla="*/ 406134 w 1113617"/>
                <a:gd name="connsiteY0" fmla="*/ 5482 h 1572655"/>
                <a:gd name="connsiteX1" fmla="*/ 804748 w 1113617"/>
                <a:gd name="connsiteY1" fmla="*/ 382592 h 1572655"/>
                <a:gd name="connsiteX2" fmla="*/ 1029552 w 1113617"/>
                <a:gd name="connsiteY2" fmla="*/ 838412 h 1572655"/>
                <a:gd name="connsiteX3" fmla="*/ 1102067 w 1113617"/>
                <a:gd name="connsiteY3" fmla="*/ 1572655 h 1572655"/>
                <a:gd name="connsiteX4" fmla="*/ 380289 w 1113617"/>
                <a:gd name="connsiteY4" fmla="*/ 1466300 h 1572655"/>
                <a:gd name="connsiteX5" fmla="*/ 330521 w 1113617"/>
                <a:gd name="connsiteY5" fmla="*/ 1107042 h 1572655"/>
                <a:gd name="connsiteX6" fmla="*/ 184565 w 1113617"/>
                <a:gd name="connsiteY6" fmla="*/ 819755 h 1572655"/>
                <a:gd name="connsiteX7" fmla="*/ 0 w 1113617"/>
                <a:gd name="connsiteY7" fmla="*/ 639562 h 1572655"/>
                <a:gd name="connsiteX8" fmla="*/ 406134 w 1113617"/>
                <a:gd name="connsiteY8" fmla="*/ 5482 h 1572655"/>
                <a:gd name="connsiteX0" fmla="*/ 406134 w 1113617"/>
                <a:gd name="connsiteY0" fmla="*/ 5482 h 1572655"/>
                <a:gd name="connsiteX1" fmla="*/ 804748 w 1113617"/>
                <a:gd name="connsiteY1" fmla="*/ 382592 h 1572655"/>
                <a:gd name="connsiteX2" fmla="*/ 1029552 w 1113617"/>
                <a:gd name="connsiteY2" fmla="*/ 838412 h 1572655"/>
                <a:gd name="connsiteX3" fmla="*/ 1102067 w 1113617"/>
                <a:gd name="connsiteY3" fmla="*/ 1572655 h 1572655"/>
                <a:gd name="connsiteX4" fmla="*/ 380289 w 1113617"/>
                <a:gd name="connsiteY4" fmla="*/ 1466300 h 1572655"/>
                <a:gd name="connsiteX5" fmla="*/ 330521 w 1113617"/>
                <a:gd name="connsiteY5" fmla="*/ 1107042 h 1572655"/>
                <a:gd name="connsiteX6" fmla="*/ 184565 w 1113617"/>
                <a:gd name="connsiteY6" fmla="*/ 819755 h 1572655"/>
                <a:gd name="connsiteX7" fmla="*/ 0 w 1113617"/>
                <a:gd name="connsiteY7" fmla="*/ 639562 h 1572655"/>
                <a:gd name="connsiteX8" fmla="*/ 406134 w 1113617"/>
                <a:gd name="connsiteY8" fmla="*/ 5482 h 1572655"/>
                <a:gd name="connsiteX0" fmla="*/ 406134 w 1113617"/>
                <a:gd name="connsiteY0" fmla="*/ 0 h 1567173"/>
                <a:gd name="connsiteX1" fmla="*/ 804748 w 1113617"/>
                <a:gd name="connsiteY1" fmla="*/ 377110 h 1567173"/>
                <a:gd name="connsiteX2" fmla="*/ 1029552 w 1113617"/>
                <a:gd name="connsiteY2" fmla="*/ 832930 h 1567173"/>
                <a:gd name="connsiteX3" fmla="*/ 1102067 w 1113617"/>
                <a:gd name="connsiteY3" fmla="*/ 1567173 h 1567173"/>
                <a:gd name="connsiteX4" fmla="*/ 380289 w 1113617"/>
                <a:gd name="connsiteY4" fmla="*/ 1460818 h 1567173"/>
                <a:gd name="connsiteX5" fmla="*/ 330521 w 1113617"/>
                <a:gd name="connsiteY5" fmla="*/ 1101560 h 1567173"/>
                <a:gd name="connsiteX6" fmla="*/ 184565 w 1113617"/>
                <a:gd name="connsiteY6" fmla="*/ 814273 h 1567173"/>
                <a:gd name="connsiteX7" fmla="*/ 0 w 1113617"/>
                <a:gd name="connsiteY7" fmla="*/ 634080 h 1567173"/>
                <a:gd name="connsiteX8" fmla="*/ 406134 w 1113617"/>
                <a:gd name="connsiteY8" fmla="*/ 0 h 1567173"/>
                <a:gd name="connsiteX0" fmla="*/ 406134 w 1113617"/>
                <a:gd name="connsiteY0" fmla="*/ 0 h 1567173"/>
                <a:gd name="connsiteX1" fmla="*/ 804748 w 1113617"/>
                <a:gd name="connsiteY1" fmla="*/ 377110 h 1567173"/>
                <a:gd name="connsiteX2" fmla="*/ 1029552 w 1113617"/>
                <a:gd name="connsiteY2" fmla="*/ 832930 h 1567173"/>
                <a:gd name="connsiteX3" fmla="*/ 1102067 w 1113617"/>
                <a:gd name="connsiteY3" fmla="*/ 1567173 h 1567173"/>
                <a:gd name="connsiteX4" fmla="*/ 380289 w 1113617"/>
                <a:gd name="connsiteY4" fmla="*/ 1460818 h 1567173"/>
                <a:gd name="connsiteX5" fmla="*/ 330521 w 1113617"/>
                <a:gd name="connsiteY5" fmla="*/ 1101560 h 1567173"/>
                <a:gd name="connsiteX6" fmla="*/ 184565 w 1113617"/>
                <a:gd name="connsiteY6" fmla="*/ 814273 h 1567173"/>
                <a:gd name="connsiteX7" fmla="*/ 0 w 1113617"/>
                <a:gd name="connsiteY7" fmla="*/ 634080 h 1567173"/>
                <a:gd name="connsiteX8" fmla="*/ 406134 w 1113617"/>
                <a:gd name="connsiteY8" fmla="*/ 0 h 1567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13617" h="1567173">
                  <a:moveTo>
                    <a:pt x="406134" y="0"/>
                  </a:moveTo>
                  <a:cubicBezTo>
                    <a:pt x="652023" y="92889"/>
                    <a:pt x="700845" y="238288"/>
                    <a:pt x="804748" y="377110"/>
                  </a:cubicBezTo>
                  <a:cubicBezTo>
                    <a:pt x="908651" y="515932"/>
                    <a:pt x="979999" y="634586"/>
                    <a:pt x="1029552" y="832930"/>
                  </a:cubicBezTo>
                  <a:cubicBezTo>
                    <a:pt x="1079105" y="1031274"/>
                    <a:pt x="1139226" y="1344816"/>
                    <a:pt x="1102067" y="1567173"/>
                  </a:cubicBezTo>
                  <a:lnTo>
                    <a:pt x="380289" y="1460818"/>
                  </a:lnTo>
                  <a:cubicBezTo>
                    <a:pt x="375945" y="1330071"/>
                    <a:pt x="363142" y="1209317"/>
                    <a:pt x="330521" y="1101560"/>
                  </a:cubicBezTo>
                  <a:cubicBezTo>
                    <a:pt x="297900" y="993803"/>
                    <a:pt x="257372" y="927585"/>
                    <a:pt x="184565" y="814273"/>
                  </a:cubicBezTo>
                  <a:cubicBezTo>
                    <a:pt x="32817" y="707031"/>
                    <a:pt x="87606" y="687318"/>
                    <a:pt x="0" y="634080"/>
                  </a:cubicBezTo>
                  <a:cubicBezTo>
                    <a:pt x="18134" y="449241"/>
                    <a:pt x="371389" y="185253"/>
                    <a:pt x="406134" y="0"/>
                  </a:cubicBezTo>
                  <a:close/>
                </a:path>
              </a:pathLst>
            </a:custGeom>
            <a:solidFill>
              <a:schemeClr val="accent3">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endParaRPr lang="en-GB" sz="800" dirty="0">
                <a:solidFill>
                  <a:schemeClr val="tx1"/>
                </a:solidFill>
              </a:endParaRPr>
            </a:p>
          </p:txBody>
        </p:sp>
        <p:sp>
          <p:nvSpPr>
            <p:cNvPr id="45" name="TextBox 44">
              <a:extLst>
                <a:ext uri="{FF2B5EF4-FFF2-40B4-BE49-F238E27FC236}">
                  <a16:creationId xmlns:a16="http://schemas.microsoft.com/office/drawing/2014/main" id="{D43C82C1-4A67-5265-0BC4-1819555A2D12}"/>
                </a:ext>
              </a:extLst>
            </p:cNvPr>
            <p:cNvSpPr txBox="1"/>
            <p:nvPr/>
          </p:nvSpPr>
          <p:spPr>
            <a:xfrm rot="8206586">
              <a:off x="9801409" y="6002543"/>
              <a:ext cx="946227" cy="338554"/>
            </a:xfrm>
            <a:prstGeom prst="rect">
              <a:avLst/>
            </a:prstGeom>
            <a:noFill/>
          </p:spPr>
          <p:txBody>
            <a:bodyPr wrap="square" rtlCol="0">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r>
                <a:rPr lang="en-US" sz="1600" dirty="0">
                  <a:solidFill>
                    <a:schemeClr val="tx1">
                      <a:lumMod val="85000"/>
                      <a:lumOff val="15000"/>
                    </a:schemeClr>
                  </a:solidFill>
                </a:rPr>
                <a:t>Test</a:t>
              </a:r>
              <a:endParaRPr lang="en-GB" sz="1600" dirty="0">
                <a:solidFill>
                  <a:schemeClr val="tx1">
                    <a:lumMod val="85000"/>
                    <a:lumOff val="15000"/>
                  </a:schemeClr>
                </a:solidFill>
              </a:endParaRPr>
            </a:p>
          </p:txBody>
        </p:sp>
      </p:grpSp>
      <p:sp>
        <p:nvSpPr>
          <p:cNvPr id="2" name="Freeform 4">
            <a:extLst>
              <a:ext uri="{FF2B5EF4-FFF2-40B4-BE49-F238E27FC236}">
                <a16:creationId xmlns:a16="http://schemas.microsoft.com/office/drawing/2014/main" id="{29D6BA82-5B7C-23B3-532A-EAC06DAA5F82}"/>
              </a:ext>
            </a:extLst>
          </p:cNvPr>
          <p:cNvSpPr/>
          <p:nvPr/>
        </p:nvSpPr>
        <p:spPr>
          <a:xfrm>
            <a:off x="-12700" y="1"/>
            <a:ext cx="557669" cy="6858000"/>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DK" sz="800"/>
          </a:p>
        </p:txBody>
      </p:sp>
      <p:pic>
        <p:nvPicPr>
          <p:cNvPr id="13" name="Picture 12" descr="A blue and black logo&#10;&#10;Description automatically generated">
            <a:extLst>
              <a:ext uri="{FF2B5EF4-FFF2-40B4-BE49-F238E27FC236}">
                <a16:creationId xmlns:a16="http://schemas.microsoft.com/office/drawing/2014/main" id="{5C95EEB6-3AFF-0C65-0A83-A71B5557B328}"/>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sp>
        <p:nvSpPr>
          <p:cNvPr id="4" name="TextBox 7">
            <a:extLst>
              <a:ext uri="{FF2B5EF4-FFF2-40B4-BE49-F238E27FC236}">
                <a16:creationId xmlns:a16="http://schemas.microsoft.com/office/drawing/2014/main" id="{4CA9B257-8304-DA4C-38F6-82BEFD05479C}"/>
              </a:ext>
            </a:extLst>
          </p:cNvPr>
          <p:cNvSpPr txBox="1"/>
          <p:nvPr/>
        </p:nvSpPr>
        <p:spPr>
          <a:xfrm>
            <a:off x="1157528" y="720000"/>
            <a:ext cx="9776611" cy="635302"/>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5205"/>
              </a:lnSpc>
              <a:spcBef>
                <a:spcPct val="0"/>
              </a:spcBef>
            </a:pPr>
            <a:r>
              <a:rPr lang="en-US" sz="3600" b="1" dirty="0">
                <a:solidFill>
                  <a:srgbClr val="404040"/>
                </a:solidFill>
                <a:latin typeface="Montserrat" pitchFamily="2" charset="77"/>
              </a:rPr>
              <a:t>TRAIN AND TEST DATA</a:t>
            </a:r>
          </a:p>
        </p:txBody>
      </p:sp>
    </p:spTree>
    <p:extLst>
      <p:ext uri="{BB962C8B-B14F-4D97-AF65-F5344CB8AC3E}">
        <p14:creationId xmlns:p14="http://schemas.microsoft.com/office/powerpoint/2010/main" val="164502477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4">
            <a:extLst>
              <a:ext uri="{FF2B5EF4-FFF2-40B4-BE49-F238E27FC236}">
                <a16:creationId xmlns:a16="http://schemas.microsoft.com/office/drawing/2014/main" id="{07A4BF5D-6D8B-73C4-B218-0E206C6521C0}"/>
              </a:ext>
            </a:extLst>
          </p:cNvPr>
          <p:cNvSpPr/>
          <p:nvPr/>
        </p:nvSpPr>
        <p:spPr>
          <a:xfrm flipV="1">
            <a:off x="0" y="522980"/>
            <a:ext cx="12192000" cy="1017640"/>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sz="1200"/>
          </a:p>
        </p:txBody>
      </p:sp>
      <p:sp>
        <p:nvSpPr>
          <p:cNvPr id="17" name="TextBox 12">
            <a:extLst>
              <a:ext uri="{FF2B5EF4-FFF2-40B4-BE49-F238E27FC236}">
                <a16:creationId xmlns:a16="http://schemas.microsoft.com/office/drawing/2014/main" id="{AA308AA6-C3D8-8BA8-DD88-9AAF816161D3}"/>
              </a:ext>
            </a:extLst>
          </p:cNvPr>
          <p:cNvSpPr txBox="1"/>
          <p:nvPr/>
        </p:nvSpPr>
        <p:spPr>
          <a:xfrm>
            <a:off x="1207004" y="732894"/>
            <a:ext cx="9347200" cy="614207"/>
          </a:xfrm>
          <a:prstGeom prst="rect">
            <a:avLst/>
          </a:prstGeom>
        </p:spPr>
        <p:txBody>
          <a:bodyPr wrap="square" lIns="0" tIns="0" rIns="0" bIns="0" rtlCol="0" anchor="t">
            <a:spAutoFit/>
          </a:bodyPr>
          <a:lstStyle/>
          <a:p>
            <a:pPr algn="ctr">
              <a:lnSpc>
                <a:spcPts val="5205"/>
              </a:lnSpc>
              <a:spcBef>
                <a:spcPct val="0"/>
              </a:spcBef>
            </a:pPr>
            <a:r>
              <a:rPr lang="en-US" sz="3600" b="1" dirty="0">
                <a:solidFill>
                  <a:srgbClr val="404040"/>
                </a:solidFill>
                <a:latin typeface="Montserrat" pitchFamily="2" charset="77"/>
              </a:rPr>
              <a:t>MODELLING - REGRESSION</a:t>
            </a:r>
          </a:p>
        </p:txBody>
      </p:sp>
      <p:pic>
        <p:nvPicPr>
          <p:cNvPr id="20" name="Picture 19" descr="A blue and black logo&#10;&#10;Description automatically generated">
            <a:extLst>
              <a:ext uri="{FF2B5EF4-FFF2-40B4-BE49-F238E27FC236}">
                <a16:creationId xmlns:a16="http://schemas.microsoft.com/office/drawing/2014/main" id="{55CDC51D-FFA6-F7AB-80FB-D2ABBA8B6593}"/>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grpSp>
        <p:nvGrpSpPr>
          <p:cNvPr id="5" name="Group 4">
            <a:extLst>
              <a:ext uri="{FF2B5EF4-FFF2-40B4-BE49-F238E27FC236}">
                <a16:creationId xmlns:a16="http://schemas.microsoft.com/office/drawing/2014/main" id="{BA129666-994F-33B4-F3DB-7F8EE35F20C3}"/>
              </a:ext>
            </a:extLst>
          </p:cNvPr>
          <p:cNvGrpSpPr/>
          <p:nvPr/>
        </p:nvGrpSpPr>
        <p:grpSpPr>
          <a:xfrm>
            <a:off x="7410450" y="1750535"/>
            <a:ext cx="4425950" cy="2669066"/>
            <a:chOff x="873170" y="1680137"/>
            <a:chExt cx="5447140" cy="3145817"/>
          </a:xfrm>
        </p:grpSpPr>
        <p:sp>
          <p:nvSpPr>
            <p:cNvPr id="22" name="TextBox 22"/>
            <p:cNvSpPr txBox="1"/>
            <p:nvPr/>
          </p:nvSpPr>
          <p:spPr>
            <a:xfrm>
              <a:off x="960935" y="2644343"/>
              <a:ext cx="1918419" cy="1940900"/>
            </a:xfrm>
            <a:prstGeom prst="rect">
              <a:avLst/>
            </a:prstGeom>
          </p:spPr>
          <p:txBody>
            <a:bodyPr lIns="33867" tIns="33867" rIns="33867" bIns="33867" rtlCol="0" anchor="ctr"/>
            <a:lstStyle/>
            <a:p>
              <a:pPr algn="ctr">
                <a:lnSpc>
                  <a:spcPts val="1415"/>
                </a:lnSpc>
              </a:pPr>
              <a:endParaRPr sz="1200"/>
            </a:p>
          </p:txBody>
        </p:sp>
        <p:sp>
          <p:nvSpPr>
            <p:cNvPr id="26" name="TextBox 26"/>
            <p:cNvSpPr txBox="1"/>
            <p:nvPr/>
          </p:nvSpPr>
          <p:spPr>
            <a:xfrm>
              <a:off x="1269389" y="2311400"/>
              <a:ext cx="2561845" cy="575286"/>
            </a:xfrm>
            <a:prstGeom prst="rect">
              <a:avLst/>
            </a:prstGeom>
          </p:spPr>
          <p:txBody>
            <a:bodyPr wrap="square" lIns="0" tIns="0" rIns="0" bIns="0" rtlCol="0" anchor="t">
              <a:spAutoFit/>
            </a:bodyPr>
            <a:lstStyle/>
            <a:p>
              <a:pPr algn="ctr">
                <a:lnSpc>
                  <a:spcPts val="2277"/>
                </a:lnSpc>
              </a:pPr>
              <a:r>
                <a:rPr lang="en-US" sz="1866" b="1" dirty="0">
                  <a:solidFill>
                    <a:schemeClr val="bg1"/>
                  </a:solidFill>
                  <a:latin typeface="Montserrat" pitchFamily="2" charset="77"/>
                </a:rPr>
                <a:t>HYPOTHESIS TESTING</a:t>
              </a:r>
            </a:p>
          </p:txBody>
        </p:sp>
        <p:pic>
          <p:nvPicPr>
            <p:cNvPr id="39" name="Picture 38" descr="A graph of a slope&#10;&#10;Description automatically generated">
              <a:extLst>
                <a:ext uri="{FF2B5EF4-FFF2-40B4-BE49-F238E27FC236}">
                  <a16:creationId xmlns:a16="http://schemas.microsoft.com/office/drawing/2014/main" id="{3AF62F4C-34BA-8DF6-3D81-0CAEB363CE69}"/>
                </a:ext>
              </a:extLst>
            </p:cNvPr>
            <p:cNvPicPr>
              <a:picLocks noChangeAspect="1"/>
            </p:cNvPicPr>
            <p:nvPr/>
          </p:nvPicPr>
          <p:blipFill rotWithShape="1">
            <a:blip r:embed="rId5">
              <a:extLst>
                <a:ext uri="{28A0092B-C50C-407E-A947-70E740481C1C}">
                  <a14:useLocalDpi xmlns:a14="http://schemas.microsoft.com/office/drawing/2010/main" val="0"/>
                </a:ext>
              </a:extLst>
            </a:blip>
            <a:srcRect l="7296" t="10170" r="4292"/>
            <a:stretch/>
          </p:blipFill>
          <p:spPr>
            <a:xfrm>
              <a:off x="879625" y="1680137"/>
              <a:ext cx="5440685" cy="2958296"/>
            </a:xfrm>
            <a:prstGeom prst="rect">
              <a:avLst/>
            </a:prstGeom>
          </p:spPr>
        </p:pic>
        <p:sp>
          <p:nvSpPr>
            <p:cNvPr id="42" name="TextBox 41">
              <a:extLst>
                <a:ext uri="{FF2B5EF4-FFF2-40B4-BE49-F238E27FC236}">
                  <a16:creationId xmlns:a16="http://schemas.microsoft.com/office/drawing/2014/main" id="{CE707423-630A-439E-7F98-9E1E4679C8DF}"/>
                </a:ext>
              </a:extLst>
            </p:cNvPr>
            <p:cNvSpPr txBox="1"/>
            <p:nvPr/>
          </p:nvSpPr>
          <p:spPr>
            <a:xfrm rot="16200000">
              <a:off x="1418692" y="2955469"/>
              <a:ext cx="1171043" cy="276999"/>
            </a:xfrm>
            <a:prstGeom prst="rect">
              <a:avLst/>
            </a:prstGeom>
            <a:noFill/>
          </p:spPr>
          <p:txBody>
            <a:bodyPr wrap="square" rtlCol="0">
              <a:spAutoFit/>
            </a:bodyPr>
            <a:lstStyle/>
            <a:p>
              <a:r>
                <a:rPr lang="en-US" sz="1200" dirty="0"/>
                <a:t>Exam score</a:t>
              </a:r>
              <a:endParaRPr lang="en-GB" sz="1200" dirty="0"/>
            </a:p>
          </p:txBody>
        </p:sp>
        <p:sp>
          <p:nvSpPr>
            <p:cNvPr id="3" name="Rectangle 2">
              <a:extLst>
                <a:ext uri="{FF2B5EF4-FFF2-40B4-BE49-F238E27FC236}">
                  <a16:creationId xmlns:a16="http://schemas.microsoft.com/office/drawing/2014/main" id="{BC26301C-0366-563A-B7FB-414876BD53B0}"/>
                </a:ext>
              </a:extLst>
            </p:cNvPr>
            <p:cNvSpPr/>
            <p:nvPr/>
          </p:nvSpPr>
          <p:spPr>
            <a:xfrm>
              <a:off x="873170" y="4634819"/>
              <a:ext cx="5447140" cy="19113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TextBox 40">
              <a:extLst>
                <a:ext uri="{FF2B5EF4-FFF2-40B4-BE49-F238E27FC236}">
                  <a16:creationId xmlns:a16="http://schemas.microsoft.com/office/drawing/2014/main" id="{3BD98718-5905-122B-DF18-BDE48F7AFD7A}"/>
                </a:ext>
              </a:extLst>
            </p:cNvPr>
            <p:cNvSpPr txBox="1"/>
            <p:nvPr/>
          </p:nvSpPr>
          <p:spPr>
            <a:xfrm>
              <a:off x="2875437" y="4447544"/>
              <a:ext cx="1449058" cy="276999"/>
            </a:xfrm>
            <a:prstGeom prst="rect">
              <a:avLst/>
            </a:prstGeom>
            <a:noFill/>
          </p:spPr>
          <p:txBody>
            <a:bodyPr wrap="square" rtlCol="0">
              <a:spAutoFit/>
            </a:bodyPr>
            <a:lstStyle/>
            <a:p>
              <a:r>
                <a:rPr lang="en-US" sz="1200" dirty="0"/>
                <a:t>Hours studied</a:t>
              </a:r>
              <a:endParaRPr lang="en-GB" sz="1200" dirty="0"/>
            </a:p>
          </p:txBody>
        </p:sp>
      </p:grpSp>
      <p:sp>
        <p:nvSpPr>
          <p:cNvPr id="6" name="TextBox 9">
            <a:extLst>
              <a:ext uri="{FF2B5EF4-FFF2-40B4-BE49-F238E27FC236}">
                <a16:creationId xmlns:a16="http://schemas.microsoft.com/office/drawing/2014/main" id="{E4A25A72-9F80-5E79-4863-6CB5BC56C1EA}"/>
              </a:ext>
            </a:extLst>
          </p:cNvPr>
          <p:cNvSpPr txBox="1"/>
          <p:nvPr/>
        </p:nvSpPr>
        <p:spPr>
          <a:xfrm>
            <a:off x="1070741" y="1901693"/>
            <a:ext cx="4853809" cy="368691"/>
          </a:xfrm>
          <a:prstGeom prst="rect">
            <a:avLst/>
          </a:prstGeom>
        </p:spPr>
        <p:txBody>
          <a:bodyPr wrap="square" lIns="0" tIns="0" rIns="0" bIns="0" rtlCol="0" anchor="t">
            <a:spAutoFit/>
          </a:bodyPr>
          <a:lstStyle/>
          <a:p>
            <a:pPr>
              <a:lnSpc>
                <a:spcPct val="150000"/>
              </a:lnSpc>
            </a:pPr>
            <a:r>
              <a:rPr lang="en-US" dirty="0">
                <a:solidFill>
                  <a:srgbClr val="404040"/>
                </a:solidFill>
                <a:latin typeface="Montserrat" pitchFamily="2" charset="77"/>
              </a:rPr>
              <a:t>4. Interpret model parameters</a:t>
            </a:r>
          </a:p>
        </p:txBody>
      </p:sp>
      <p:sp>
        <p:nvSpPr>
          <p:cNvPr id="4" name="TextBox 3">
            <a:extLst>
              <a:ext uri="{FF2B5EF4-FFF2-40B4-BE49-F238E27FC236}">
                <a16:creationId xmlns:a16="http://schemas.microsoft.com/office/drawing/2014/main" id="{D3E76F91-EFEC-8EC9-EC0E-2C8F352EFC21}"/>
              </a:ext>
            </a:extLst>
          </p:cNvPr>
          <p:cNvSpPr txBox="1"/>
          <p:nvPr/>
        </p:nvSpPr>
        <p:spPr>
          <a:xfrm>
            <a:off x="1070740" y="2568615"/>
            <a:ext cx="5039051" cy="3747436"/>
          </a:xfrm>
          <a:prstGeom prst="rect">
            <a:avLst/>
          </a:prstGeom>
          <a:noFill/>
        </p:spPr>
        <p:txBody>
          <a:bodyPr wrap="square" rtlCol="0">
            <a:spAutoFit/>
          </a:bodyPr>
          <a:lstStyle/>
          <a:p>
            <a:pPr>
              <a:lnSpc>
                <a:spcPct val="150000"/>
              </a:lnSpc>
            </a:pPr>
            <a:r>
              <a:rPr lang="en-US" sz="1600" dirty="0">
                <a:solidFill>
                  <a:srgbClr val="404040"/>
                </a:solidFill>
                <a:latin typeface="Montserrat" pitchFamily="2" charset="77"/>
              </a:rPr>
              <a:t>Our linear regression model has this form: </a:t>
            </a:r>
          </a:p>
          <a:p>
            <a:pPr>
              <a:lnSpc>
                <a:spcPct val="150000"/>
              </a:lnSpc>
            </a:pPr>
            <a:r>
              <a:rPr lang="cy-GB" sz="1600" b="1" dirty="0">
                <a:solidFill>
                  <a:srgbClr val="404040"/>
                </a:solidFill>
                <a:latin typeface="Montserrat" pitchFamily="2" charset="77"/>
              </a:rPr>
              <a:t>ŷ </a:t>
            </a:r>
            <a:r>
              <a:rPr lang="en-US" sz="1600" b="1" dirty="0">
                <a:solidFill>
                  <a:srgbClr val="404040"/>
                </a:solidFill>
                <a:latin typeface="Montserrat" pitchFamily="2" charset="77"/>
              </a:rPr>
              <a:t>= b</a:t>
            </a:r>
            <a:r>
              <a:rPr lang="en-US" sz="1600" b="1" baseline="-25000" dirty="0">
                <a:solidFill>
                  <a:srgbClr val="404040"/>
                </a:solidFill>
                <a:latin typeface="Montserrat" pitchFamily="2" charset="77"/>
              </a:rPr>
              <a:t>0 </a:t>
            </a:r>
            <a:r>
              <a:rPr lang="en-US" sz="1600" b="1" dirty="0">
                <a:solidFill>
                  <a:srgbClr val="404040"/>
                </a:solidFill>
                <a:latin typeface="Montserrat" pitchFamily="2" charset="77"/>
              </a:rPr>
              <a:t>+ b</a:t>
            </a:r>
            <a:r>
              <a:rPr lang="en-US" sz="1600" b="1" baseline="-25000" dirty="0">
                <a:solidFill>
                  <a:srgbClr val="404040"/>
                </a:solidFill>
                <a:latin typeface="Montserrat" pitchFamily="2" charset="77"/>
              </a:rPr>
              <a:t>1 </a:t>
            </a:r>
            <a:r>
              <a:rPr lang="en-US" sz="1600" b="1" dirty="0">
                <a:solidFill>
                  <a:srgbClr val="404040"/>
                </a:solidFill>
                <a:latin typeface="Montserrat" pitchFamily="2" charset="77"/>
              </a:rPr>
              <a:t>* x</a:t>
            </a:r>
            <a:endParaRPr lang="en-US" sz="1600" dirty="0">
              <a:solidFill>
                <a:srgbClr val="404040"/>
              </a:solidFill>
              <a:latin typeface="Montserrat" pitchFamily="2" charset="77"/>
            </a:endParaRPr>
          </a:p>
          <a:p>
            <a:pPr>
              <a:lnSpc>
                <a:spcPct val="150000"/>
              </a:lnSpc>
            </a:pPr>
            <a:endParaRPr lang="en-US" sz="1600" dirty="0">
              <a:solidFill>
                <a:srgbClr val="404040"/>
              </a:solidFill>
              <a:latin typeface="Montserrat" pitchFamily="2" charset="77"/>
            </a:endParaRPr>
          </a:p>
          <a:p>
            <a:pPr>
              <a:lnSpc>
                <a:spcPct val="150000"/>
              </a:lnSpc>
            </a:pPr>
            <a:r>
              <a:rPr lang="en-US" sz="1600" dirty="0">
                <a:solidFill>
                  <a:srgbClr val="404040"/>
                </a:solidFill>
                <a:latin typeface="Montserrat" pitchFamily="2" charset="77"/>
              </a:rPr>
              <a:t>And we have estimated parameters </a:t>
            </a:r>
            <a:r>
              <a:rPr lang="en-US" sz="1600" b="1" dirty="0">
                <a:solidFill>
                  <a:srgbClr val="404040"/>
                </a:solidFill>
                <a:latin typeface="Montserrat" pitchFamily="2" charset="77"/>
              </a:rPr>
              <a:t>b</a:t>
            </a:r>
            <a:r>
              <a:rPr lang="en-US" sz="1600" b="1" baseline="-25000" dirty="0">
                <a:solidFill>
                  <a:srgbClr val="404040"/>
                </a:solidFill>
                <a:latin typeface="Montserrat" pitchFamily="2" charset="77"/>
              </a:rPr>
              <a:t>0</a:t>
            </a:r>
            <a:r>
              <a:rPr lang="en-US" sz="1600" dirty="0">
                <a:solidFill>
                  <a:srgbClr val="404040"/>
                </a:solidFill>
                <a:latin typeface="Montserrat" pitchFamily="2" charset="77"/>
              </a:rPr>
              <a:t> and </a:t>
            </a:r>
            <a:r>
              <a:rPr lang="en-US" sz="1600" b="1" dirty="0">
                <a:solidFill>
                  <a:srgbClr val="404040"/>
                </a:solidFill>
                <a:latin typeface="Montserrat" pitchFamily="2" charset="77"/>
              </a:rPr>
              <a:t>b</a:t>
            </a:r>
            <a:r>
              <a:rPr lang="en-US" sz="1600" b="1" baseline="-25000" dirty="0">
                <a:solidFill>
                  <a:srgbClr val="404040"/>
                </a:solidFill>
                <a:latin typeface="Montserrat" pitchFamily="2" charset="77"/>
              </a:rPr>
              <a:t>1</a:t>
            </a:r>
            <a:r>
              <a:rPr lang="en-US" sz="1600" dirty="0">
                <a:solidFill>
                  <a:srgbClr val="404040"/>
                </a:solidFill>
                <a:latin typeface="Montserrat" pitchFamily="2" charset="77"/>
              </a:rPr>
              <a:t>. What do they mean?</a:t>
            </a:r>
          </a:p>
          <a:p>
            <a:pPr>
              <a:lnSpc>
                <a:spcPct val="150000"/>
              </a:lnSpc>
            </a:pPr>
            <a:endParaRPr lang="en-US" sz="1600" dirty="0">
              <a:solidFill>
                <a:srgbClr val="404040"/>
              </a:solidFill>
              <a:latin typeface="Montserrat" pitchFamily="2" charset="77"/>
            </a:endParaRPr>
          </a:p>
          <a:p>
            <a:pPr>
              <a:lnSpc>
                <a:spcPct val="150000"/>
              </a:lnSpc>
            </a:pPr>
            <a:r>
              <a:rPr lang="en-US" sz="1600" b="1" dirty="0">
                <a:solidFill>
                  <a:srgbClr val="404040"/>
                </a:solidFill>
                <a:latin typeface="Montserrat" pitchFamily="2" charset="77"/>
              </a:rPr>
              <a:t>b</a:t>
            </a:r>
            <a:r>
              <a:rPr lang="en-US" sz="1600" b="1" baseline="-25000" dirty="0">
                <a:solidFill>
                  <a:srgbClr val="404040"/>
                </a:solidFill>
                <a:latin typeface="Montserrat" pitchFamily="2" charset="77"/>
              </a:rPr>
              <a:t>0</a:t>
            </a:r>
            <a:r>
              <a:rPr lang="en-US" sz="1600" dirty="0">
                <a:solidFill>
                  <a:srgbClr val="404040"/>
                </a:solidFill>
                <a:latin typeface="Montserrat" pitchFamily="2" charset="77"/>
              </a:rPr>
              <a:t>  – the predicted value of </a:t>
            </a:r>
            <a:r>
              <a:rPr lang="cy-GB" sz="1600" b="1" dirty="0">
                <a:solidFill>
                  <a:srgbClr val="404040"/>
                </a:solidFill>
                <a:latin typeface="Montserrat" pitchFamily="2" charset="77"/>
              </a:rPr>
              <a:t>ŷ </a:t>
            </a:r>
            <a:r>
              <a:rPr lang="cy-GB" sz="1600" dirty="0">
                <a:solidFill>
                  <a:srgbClr val="404040"/>
                </a:solidFill>
                <a:latin typeface="Montserrat" pitchFamily="2" charset="77"/>
              </a:rPr>
              <a:t>when</a:t>
            </a:r>
            <a:r>
              <a:rPr lang="cy-GB" sz="1600" b="1" dirty="0">
                <a:solidFill>
                  <a:srgbClr val="404040"/>
                </a:solidFill>
                <a:latin typeface="Montserrat" pitchFamily="2" charset="77"/>
              </a:rPr>
              <a:t> x </a:t>
            </a:r>
            <a:r>
              <a:rPr lang="cy-GB" sz="1600" dirty="0">
                <a:solidFill>
                  <a:srgbClr val="404040"/>
                </a:solidFill>
                <a:latin typeface="Montserrat" pitchFamily="2" charset="77"/>
              </a:rPr>
              <a:t>is 0</a:t>
            </a:r>
            <a:endParaRPr lang="en-US" sz="1600" dirty="0">
              <a:solidFill>
                <a:srgbClr val="404040"/>
              </a:solidFill>
              <a:latin typeface="Montserrat" pitchFamily="2" charset="77"/>
            </a:endParaRPr>
          </a:p>
          <a:p>
            <a:pPr>
              <a:lnSpc>
                <a:spcPct val="150000"/>
              </a:lnSpc>
            </a:pPr>
            <a:r>
              <a:rPr lang="en-US" sz="1600" b="1" dirty="0">
                <a:solidFill>
                  <a:srgbClr val="404040"/>
                </a:solidFill>
                <a:latin typeface="Montserrat" pitchFamily="2" charset="77"/>
              </a:rPr>
              <a:t>b</a:t>
            </a:r>
            <a:r>
              <a:rPr lang="en-US" sz="1600" b="1" baseline="-25000" dirty="0">
                <a:solidFill>
                  <a:srgbClr val="404040"/>
                </a:solidFill>
                <a:latin typeface="Montserrat" pitchFamily="2" charset="77"/>
              </a:rPr>
              <a:t>0</a:t>
            </a:r>
            <a:r>
              <a:rPr lang="en-US" sz="1600" dirty="0">
                <a:solidFill>
                  <a:srgbClr val="404040"/>
                </a:solidFill>
                <a:latin typeface="Montserrat" pitchFamily="2" charset="77"/>
              </a:rPr>
              <a:t> – the predicted change in </a:t>
            </a:r>
            <a:r>
              <a:rPr lang="cy-GB" sz="1600" b="1" dirty="0">
                <a:solidFill>
                  <a:srgbClr val="404040"/>
                </a:solidFill>
                <a:latin typeface="Montserrat" pitchFamily="2" charset="77"/>
              </a:rPr>
              <a:t>ŷ </a:t>
            </a:r>
            <a:r>
              <a:rPr lang="cy-GB" sz="1600" dirty="0">
                <a:solidFill>
                  <a:srgbClr val="404040"/>
                </a:solidFill>
                <a:latin typeface="Montserrat" pitchFamily="2" charset="77"/>
              </a:rPr>
              <a:t>for a one unit change in</a:t>
            </a:r>
            <a:r>
              <a:rPr lang="cy-GB" sz="1600" b="1" dirty="0">
                <a:solidFill>
                  <a:srgbClr val="404040"/>
                </a:solidFill>
                <a:latin typeface="Montserrat" pitchFamily="2" charset="77"/>
              </a:rPr>
              <a:t> x</a:t>
            </a:r>
            <a:endParaRPr lang="en-US" sz="1600" dirty="0">
              <a:solidFill>
                <a:srgbClr val="404040"/>
              </a:solidFill>
              <a:latin typeface="Montserrat" pitchFamily="2" charset="77"/>
            </a:endParaRPr>
          </a:p>
          <a:p>
            <a:pPr>
              <a:lnSpc>
                <a:spcPct val="150000"/>
              </a:lnSpc>
            </a:pPr>
            <a:endParaRPr lang="en-GB" sz="1600" dirty="0">
              <a:solidFill>
                <a:srgbClr val="404040"/>
              </a:solidFill>
            </a:endParaRPr>
          </a:p>
        </p:txBody>
      </p:sp>
      <p:sp>
        <p:nvSpPr>
          <p:cNvPr id="7" name="TextBox 6">
            <a:extLst>
              <a:ext uri="{FF2B5EF4-FFF2-40B4-BE49-F238E27FC236}">
                <a16:creationId xmlns:a16="http://schemas.microsoft.com/office/drawing/2014/main" id="{CB27FC86-15C8-440C-296D-41DCC9BC536F}"/>
              </a:ext>
            </a:extLst>
          </p:cNvPr>
          <p:cNvSpPr txBox="1"/>
          <p:nvPr/>
        </p:nvSpPr>
        <p:spPr>
          <a:xfrm>
            <a:off x="10373670" y="2303003"/>
            <a:ext cx="1177399" cy="276999"/>
          </a:xfrm>
          <a:prstGeom prst="rect">
            <a:avLst/>
          </a:prstGeom>
          <a:noFill/>
        </p:spPr>
        <p:txBody>
          <a:bodyPr wrap="square" rtlCol="0">
            <a:spAutoFit/>
          </a:bodyPr>
          <a:lstStyle/>
          <a:p>
            <a:r>
              <a:rPr lang="en-US" sz="1200" dirty="0"/>
              <a:t>predicted </a:t>
            </a:r>
            <a:r>
              <a:rPr lang="cy-GB" sz="1200" b="1" dirty="0">
                <a:solidFill>
                  <a:srgbClr val="404040"/>
                </a:solidFill>
                <a:latin typeface="Montserrat" pitchFamily="2" charset="77"/>
              </a:rPr>
              <a:t>ŷ</a:t>
            </a:r>
            <a:r>
              <a:rPr lang="en-US" sz="1200" dirty="0"/>
              <a:t> </a:t>
            </a:r>
            <a:endParaRPr lang="en-GB" sz="1200" dirty="0"/>
          </a:p>
        </p:txBody>
      </p:sp>
      <p:sp>
        <p:nvSpPr>
          <p:cNvPr id="9" name="Rectangle 8">
            <a:extLst>
              <a:ext uri="{FF2B5EF4-FFF2-40B4-BE49-F238E27FC236}">
                <a16:creationId xmlns:a16="http://schemas.microsoft.com/office/drawing/2014/main" id="{E7A73B18-D7A1-5F4E-36D0-1E31C3EDFE3D}"/>
              </a:ext>
            </a:extLst>
          </p:cNvPr>
          <p:cNvSpPr/>
          <p:nvPr/>
        </p:nvSpPr>
        <p:spPr>
          <a:xfrm>
            <a:off x="10751376" y="2812908"/>
            <a:ext cx="1041514" cy="20502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1" name="Connector: Curved 10">
            <a:extLst>
              <a:ext uri="{FF2B5EF4-FFF2-40B4-BE49-F238E27FC236}">
                <a16:creationId xmlns:a16="http://schemas.microsoft.com/office/drawing/2014/main" id="{369CC0EF-6F46-FD75-6B4A-0B2087812810}"/>
              </a:ext>
            </a:extLst>
          </p:cNvPr>
          <p:cNvCxnSpPr>
            <a:stCxn id="7" idx="2"/>
          </p:cNvCxnSpPr>
          <p:nvPr/>
        </p:nvCxnSpPr>
        <p:spPr>
          <a:xfrm rot="5400000">
            <a:off x="10744519" y="2545853"/>
            <a:ext cx="183702" cy="252001"/>
          </a:xfrm>
          <a:prstGeom prst="curvedConnector2">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77628875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12186FC-FCD2-652E-971E-D14EBEE8F0C8}"/>
              </a:ext>
            </a:extLst>
          </p:cNvPr>
          <p:cNvSpPr txBox="1"/>
          <p:nvPr/>
        </p:nvSpPr>
        <p:spPr>
          <a:xfrm>
            <a:off x="2429435" y="2061882"/>
            <a:ext cx="7628965" cy="369332"/>
          </a:xfrm>
          <a:prstGeom prst="rect">
            <a:avLst/>
          </a:prstGeom>
          <a:noFill/>
        </p:spPr>
        <p:txBody>
          <a:bodyPr wrap="square" rtlCol="0">
            <a:spAutoFit/>
          </a:bodyPr>
          <a:lstStyle/>
          <a:p>
            <a:r>
              <a:rPr lang="en-GB" dirty="0"/>
              <a:t>notebook linear regression on cigarettes vs life exp data</a:t>
            </a:r>
          </a:p>
        </p:txBody>
      </p:sp>
    </p:spTree>
    <p:extLst>
      <p:ext uri="{BB962C8B-B14F-4D97-AF65-F5344CB8AC3E}">
        <p14:creationId xmlns:p14="http://schemas.microsoft.com/office/powerpoint/2010/main" val="70499688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4">
            <a:extLst>
              <a:ext uri="{FF2B5EF4-FFF2-40B4-BE49-F238E27FC236}">
                <a16:creationId xmlns:a16="http://schemas.microsoft.com/office/drawing/2014/main" id="{07A4BF5D-6D8B-73C4-B218-0E206C6521C0}"/>
              </a:ext>
            </a:extLst>
          </p:cNvPr>
          <p:cNvSpPr/>
          <p:nvPr/>
        </p:nvSpPr>
        <p:spPr>
          <a:xfrm flipV="1">
            <a:off x="0" y="522980"/>
            <a:ext cx="12192000" cy="1017640"/>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sz="1200"/>
          </a:p>
        </p:txBody>
      </p:sp>
      <p:sp>
        <p:nvSpPr>
          <p:cNvPr id="22" name="TextBox 22"/>
          <p:cNvSpPr txBox="1"/>
          <p:nvPr/>
        </p:nvSpPr>
        <p:spPr>
          <a:xfrm>
            <a:off x="960935" y="2644343"/>
            <a:ext cx="1918419" cy="1940900"/>
          </a:xfrm>
          <a:prstGeom prst="rect">
            <a:avLst/>
          </a:prstGeom>
        </p:spPr>
        <p:txBody>
          <a:bodyPr lIns="33867" tIns="33867" rIns="33867" bIns="33867" rtlCol="0" anchor="ctr"/>
          <a:lstStyle/>
          <a:p>
            <a:pPr algn="ctr">
              <a:lnSpc>
                <a:spcPts val="1415"/>
              </a:lnSpc>
            </a:pPr>
            <a:endParaRPr sz="1200"/>
          </a:p>
        </p:txBody>
      </p:sp>
      <p:sp>
        <p:nvSpPr>
          <p:cNvPr id="17" name="TextBox 12">
            <a:extLst>
              <a:ext uri="{FF2B5EF4-FFF2-40B4-BE49-F238E27FC236}">
                <a16:creationId xmlns:a16="http://schemas.microsoft.com/office/drawing/2014/main" id="{AA308AA6-C3D8-8BA8-DD88-9AAF816161D3}"/>
              </a:ext>
            </a:extLst>
          </p:cNvPr>
          <p:cNvSpPr txBox="1"/>
          <p:nvPr/>
        </p:nvSpPr>
        <p:spPr>
          <a:xfrm>
            <a:off x="1207004" y="732894"/>
            <a:ext cx="9347200" cy="614207"/>
          </a:xfrm>
          <a:prstGeom prst="rect">
            <a:avLst/>
          </a:prstGeom>
        </p:spPr>
        <p:txBody>
          <a:bodyPr wrap="square" lIns="0" tIns="0" rIns="0" bIns="0" rtlCol="0" anchor="t">
            <a:spAutoFit/>
          </a:bodyPr>
          <a:lstStyle/>
          <a:p>
            <a:pPr algn="ctr">
              <a:lnSpc>
                <a:spcPts val="5205"/>
              </a:lnSpc>
              <a:spcBef>
                <a:spcPct val="0"/>
              </a:spcBef>
            </a:pPr>
            <a:r>
              <a:rPr lang="en-US" sz="3600" b="1" dirty="0">
                <a:solidFill>
                  <a:srgbClr val="404040"/>
                </a:solidFill>
                <a:latin typeface="Montserrat" pitchFamily="2" charset="77"/>
              </a:rPr>
              <a:t>CENTERING PREDICTORS</a:t>
            </a:r>
          </a:p>
        </p:txBody>
      </p:sp>
      <p:pic>
        <p:nvPicPr>
          <p:cNvPr id="20" name="Picture 19" descr="A blue and black logo&#10;&#10;Description automatically generated">
            <a:extLst>
              <a:ext uri="{FF2B5EF4-FFF2-40B4-BE49-F238E27FC236}">
                <a16:creationId xmlns:a16="http://schemas.microsoft.com/office/drawing/2014/main" id="{55CDC51D-FFA6-F7AB-80FB-D2ABBA8B6593}"/>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sp>
        <p:nvSpPr>
          <p:cNvPr id="37" name="TextBox 9">
            <a:extLst>
              <a:ext uri="{FF2B5EF4-FFF2-40B4-BE49-F238E27FC236}">
                <a16:creationId xmlns:a16="http://schemas.microsoft.com/office/drawing/2014/main" id="{AD1F5845-0490-8E3F-32FC-DEB578A14D50}"/>
              </a:ext>
            </a:extLst>
          </p:cNvPr>
          <p:cNvSpPr txBox="1"/>
          <p:nvPr/>
        </p:nvSpPr>
        <p:spPr>
          <a:xfrm>
            <a:off x="855794" y="1866053"/>
            <a:ext cx="5376241" cy="1615186"/>
          </a:xfrm>
          <a:prstGeom prst="rect">
            <a:avLst/>
          </a:prstGeom>
        </p:spPr>
        <p:txBody>
          <a:bodyPr wrap="square" lIns="0" tIns="0" rIns="0" bIns="0" rtlCol="0" anchor="t">
            <a:spAutoFit/>
          </a:bodyPr>
          <a:lstStyle/>
          <a:p>
            <a:pPr>
              <a:lnSpc>
                <a:spcPct val="150000"/>
              </a:lnSpc>
            </a:pPr>
            <a:r>
              <a:rPr lang="en-US" dirty="0">
                <a:solidFill>
                  <a:srgbClr val="404040"/>
                </a:solidFill>
                <a:latin typeface="Montserrat" pitchFamily="2" charset="77"/>
              </a:rPr>
              <a:t>The intercept is the outcome value we get when the predictors are at 0. But some predictors do not include 0 in their range so then the intercept doesn't make much sense.</a:t>
            </a:r>
          </a:p>
        </p:txBody>
      </p:sp>
      <p:grpSp>
        <p:nvGrpSpPr>
          <p:cNvPr id="34" name="Group 33">
            <a:extLst>
              <a:ext uri="{FF2B5EF4-FFF2-40B4-BE49-F238E27FC236}">
                <a16:creationId xmlns:a16="http://schemas.microsoft.com/office/drawing/2014/main" id="{0E9A51AD-B490-BEB3-4832-CE7D1F807BB0}"/>
              </a:ext>
            </a:extLst>
          </p:cNvPr>
          <p:cNvGrpSpPr/>
          <p:nvPr/>
        </p:nvGrpSpPr>
        <p:grpSpPr>
          <a:xfrm>
            <a:off x="3638200" y="4069629"/>
            <a:ext cx="2269775" cy="1091584"/>
            <a:chOff x="3638200" y="4330888"/>
            <a:chExt cx="2269775" cy="1091584"/>
          </a:xfrm>
        </p:grpSpPr>
        <p:grpSp>
          <p:nvGrpSpPr>
            <p:cNvPr id="13" name="Group 12">
              <a:extLst>
                <a:ext uri="{FF2B5EF4-FFF2-40B4-BE49-F238E27FC236}">
                  <a16:creationId xmlns:a16="http://schemas.microsoft.com/office/drawing/2014/main" id="{5A7FE9D8-11F8-41E1-B567-190D3F363201}"/>
                </a:ext>
              </a:extLst>
            </p:cNvPr>
            <p:cNvGrpSpPr/>
            <p:nvPr/>
          </p:nvGrpSpPr>
          <p:grpSpPr>
            <a:xfrm>
              <a:off x="3638200" y="4330888"/>
              <a:ext cx="1197050" cy="1091584"/>
              <a:chOff x="786529" y="5250121"/>
              <a:chExt cx="1197050" cy="1091584"/>
            </a:xfrm>
          </p:grpSpPr>
          <p:pic>
            <p:nvPicPr>
              <p:cNvPr id="14" name="Graphic 13" descr="Normal Distribution outline">
                <a:extLst>
                  <a:ext uri="{FF2B5EF4-FFF2-40B4-BE49-F238E27FC236}">
                    <a16:creationId xmlns:a16="http://schemas.microsoft.com/office/drawing/2014/main" id="{2F2F1B8D-8927-4465-E463-8A1AC00FF86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49875" y="5250121"/>
                <a:ext cx="914400" cy="914400"/>
              </a:xfrm>
              <a:prstGeom prst="rect">
                <a:avLst/>
              </a:prstGeom>
            </p:spPr>
          </p:pic>
          <p:sp>
            <p:nvSpPr>
              <p:cNvPr id="15" name="Rectangle 14">
                <a:extLst>
                  <a:ext uri="{FF2B5EF4-FFF2-40B4-BE49-F238E27FC236}">
                    <a16:creationId xmlns:a16="http://schemas.microsoft.com/office/drawing/2014/main" id="{1A9BE803-F69D-62F6-4E64-C89669990470}"/>
                  </a:ext>
                </a:extLst>
              </p:cNvPr>
              <p:cNvSpPr/>
              <p:nvPr/>
            </p:nvSpPr>
            <p:spPr>
              <a:xfrm>
                <a:off x="1070108" y="5315813"/>
                <a:ext cx="139742" cy="737563"/>
              </a:xfrm>
              <a:prstGeom prst="rect">
                <a:avLst/>
              </a:prstGeom>
              <a:solidFill>
                <a:srgbClr val="F4F4F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6" name="Straight Connector 15">
                <a:extLst>
                  <a:ext uri="{FF2B5EF4-FFF2-40B4-BE49-F238E27FC236}">
                    <a16:creationId xmlns:a16="http://schemas.microsoft.com/office/drawing/2014/main" id="{6756D67D-98D1-30B0-6315-E6D111EC75E1}"/>
                  </a:ext>
                </a:extLst>
              </p:cNvPr>
              <p:cNvCxnSpPr/>
              <p:nvPr/>
            </p:nvCxnSpPr>
            <p:spPr>
              <a:xfrm flipH="1">
                <a:off x="786529" y="6022012"/>
                <a:ext cx="436692"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E7A14E21-CF42-C909-B636-9F8F1FE7F5C8}"/>
                  </a:ext>
                </a:extLst>
              </p:cNvPr>
              <p:cNvCxnSpPr>
                <a:cxnSpLocks/>
              </p:cNvCxnSpPr>
              <p:nvPr/>
            </p:nvCxnSpPr>
            <p:spPr>
              <a:xfrm flipV="1">
                <a:off x="796181" y="5401957"/>
                <a:ext cx="0" cy="620055"/>
              </a:xfrm>
              <a:prstGeom prst="line">
                <a:avLst/>
              </a:prstGeom>
              <a:ln w="19050"/>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272A08AE-9A1E-4DB7-2CBE-99A8C833FE7F}"/>
                  </a:ext>
                </a:extLst>
              </p:cNvPr>
              <p:cNvCxnSpPr/>
              <p:nvPr/>
            </p:nvCxnSpPr>
            <p:spPr>
              <a:xfrm>
                <a:off x="1541693" y="6022012"/>
                <a:ext cx="0" cy="60316"/>
              </a:xfrm>
              <a:prstGeom prst="line">
                <a:avLst/>
              </a:prstGeom>
              <a:ln w="19050"/>
            </p:spPr>
            <p:style>
              <a:lnRef idx="1">
                <a:schemeClr val="dk1"/>
              </a:lnRef>
              <a:fillRef idx="0">
                <a:schemeClr val="dk1"/>
              </a:fillRef>
              <a:effectRef idx="0">
                <a:schemeClr val="dk1"/>
              </a:effectRef>
              <a:fontRef idx="minor">
                <a:schemeClr val="tx1"/>
              </a:fontRef>
            </p:style>
          </p:cxnSp>
          <p:sp>
            <p:nvSpPr>
              <p:cNvPr id="23" name="TextBox 22">
                <a:extLst>
                  <a:ext uri="{FF2B5EF4-FFF2-40B4-BE49-F238E27FC236}">
                    <a16:creationId xmlns:a16="http://schemas.microsoft.com/office/drawing/2014/main" id="{A874D36B-8FE1-A9BE-E4A9-1593A02407E8}"/>
                  </a:ext>
                </a:extLst>
              </p:cNvPr>
              <p:cNvSpPr txBox="1"/>
              <p:nvPr/>
            </p:nvSpPr>
            <p:spPr>
              <a:xfrm>
                <a:off x="1324426" y="6064706"/>
                <a:ext cx="659153" cy="276999"/>
              </a:xfrm>
              <a:prstGeom prst="rect">
                <a:avLst/>
              </a:prstGeom>
              <a:noFill/>
            </p:spPr>
            <p:txBody>
              <a:bodyPr wrap="square" rtlCol="0">
                <a:spAutoFit/>
              </a:bodyPr>
              <a:lstStyle/>
              <a:p>
                <a:r>
                  <a:rPr lang="da-DK" sz="1200" dirty="0">
                    <a:latin typeface="Montserrat" panose="00000500000000000000" pitchFamily="2" charset="0"/>
                  </a:rPr>
                  <a:t>  X̄ </a:t>
                </a:r>
                <a:endParaRPr lang="en-GB" sz="1200" dirty="0">
                  <a:latin typeface="Montserrat" panose="00000500000000000000" pitchFamily="2" charset="0"/>
                </a:endParaRPr>
              </a:p>
            </p:txBody>
          </p:sp>
        </p:grpSp>
        <p:grpSp>
          <p:nvGrpSpPr>
            <p:cNvPr id="25" name="Group 24">
              <a:extLst>
                <a:ext uri="{FF2B5EF4-FFF2-40B4-BE49-F238E27FC236}">
                  <a16:creationId xmlns:a16="http://schemas.microsoft.com/office/drawing/2014/main" id="{8284C2CA-8523-E1FA-D6E9-AF5FC2085E38}"/>
                </a:ext>
              </a:extLst>
            </p:cNvPr>
            <p:cNvGrpSpPr/>
            <p:nvPr/>
          </p:nvGrpSpPr>
          <p:grpSpPr>
            <a:xfrm>
              <a:off x="4993575" y="4330888"/>
              <a:ext cx="914400" cy="1091584"/>
              <a:chOff x="2141904" y="5250121"/>
              <a:chExt cx="914400" cy="1091584"/>
            </a:xfrm>
          </p:grpSpPr>
          <p:pic>
            <p:nvPicPr>
              <p:cNvPr id="28" name="Graphic 27" descr="Normal Distribution outline">
                <a:extLst>
                  <a:ext uri="{FF2B5EF4-FFF2-40B4-BE49-F238E27FC236}">
                    <a16:creationId xmlns:a16="http://schemas.microsoft.com/office/drawing/2014/main" id="{0D4F84BC-13E4-2409-8363-521DA3643BF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141904" y="5250121"/>
                <a:ext cx="914400" cy="914400"/>
              </a:xfrm>
              <a:prstGeom prst="rect">
                <a:avLst/>
              </a:prstGeom>
            </p:spPr>
          </p:pic>
          <p:sp>
            <p:nvSpPr>
              <p:cNvPr id="29" name="Rectangle 28">
                <a:extLst>
                  <a:ext uri="{FF2B5EF4-FFF2-40B4-BE49-F238E27FC236}">
                    <a16:creationId xmlns:a16="http://schemas.microsoft.com/office/drawing/2014/main" id="{45A0F8FC-0312-37AD-6BE7-3BD4511F710C}"/>
                  </a:ext>
                </a:extLst>
              </p:cNvPr>
              <p:cNvSpPr/>
              <p:nvPr/>
            </p:nvSpPr>
            <p:spPr>
              <a:xfrm>
                <a:off x="2171325" y="5272891"/>
                <a:ext cx="139742" cy="737563"/>
              </a:xfrm>
              <a:prstGeom prst="rect">
                <a:avLst/>
              </a:prstGeom>
              <a:solidFill>
                <a:srgbClr val="F4F4F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0" name="Straight Connector 29">
                <a:extLst>
                  <a:ext uri="{FF2B5EF4-FFF2-40B4-BE49-F238E27FC236}">
                    <a16:creationId xmlns:a16="http://schemas.microsoft.com/office/drawing/2014/main" id="{7BB3C5D8-55C6-ABB0-E900-147F8B6B3645}"/>
                  </a:ext>
                </a:extLst>
              </p:cNvPr>
              <p:cNvCxnSpPr>
                <a:cxnSpLocks/>
              </p:cNvCxnSpPr>
              <p:nvPr/>
            </p:nvCxnSpPr>
            <p:spPr>
              <a:xfrm flipV="1">
                <a:off x="2640080" y="5401957"/>
                <a:ext cx="0" cy="620055"/>
              </a:xfrm>
              <a:prstGeom prst="line">
                <a:avLst/>
              </a:prstGeom>
              <a:ln w="19050"/>
            </p:spPr>
            <p:style>
              <a:lnRef idx="1">
                <a:schemeClr val="dk1"/>
              </a:lnRef>
              <a:fillRef idx="0">
                <a:schemeClr val="dk1"/>
              </a:fillRef>
              <a:effectRef idx="0">
                <a:schemeClr val="dk1"/>
              </a:effectRef>
              <a:fontRef idx="minor">
                <a:schemeClr val="tx1"/>
              </a:fontRef>
            </p:style>
          </p:cxnSp>
          <p:sp>
            <p:nvSpPr>
              <p:cNvPr id="31" name="TextBox 30">
                <a:extLst>
                  <a:ext uri="{FF2B5EF4-FFF2-40B4-BE49-F238E27FC236}">
                    <a16:creationId xmlns:a16="http://schemas.microsoft.com/office/drawing/2014/main" id="{ADD4E6F4-B504-491C-1AF4-2D50CDA2F158}"/>
                  </a:ext>
                </a:extLst>
              </p:cNvPr>
              <p:cNvSpPr txBox="1"/>
              <p:nvPr/>
            </p:nvSpPr>
            <p:spPr>
              <a:xfrm>
                <a:off x="2498157" y="6064706"/>
                <a:ext cx="303993" cy="276999"/>
              </a:xfrm>
              <a:prstGeom prst="rect">
                <a:avLst/>
              </a:prstGeom>
              <a:noFill/>
            </p:spPr>
            <p:txBody>
              <a:bodyPr wrap="square" rtlCol="0">
                <a:spAutoFit/>
              </a:bodyPr>
              <a:lstStyle/>
              <a:p>
                <a:r>
                  <a:rPr lang="en-GB" sz="1200" dirty="0">
                    <a:latin typeface="Montserrat" panose="00000500000000000000" pitchFamily="2" charset="0"/>
                  </a:rPr>
                  <a:t>0</a:t>
                </a:r>
              </a:p>
            </p:txBody>
          </p:sp>
          <p:cxnSp>
            <p:nvCxnSpPr>
              <p:cNvPr id="32" name="Straight Connector 31">
                <a:extLst>
                  <a:ext uri="{FF2B5EF4-FFF2-40B4-BE49-F238E27FC236}">
                    <a16:creationId xmlns:a16="http://schemas.microsoft.com/office/drawing/2014/main" id="{A2B39D5C-D5F0-95EC-5F69-AC24A679B0BA}"/>
                  </a:ext>
                </a:extLst>
              </p:cNvPr>
              <p:cNvCxnSpPr/>
              <p:nvPr/>
            </p:nvCxnSpPr>
            <p:spPr>
              <a:xfrm>
                <a:off x="2640501" y="6010454"/>
                <a:ext cx="0" cy="60316"/>
              </a:xfrm>
              <a:prstGeom prst="line">
                <a:avLst/>
              </a:prstGeom>
              <a:ln w="19050"/>
            </p:spPr>
            <p:style>
              <a:lnRef idx="1">
                <a:schemeClr val="dk1"/>
              </a:lnRef>
              <a:fillRef idx="0">
                <a:schemeClr val="dk1"/>
              </a:fillRef>
              <a:effectRef idx="0">
                <a:schemeClr val="dk1"/>
              </a:effectRef>
              <a:fontRef idx="minor">
                <a:schemeClr val="tx1"/>
              </a:fontRef>
            </p:style>
          </p:cxnSp>
        </p:grpSp>
        <p:cxnSp>
          <p:nvCxnSpPr>
            <p:cNvPr id="33" name="Straight Arrow Connector 32">
              <a:extLst>
                <a:ext uri="{FF2B5EF4-FFF2-40B4-BE49-F238E27FC236}">
                  <a16:creationId xmlns:a16="http://schemas.microsoft.com/office/drawing/2014/main" id="{235CB391-0B76-C604-DC90-0FC7DDC8194D}"/>
                </a:ext>
              </a:extLst>
            </p:cNvPr>
            <p:cNvCxnSpPr/>
            <p:nvPr/>
          </p:nvCxnSpPr>
          <p:spPr>
            <a:xfrm>
              <a:off x="4828472" y="4788088"/>
              <a:ext cx="25505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9">
            <a:extLst>
              <a:ext uri="{FF2B5EF4-FFF2-40B4-BE49-F238E27FC236}">
                <a16:creationId xmlns:a16="http://schemas.microsoft.com/office/drawing/2014/main" id="{CF3D65B7-C223-3050-03BC-9CF60BFD59A3}"/>
              </a:ext>
            </a:extLst>
          </p:cNvPr>
          <p:cNvSpPr txBox="1"/>
          <p:nvPr/>
        </p:nvSpPr>
        <p:spPr>
          <a:xfrm>
            <a:off x="855794" y="3589604"/>
            <a:ext cx="5376241" cy="1199687"/>
          </a:xfrm>
          <a:prstGeom prst="rect">
            <a:avLst/>
          </a:prstGeom>
        </p:spPr>
        <p:txBody>
          <a:bodyPr wrap="square" lIns="0" tIns="0" rIns="0" bIns="0" rtlCol="0" anchor="t">
            <a:spAutoFit/>
          </a:bodyPr>
          <a:lstStyle/>
          <a:p>
            <a:pPr>
              <a:lnSpc>
                <a:spcPct val="150000"/>
              </a:lnSpc>
            </a:pPr>
            <a:endParaRPr lang="en-US" dirty="0">
              <a:solidFill>
                <a:srgbClr val="404040"/>
              </a:solidFill>
              <a:latin typeface="Montserrat" pitchFamily="2" charset="77"/>
            </a:endParaRPr>
          </a:p>
          <a:p>
            <a:pPr>
              <a:lnSpc>
                <a:spcPct val="150000"/>
              </a:lnSpc>
            </a:pPr>
            <a:r>
              <a:rPr lang="en-US" dirty="0">
                <a:solidFill>
                  <a:srgbClr val="404040"/>
                </a:solidFill>
                <a:latin typeface="Montserrat" pitchFamily="2" charset="77"/>
              </a:rPr>
              <a:t>Fix: </a:t>
            </a:r>
          </a:p>
          <a:p>
            <a:pPr>
              <a:lnSpc>
                <a:spcPct val="150000"/>
              </a:lnSpc>
            </a:pPr>
            <a:r>
              <a:rPr lang="en-US" b="1" dirty="0">
                <a:solidFill>
                  <a:srgbClr val="404040"/>
                </a:solidFill>
                <a:latin typeface="Montserrat" pitchFamily="2" charset="77"/>
              </a:rPr>
              <a:t>Center</a:t>
            </a:r>
            <a:r>
              <a:rPr lang="en-US" dirty="0">
                <a:solidFill>
                  <a:srgbClr val="404040"/>
                </a:solidFill>
                <a:latin typeface="Montserrat" pitchFamily="2" charset="77"/>
              </a:rPr>
              <a:t> the predictor.</a:t>
            </a:r>
          </a:p>
        </p:txBody>
      </p:sp>
      <p:sp>
        <p:nvSpPr>
          <p:cNvPr id="36" name="TextBox 9">
            <a:extLst>
              <a:ext uri="{FF2B5EF4-FFF2-40B4-BE49-F238E27FC236}">
                <a16:creationId xmlns:a16="http://schemas.microsoft.com/office/drawing/2014/main" id="{A357CF48-50B4-8C5A-37A6-61CE662FC9E6}"/>
              </a:ext>
            </a:extLst>
          </p:cNvPr>
          <p:cNvSpPr txBox="1"/>
          <p:nvPr/>
        </p:nvSpPr>
        <p:spPr>
          <a:xfrm>
            <a:off x="855794" y="5203907"/>
            <a:ext cx="5376241" cy="1615186"/>
          </a:xfrm>
          <a:prstGeom prst="rect">
            <a:avLst/>
          </a:prstGeom>
        </p:spPr>
        <p:txBody>
          <a:bodyPr wrap="square" lIns="0" tIns="0" rIns="0" bIns="0" rtlCol="0" anchor="t">
            <a:spAutoFit/>
          </a:bodyPr>
          <a:lstStyle/>
          <a:p>
            <a:pPr>
              <a:lnSpc>
                <a:spcPct val="150000"/>
              </a:lnSpc>
            </a:pPr>
            <a:r>
              <a:rPr lang="en-US" dirty="0">
                <a:solidFill>
                  <a:srgbClr val="404040"/>
                </a:solidFill>
                <a:latin typeface="Montserrat" pitchFamily="2" charset="77"/>
              </a:rPr>
              <a:t>Now the intercept is the outcome we expect when the predictor takes its </a:t>
            </a:r>
            <a:r>
              <a:rPr lang="en-US" b="1" dirty="0">
                <a:solidFill>
                  <a:srgbClr val="404040"/>
                </a:solidFill>
                <a:latin typeface="Montserrat" pitchFamily="2" charset="77"/>
              </a:rPr>
              <a:t>mean</a:t>
            </a:r>
            <a:r>
              <a:rPr lang="en-US" dirty="0">
                <a:solidFill>
                  <a:srgbClr val="404040"/>
                </a:solidFill>
                <a:latin typeface="Montserrat" pitchFamily="2" charset="77"/>
              </a:rPr>
              <a:t> value. This does </a:t>
            </a:r>
            <a:r>
              <a:rPr lang="en-US" b="1" dirty="0">
                <a:solidFill>
                  <a:srgbClr val="404040"/>
                </a:solidFill>
                <a:latin typeface="Montserrat" pitchFamily="2" charset="77"/>
              </a:rPr>
              <a:t>not</a:t>
            </a:r>
            <a:r>
              <a:rPr lang="en-US" dirty="0">
                <a:solidFill>
                  <a:srgbClr val="404040"/>
                </a:solidFill>
                <a:latin typeface="Montserrat" pitchFamily="2" charset="77"/>
              </a:rPr>
              <a:t> change the predictive performance!</a:t>
            </a:r>
          </a:p>
          <a:p>
            <a:pPr>
              <a:lnSpc>
                <a:spcPct val="150000"/>
              </a:lnSpc>
            </a:pPr>
            <a:endParaRPr lang="en-US" dirty="0">
              <a:solidFill>
                <a:srgbClr val="404040"/>
              </a:solidFill>
              <a:latin typeface="Montserrat" pitchFamily="2" charset="77"/>
            </a:endParaRPr>
          </a:p>
        </p:txBody>
      </p:sp>
      <p:pic>
        <p:nvPicPr>
          <p:cNvPr id="4" name="Picture 3" descr="A diagram of a line of dots&#10;&#10;Description automatically generated with medium confidence">
            <a:extLst>
              <a:ext uri="{FF2B5EF4-FFF2-40B4-BE49-F238E27FC236}">
                <a16:creationId xmlns:a16="http://schemas.microsoft.com/office/drawing/2014/main" id="{9BCF5727-ADAC-5B1F-DBB7-02650CEEE39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132675" y="2071614"/>
            <a:ext cx="4221552" cy="3239273"/>
          </a:xfrm>
          <a:prstGeom prst="rect">
            <a:avLst/>
          </a:prstGeom>
        </p:spPr>
      </p:pic>
      <p:sp>
        <p:nvSpPr>
          <p:cNvPr id="9" name="Rectangle 8">
            <a:extLst>
              <a:ext uri="{FF2B5EF4-FFF2-40B4-BE49-F238E27FC236}">
                <a16:creationId xmlns:a16="http://schemas.microsoft.com/office/drawing/2014/main" id="{858E5A88-4E12-1424-BB3A-614C424B733B}"/>
              </a:ext>
            </a:extLst>
          </p:cNvPr>
          <p:cNvSpPr/>
          <p:nvPr/>
        </p:nvSpPr>
        <p:spPr>
          <a:xfrm>
            <a:off x="7132675" y="5307027"/>
            <a:ext cx="4368577" cy="47891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TextBox 20">
            <a:extLst>
              <a:ext uri="{FF2B5EF4-FFF2-40B4-BE49-F238E27FC236}">
                <a16:creationId xmlns:a16="http://schemas.microsoft.com/office/drawing/2014/main" id="{45B03FB3-72D0-D9E0-E6E2-6EB0A53D56B1}"/>
              </a:ext>
            </a:extLst>
          </p:cNvPr>
          <p:cNvSpPr txBox="1"/>
          <p:nvPr/>
        </p:nvSpPr>
        <p:spPr>
          <a:xfrm>
            <a:off x="8161251" y="5340256"/>
            <a:ext cx="2519759" cy="307777"/>
          </a:xfrm>
          <a:prstGeom prst="rect">
            <a:avLst/>
          </a:prstGeom>
          <a:noFill/>
        </p:spPr>
        <p:txBody>
          <a:bodyPr wrap="square" rtlCol="0">
            <a:spAutoFit/>
          </a:bodyPr>
          <a:lstStyle/>
          <a:p>
            <a:pPr algn="ctr"/>
            <a:r>
              <a:rPr lang="en-US" sz="1400" dirty="0"/>
              <a:t>Intercept: -32.4</a:t>
            </a:r>
          </a:p>
        </p:txBody>
      </p:sp>
      <p:sp>
        <p:nvSpPr>
          <p:cNvPr id="24" name="Rectangle 23">
            <a:extLst>
              <a:ext uri="{FF2B5EF4-FFF2-40B4-BE49-F238E27FC236}">
                <a16:creationId xmlns:a16="http://schemas.microsoft.com/office/drawing/2014/main" id="{E263A066-A0CB-4832-EA1D-C1E0C5FA40F4}"/>
              </a:ext>
            </a:extLst>
          </p:cNvPr>
          <p:cNvSpPr/>
          <p:nvPr/>
        </p:nvSpPr>
        <p:spPr>
          <a:xfrm>
            <a:off x="7132674" y="1770162"/>
            <a:ext cx="4368578" cy="30145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TextBox 25">
            <a:extLst>
              <a:ext uri="{FF2B5EF4-FFF2-40B4-BE49-F238E27FC236}">
                <a16:creationId xmlns:a16="http://schemas.microsoft.com/office/drawing/2014/main" id="{4BE45C11-187E-3F6E-B68E-42B334F4937D}"/>
              </a:ext>
            </a:extLst>
          </p:cNvPr>
          <p:cNvSpPr txBox="1"/>
          <p:nvPr/>
        </p:nvSpPr>
        <p:spPr>
          <a:xfrm>
            <a:off x="7836008" y="1811189"/>
            <a:ext cx="3170246" cy="307777"/>
          </a:xfrm>
          <a:prstGeom prst="rect">
            <a:avLst/>
          </a:prstGeom>
          <a:noFill/>
        </p:spPr>
        <p:txBody>
          <a:bodyPr wrap="square" rtlCol="0">
            <a:spAutoFit/>
          </a:bodyPr>
          <a:lstStyle/>
          <a:p>
            <a:r>
              <a:rPr lang="en-US" sz="1400" dirty="0"/>
              <a:t>Linear Regression Boston Housing</a:t>
            </a:r>
            <a:endParaRPr lang="en-GB" sz="1400" dirty="0"/>
          </a:p>
        </p:txBody>
      </p:sp>
      <p:sp>
        <p:nvSpPr>
          <p:cNvPr id="27" name="Rectangle 26">
            <a:extLst>
              <a:ext uri="{FF2B5EF4-FFF2-40B4-BE49-F238E27FC236}">
                <a16:creationId xmlns:a16="http://schemas.microsoft.com/office/drawing/2014/main" id="{4F2F2022-4C30-BF62-1345-F5D930555594}"/>
              </a:ext>
            </a:extLst>
          </p:cNvPr>
          <p:cNvSpPr/>
          <p:nvPr/>
        </p:nvSpPr>
        <p:spPr>
          <a:xfrm>
            <a:off x="11336206" y="1770162"/>
            <a:ext cx="165046" cy="365231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9" name="Picture 38" descr="A graph of blue and orange dots&#10;&#10;Description automatically generated">
            <a:extLst>
              <a:ext uri="{FF2B5EF4-FFF2-40B4-BE49-F238E27FC236}">
                <a16:creationId xmlns:a16="http://schemas.microsoft.com/office/drawing/2014/main" id="{A6E1E6D8-71A0-427C-E087-526FC24FBC0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150848" y="2076726"/>
            <a:ext cx="4214999" cy="3240000"/>
          </a:xfrm>
          <a:prstGeom prst="rect">
            <a:avLst/>
          </a:prstGeom>
        </p:spPr>
      </p:pic>
      <p:sp>
        <p:nvSpPr>
          <p:cNvPr id="40" name="TextBox 39">
            <a:extLst>
              <a:ext uri="{FF2B5EF4-FFF2-40B4-BE49-F238E27FC236}">
                <a16:creationId xmlns:a16="http://schemas.microsoft.com/office/drawing/2014/main" id="{102AD1EB-367D-9573-0470-ECD7BC7536F1}"/>
              </a:ext>
            </a:extLst>
          </p:cNvPr>
          <p:cNvSpPr txBox="1"/>
          <p:nvPr/>
        </p:nvSpPr>
        <p:spPr>
          <a:xfrm>
            <a:off x="8155852" y="5356866"/>
            <a:ext cx="2519759" cy="307777"/>
          </a:xfrm>
          <a:prstGeom prst="rect">
            <a:avLst/>
          </a:prstGeom>
          <a:noFill/>
        </p:spPr>
        <p:txBody>
          <a:bodyPr wrap="square" rtlCol="0">
            <a:spAutoFit/>
          </a:bodyPr>
          <a:lstStyle/>
          <a:p>
            <a:pPr algn="ctr"/>
            <a:r>
              <a:rPr lang="en-US" sz="1400" dirty="0"/>
              <a:t>Intercept: 22.4</a:t>
            </a:r>
          </a:p>
        </p:txBody>
      </p:sp>
    </p:spTree>
    <p:extLst>
      <p:ext uri="{BB962C8B-B14F-4D97-AF65-F5344CB8AC3E}">
        <p14:creationId xmlns:p14="http://schemas.microsoft.com/office/powerpoint/2010/main" val="2395053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0" nodeType="clickEffect">
                                  <p:stCondLst>
                                    <p:cond delay="0"/>
                                  </p:stCondLst>
                                  <p:childTnLst>
                                    <p:set>
                                      <p:cBhvr>
                                        <p:cTn id="16" dur="1" fill="hold">
                                          <p:stCondLst>
                                            <p:cond delay="0"/>
                                          </p:stCondLst>
                                        </p:cTn>
                                        <p:tgtEl>
                                          <p:spTgt spid="21"/>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36" grpId="0"/>
      <p:bldP spid="21" grpId="0"/>
      <p:bldP spid="40"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4">
            <a:extLst>
              <a:ext uri="{FF2B5EF4-FFF2-40B4-BE49-F238E27FC236}">
                <a16:creationId xmlns:a16="http://schemas.microsoft.com/office/drawing/2014/main" id="{07A4BF5D-6D8B-73C4-B218-0E206C6521C0}"/>
              </a:ext>
            </a:extLst>
          </p:cNvPr>
          <p:cNvSpPr/>
          <p:nvPr/>
        </p:nvSpPr>
        <p:spPr>
          <a:xfrm flipV="1">
            <a:off x="0" y="522980"/>
            <a:ext cx="12192000" cy="1017640"/>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sz="1200"/>
          </a:p>
        </p:txBody>
      </p:sp>
      <p:sp>
        <p:nvSpPr>
          <p:cNvPr id="22" name="TextBox 22"/>
          <p:cNvSpPr txBox="1"/>
          <p:nvPr/>
        </p:nvSpPr>
        <p:spPr>
          <a:xfrm>
            <a:off x="960935" y="2644343"/>
            <a:ext cx="1918419" cy="1940900"/>
          </a:xfrm>
          <a:prstGeom prst="rect">
            <a:avLst/>
          </a:prstGeom>
        </p:spPr>
        <p:txBody>
          <a:bodyPr lIns="33867" tIns="33867" rIns="33867" bIns="33867" rtlCol="0" anchor="ctr"/>
          <a:lstStyle/>
          <a:p>
            <a:pPr algn="ctr">
              <a:lnSpc>
                <a:spcPts val="1415"/>
              </a:lnSpc>
            </a:pPr>
            <a:endParaRPr sz="1200"/>
          </a:p>
        </p:txBody>
      </p:sp>
      <p:sp>
        <p:nvSpPr>
          <p:cNvPr id="17" name="TextBox 12">
            <a:extLst>
              <a:ext uri="{FF2B5EF4-FFF2-40B4-BE49-F238E27FC236}">
                <a16:creationId xmlns:a16="http://schemas.microsoft.com/office/drawing/2014/main" id="{AA308AA6-C3D8-8BA8-DD88-9AAF816161D3}"/>
              </a:ext>
            </a:extLst>
          </p:cNvPr>
          <p:cNvSpPr txBox="1"/>
          <p:nvPr/>
        </p:nvSpPr>
        <p:spPr>
          <a:xfrm>
            <a:off x="1207004" y="732894"/>
            <a:ext cx="9347200" cy="614207"/>
          </a:xfrm>
          <a:prstGeom prst="rect">
            <a:avLst/>
          </a:prstGeom>
        </p:spPr>
        <p:txBody>
          <a:bodyPr wrap="square" lIns="0" tIns="0" rIns="0" bIns="0" rtlCol="0" anchor="t">
            <a:spAutoFit/>
          </a:bodyPr>
          <a:lstStyle/>
          <a:p>
            <a:pPr algn="ctr">
              <a:lnSpc>
                <a:spcPts val="5205"/>
              </a:lnSpc>
              <a:spcBef>
                <a:spcPct val="0"/>
              </a:spcBef>
            </a:pPr>
            <a:r>
              <a:rPr lang="en-US" sz="3600" b="1" dirty="0">
                <a:solidFill>
                  <a:srgbClr val="404040"/>
                </a:solidFill>
                <a:latin typeface="Montserrat" pitchFamily="2" charset="77"/>
              </a:rPr>
              <a:t>SCALING PREDICTORS</a:t>
            </a:r>
          </a:p>
        </p:txBody>
      </p:sp>
      <p:pic>
        <p:nvPicPr>
          <p:cNvPr id="20" name="Picture 19" descr="A blue and black logo&#10;&#10;Description automatically generated">
            <a:extLst>
              <a:ext uri="{FF2B5EF4-FFF2-40B4-BE49-F238E27FC236}">
                <a16:creationId xmlns:a16="http://schemas.microsoft.com/office/drawing/2014/main" id="{55CDC51D-FFA6-F7AB-80FB-D2ABBA8B6593}"/>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sp>
        <p:nvSpPr>
          <p:cNvPr id="37" name="TextBox 9">
            <a:extLst>
              <a:ext uri="{FF2B5EF4-FFF2-40B4-BE49-F238E27FC236}">
                <a16:creationId xmlns:a16="http://schemas.microsoft.com/office/drawing/2014/main" id="{AD1F5845-0490-8E3F-32FC-DEB578A14D50}"/>
              </a:ext>
            </a:extLst>
          </p:cNvPr>
          <p:cNvSpPr txBox="1"/>
          <p:nvPr/>
        </p:nvSpPr>
        <p:spPr>
          <a:xfrm>
            <a:off x="855794" y="1866053"/>
            <a:ext cx="10375271" cy="784189"/>
          </a:xfrm>
          <a:prstGeom prst="rect">
            <a:avLst/>
          </a:prstGeom>
        </p:spPr>
        <p:txBody>
          <a:bodyPr wrap="square" lIns="0" tIns="0" rIns="0" bIns="0" rtlCol="0" anchor="t">
            <a:spAutoFit/>
          </a:bodyPr>
          <a:lstStyle/>
          <a:p>
            <a:pPr>
              <a:lnSpc>
                <a:spcPct val="150000"/>
              </a:lnSpc>
            </a:pPr>
            <a:r>
              <a:rPr lang="en-US" dirty="0">
                <a:solidFill>
                  <a:srgbClr val="404040"/>
                </a:solidFill>
                <a:latin typeface="Montserrat" pitchFamily="2" charset="77"/>
              </a:rPr>
              <a:t>Another technique that is sometimes employed is scaling the predictors (features). </a:t>
            </a:r>
          </a:p>
          <a:p>
            <a:pPr>
              <a:lnSpc>
                <a:spcPct val="150000"/>
              </a:lnSpc>
            </a:pPr>
            <a:r>
              <a:rPr lang="en-US" dirty="0">
                <a:solidFill>
                  <a:srgbClr val="404040"/>
                </a:solidFill>
                <a:latin typeface="Montserrat" pitchFamily="2" charset="77"/>
              </a:rPr>
              <a:t>This means moving them from whichever scale they are on to a scale with a std dev of 1.</a:t>
            </a:r>
          </a:p>
        </p:txBody>
      </p:sp>
      <p:sp>
        <p:nvSpPr>
          <p:cNvPr id="36" name="TextBox 9">
            <a:extLst>
              <a:ext uri="{FF2B5EF4-FFF2-40B4-BE49-F238E27FC236}">
                <a16:creationId xmlns:a16="http://schemas.microsoft.com/office/drawing/2014/main" id="{A357CF48-50B4-8C5A-37A6-61CE662FC9E6}"/>
              </a:ext>
            </a:extLst>
          </p:cNvPr>
          <p:cNvSpPr txBox="1"/>
          <p:nvPr/>
        </p:nvSpPr>
        <p:spPr>
          <a:xfrm>
            <a:off x="855794" y="4244183"/>
            <a:ext cx="9308114" cy="1615186"/>
          </a:xfrm>
          <a:prstGeom prst="rect">
            <a:avLst/>
          </a:prstGeom>
        </p:spPr>
        <p:txBody>
          <a:bodyPr wrap="square" lIns="0" tIns="0" rIns="0" bIns="0" rtlCol="0" anchor="t">
            <a:spAutoFit/>
          </a:bodyPr>
          <a:lstStyle/>
          <a:p>
            <a:pPr>
              <a:lnSpc>
                <a:spcPct val="150000"/>
              </a:lnSpc>
            </a:pPr>
            <a:r>
              <a:rPr lang="en-US" dirty="0">
                <a:solidFill>
                  <a:srgbClr val="404040"/>
                </a:solidFill>
                <a:latin typeface="Montserrat" pitchFamily="2" charset="77"/>
              </a:rPr>
              <a:t>This also does </a:t>
            </a:r>
            <a:r>
              <a:rPr lang="en-US" b="1" dirty="0">
                <a:solidFill>
                  <a:srgbClr val="404040"/>
                </a:solidFill>
                <a:latin typeface="Montserrat" pitchFamily="2" charset="77"/>
              </a:rPr>
              <a:t>not</a:t>
            </a:r>
            <a:r>
              <a:rPr lang="en-US" dirty="0">
                <a:solidFill>
                  <a:srgbClr val="404040"/>
                </a:solidFill>
                <a:latin typeface="Montserrat" pitchFamily="2" charset="77"/>
              </a:rPr>
              <a:t> change the predictive performance! But it has implications for the interpretation:</a:t>
            </a:r>
          </a:p>
          <a:p>
            <a:pPr>
              <a:lnSpc>
                <a:spcPct val="150000"/>
              </a:lnSpc>
            </a:pPr>
            <a:r>
              <a:rPr lang="cy-GB" b="1" dirty="0">
                <a:solidFill>
                  <a:srgbClr val="404040"/>
                </a:solidFill>
                <a:latin typeface="Montserrat" pitchFamily="2" charset="77"/>
              </a:rPr>
              <a:t>ŷ </a:t>
            </a:r>
            <a:r>
              <a:rPr lang="en-US" b="1" dirty="0">
                <a:solidFill>
                  <a:srgbClr val="404040"/>
                </a:solidFill>
                <a:latin typeface="Montserrat" pitchFamily="2" charset="77"/>
              </a:rPr>
              <a:t>= b</a:t>
            </a:r>
            <a:r>
              <a:rPr lang="en-US" b="1" baseline="-25000" dirty="0">
                <a:solidFill>
                  <a:srgbClr val="404040"/>
                </a:solidFill>
                <a:latin typeface="Montserrat" pitchFamily="2" charset="77"/>
              </a:rPr>
              <a:t>0 </a:t>
            </a:r>
            <a:r>
              <a:rPr lang="en-US" b="1" dirty="0">
                <a:solidFill>
                  <a:srgbClr val="404040"/>
                </a:solidFill>
                <a:latin typeface="Montserrat" pitchFamily="2" charset="77"/>
              </a:rPr>
              <a:t>+ b</a:t>
            </a:r>
            <a:r>
              <a:rPr lang="en-US" b="1" baseline="-25000" dirty="0">
                <a:solidFill>
                  <a:srgbClr val="404040"/>
                </a:solidFill>
                <a:latin typeface="Montserrat" pitchFamily="2" charset="77"/>
              </a:rPr>
              <a:t>1 </a:t>
            </a:r>
            <a:r>
              <a:rPr lang="en-US" b="1" dirty="0">
                <a:solidFill>
                  <a:srgbClr val="404040"/>
                </a:solidFill>
                <a:latin typeface="Montserrat" pitchFamily="2" charset="77"/>
              </a:rPr>
              <a:t>* x</a:t>
            </a:r>
            <a:r>
              <a:rPr lang="en-US" b="1" baseline="-25000" dirty="0">
                <a:solidFill>
                  <a:srgbClr val="404040"/>
                </a:solidFill>
                <a:latin typeface="Montserrat" pitchFamily="2" charset="77"/>
              </a:rPr>
              <a:t>1</a:t>
            </a:r>
            <a:r>
              <a:rPr lang="en-US" b="1" dirty="0">
                <a:solidFill>
                  <a:srgbClr val="404040"/>
                </a:solidFill>
                <a:latin typeface="Montserrat" pitchFamily="2" charset="77"/>
              </a:rPr>
              <a:t> + b</a:t>
            </a:r>
            <a:r>
              <a:rPr lang="en-US" b="1" baseline="-25000" dirty="0">
                <a:solidFill>
                  <a:srgbClr val="404040"/>
                </a:solidFill>
                <a:latin typeface="Montserrat" pitchFamily="2" charset="77"/>
              </a:rPr>
              <a:t>2 </a:t>
            </a:r>
            <a:r>
              <a:rPr lang="en-US" b="1" dirty="0">
                <a:solidFill>
                  <a:srgbClr val="404040"/>
                </a:solidFill>
                <a:latin typeface="Montserrat" pitchFamily="2" charset="77"/>
              </a:rPr>
              <a:t>* x</a:t>
            </a:r>
            <a:r>
              <a:rPr lang="en-US" b="1" baseline="-25000" dirty="0">
                <a:solidFill>
                  <a:srgbClr val="404040"/>
                </a:solidFill>
                <a:latin typeface="Montserrat" pitchFamily="2" charset="77"/>
              </a:rPr>
              <a:t>2</a:t>
            </a:r>
            <a:r>
              <a:rPr lang="en-US" b="1" dirty="0">
                <a:solidFill>
                  <a:srgbClr val="404040"/>
                </a:solidFill>
                <a:latin typeface="Montserrat" pitchFamily="2" charset="77"/>
              </a:rPr>
              <a:t> </a:t>
            </a:r>
          </a:p>
          <a:p>
            <a:pPr>
              <a:lnSpc>
                <a:spcPct val="150000"/>
              </a:lnSpc>
            </a:pPr>
            <a:endParaRPr lang="en-US" dirty="0">
              <a:solidFill>
                <a:srgbClr val="404040"/>
              </a:solidFill>
              <a:latin typeface="Montserrat" pitchFamily="2" charset="77"/>
            </a:endParaRPr>
          </a:p>
        </p:txBody>
      </p:sp>
      <p:grpSp>
        <p:nvGrpSpPr>
          <p:cNvPr id="48" name="Group 47">
            <a:extLst>
              <a:ext uri="{FF2B5EF4-FFF2-40B4-BE49-F238E27FC236}">
                <a16:creationId xmlns:a16="http://schemas.microsoft.com/office/drawing/2014/main" id="{04BEB3FA-F6C3-09B3-C6B9-5020E8A4425E}"/>
              </a:ext>
            </a:extLst>
          </p:cNvPr>
          <p:cNvGrpSpPr/>
          <p:nvPr/>
        </p:nvGrpSpPr>
        <p:grpSpPr>
          <a:xfrm>
            <a:off x="4697535" y="2848185"/>
            <a:ext cx="2053314" cy="1294512"/>
            <a:chOff x="2141904" y="3995746"/>
            <a:chExt cx="2053314" cy="1294512"/>
          </a:xfrm>
        </p:grpSpPr>
        <p:grpSp>
          <p:nvGrpSpPr>
            <p:cNvPr id="3" name="Group 2">
              <a:extLst>
                <a:ext uri="{FF2B5EF4-FFF2-40B4-BE49-F238E27FC236}">
                  <a16:creationId xmlns:a16="http://schemas.microsoft.com/office/drawing/2014/main" id="{D1C6B29C-4C62-2A64-595A-47B3FE59C823}"/>
                </a:ext>
              </a:extLst>
            </p:cNvPr>
            <p:cNvGrpSpPr/>
            <p:nvPr/>
          </p:nvGrpSpPr>
          <p:grpSpPr>
            <a:xfrm>
              <a:off x="2141904" y="3995746"/>
              <a:ext cx="914400" cy="1091584"/>
              <a:chOff x="2141904" y="5250121"/>
              <a:chExt cx="914400" cy="1091584"/>
            </a:xfrm>
          </p:grpSpPr>
          <p:pic>
            <p:nvPicPr>
              <p:cNvPr id="5" name="Graphic 4" descr="Normal Distribution outline">
                <a:extLst>
                  <a:ext uri="{FF2B5EF4-FFF2-40B4-BE49-F238E27FC236}">
                    <a16:creationId xmlns:a16="http://schemas.microsoft.com/office/drawing/2014/main" id="{C173B685-53E0-E795-7703-A6FFB674DBF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141904" y="5250121"/>
                <a:ext cx="914400" cy="914400"/>
              </a:xfrm>
              <a:prstGeom prst="rect">
                <a:avLst/>
              </a:prstGeom>
            </p:spPr>
          </p:pic>
          <p:sp>
            <p:nvSpPr>
              <p:cNvPr id="6" name="Rectangle 5">
                <a:extLst>
                  <a:ext uri="{FF2B5EF4-FFF2-40B4-BE49-F238E27FC236}">
                    <a16:creationId xmlns:a16="http://schemas.microsoft.com/office/drawing/2014/main" id="{7A297D55-AC7E-F420-0717-22C870F28F5F}"/>
                  </a:ext>
                </a:extLst>
              </p:cNvPr>
              <p:cNvSpPr/>
              <p:nvPr/>
            </p:nvSpPr>
            <p:spPr>
              <a:xfrm>
                <a:off x="2171325" y="5272891"/>
                <a:ext cx="139742" cy="737563"/>
              </a:xfrm>
              <a:prstGeom prst="rect">
                <a:avLst/>
              </a:prstGeom>
              <a:solidFill>
                <a:srgbClr val="F4F4F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7" name="Straight Connector 6">
                <a:extLst>
                  <a:ext uri="{FF2B5EF4-FFF2-40B4-BE49-F238E27FC236}">
                    <a16:creationId xmlns:a16="http://schemas.microsoft.com/office/drawing/2014/main" id="{8DAB4362-D4C1-E590-FD26-29A55B64AE44}"/>
                  </a:ext>
                </a:extLst>
              </p:cNvPr>
              <p:cNvCxnSpPr>
                <a:cxnSpLocks/>
              </p:cNvCxnSpPr>
              <p:nvPr/>
            </p:nvCxnSpPr>
            <p:spPr>
              <a:xfrm flipV="1">
                <a:off x="2640080" y="5401957"/>
                <a:ext cx="0" cy="620055"/>
              </a:xfrm>
              <a:prstGeom prst="line">
                <a:avLst/>
              </a:prstGeom>
              <a:ln w="19050"/>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5152BF1B-1739-3244-2EAC-945C93BB4DE7}"/>
                  </a:ext>
                </a:extLst>
              </p:cNvPr>
              <p:cNvSpPr txBox="1"/>
              <p:nvPr/>
            </p:nvSpPr>
            <p:spPr>
              <a:xfrm>
                <a:off x="2498157" y="6064706"/>
                <a:ext cx="303993" cy="276999"/>
              </a:xfrm>
              <a:prstGeom prst="rect">
                <a:avLst/>
              </a:prstGeom>
              <a:noFill/>
            </p:spPr>
            <p:txBody>
              <a:bodyPr wrap="square" rtlCol="0">
                <a:spAutoFit/>
              </a:bodyPr>
              <a:lstStyle/>
              <a:p>
                <a:r>
                  <a:rPr lang="en-GB" sz="1200" dirty="0">
                    <a:latin typeface="Montserrat" panose="00000500000000000000" pitchFamily="2" charset="0"/>
                  </a:rPr>
                  <a:t>0</a:t>
                </a:r>
              </a:p>
            </p:txBody>
          </p:sp>
          <p:cxnSp>
            <p:nvCxnSpPr>
              <p:cNvPr id="10" name="Straight Connector 9">
                <a:extLst>
                  <a:ext uri="{FF2B5EF4-FFF2-40B4-BE49-F238E27FC236}">
                    <a16:creationId xmlns:a16="http://schemas.microsoft.com/office/drawing/2014/main" id="{3260D208-9381-FCD1-E36B-C7E721EE2B48}"/>
                  </a:ext>
                </a:extLst>
              </p:cNvPr>
              <p:cNvCxnSpPr/>
              <p:nvPr/>
            </p:nvCxnSpPr>
            <p:spPr>
              <a:xfrm>
                <a:off x="2640501" y="6010454"/>
                <a:ext cx="0" cy="60316"/>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11" name="Group 10">
              <a:extLst>
                <a:ext uri="{FF2B5EF4-FFF2-40B4-BE49-F238E27FC236}">
                  <a16:creationId xmlns:a16="http://schemas.microsoft.com/office/drawing/2014/main" id="{E5007A37-3B5C-7330-EDD7-1A4D13732858}"/>
                </a:ext>
              </a:extLst>
            </p:cNvPr>
            <p:cNvGrpSpPr/>
            <p:nvPr/>
          </p:nvGrpSpPr>
          <p:grpSpPr>
            <a:xfrm>
              <a:off x="3280818" y="3995746"/>
              <a:ext cx="914400" cy="1294512"/>
              <a:chOff x="3280818" y="5250121"/>
              <a:chExt cx="914400" cy="1294512"/>
            </a:xfrm>
          </p:grpSpPr>
          <p:grpSp>
            <p:nvGrpSpPr>
              <p:cNvPr id="12" name="Group 11">
                <a:extLst>
                  <a:ext uri="{FF2B5EF4-FFF2-40B4-BE49-F238E27FC236}">
                    <a16:creationId xmlns:a16="http://schemas.microsoft.com/office/drawing/2014/main" id="{F2F58EA3-2A68-BBBD-6108-6CACD7EA60DB}"/>
                  </a:ext>
                </a:extLst>
              </p:cNvPr>
              <p:cNvGrpSpPr/>
              <p:nvPr/>
            </p:nvGrpSpPr>
            <p:grpSpPr>
              <a:xfrm>
                <a:off x="3280818" y="5250121"/>
                <a:ext cx="914400" cy="1091584"/>
                <a:chOff x="2141904" y="5250121"/>
                <a:chExt cx="914400" cy="1091584"/>
              </a:xfrm>
            </p:grpSpPr>
            <p:pic>
              <p:nvPicPr>
                <p:cNvPr id="42" name="Graphic 41" descr="Normal Distribution outline">
                  <a:extLst>
                    <a:ext uri="{FF2B5EF4-FFF2-40B4-BE49-F238E27FC236}">
                      <a16:creationId xmlns:a16="http://schemas.microsoft.com/office/drawing/2014/main" id="{8847BE05-E67F-9344-C1B4-F4A79930156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141904" y="5250121"/>
                  <a:ext cx="914400" cy="914400"/>
                </a:xfrm>
                <a:prstGeom prst="rect">
                  <a:avLst/>
                </a:prstGeom>
              </p:spPr>
            </p:pic>
            <p:sp>
              <p:nvSpPr>
                <p:cNvPr id="43" name="Rectangle 42">
                  <a:extLst>
                    <a:ext uri="{FF2B5EF4-FFF2-40B4-BE49-F238E27FC236}">
                      <a16:creationId xmlns:a16="http://schemas.microsoft.com/office/drawing/2014/main" id="{75E373BA-F035-3B86-4AAB-D55C700A656E}"/>
                    </a:ext>
                  </a:extLst>
                </p:cNvPr>
                <p:cNvSpPr/>
                <p:nvPr/>
              </p:nvSpPr>
              <p:spPr>
                <a:xfrm>
                  <a:off x="2171325" y="5272891"/>
                  <a:ext cx="139742" cy="737563"/>
                </a:xfrm>
                <a:prstGeom prst="rect">
                  <a:avLst/>
                </a:prstGeom>
                <a:solidFill>
                  <a:srgbClr val="F4F4F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44" name="Straight Connector 43">
                  <a:extLst>
                    <a:ext uri="{FF2B5EF4-FFF2-40B4-BE49-F238E27FC236}">
                      <a16:creationId xmlns:a16="http://schemas.microsoft.com/office/drawing/2014/main" id="{46F3CC65-9F67-D0BE-37BA-3F5D29DA6328}"/>
                    </a:ext>
                  </a:extLst>
                </p:cNvPr>
                <p:cNvCxnSpPr>
                  <a:cxnSpLocks/>
                </p:cNvCxnSpPr>
                <p:nvPr/>
              </p:nvCxnSpPr>
              <p:spPr>
                <a:xfrm flipV="1">
                  <a:off x="2640080" y="5401957"/>
                  <a:ext cx="0" cy="620055"/>
                </a:xfrm>
                <a:prstGeom prst="line">
                  <a:avLst/>
                </a:prstGeom>
                <a:ln w="19050"/>
              </p:spPr>
              <p:style>
                <a:lnRef idx="1">
                  <a:schemeClr val="dk1"/>
                </a:lnRef>
                <a:fillRef idx="0">
                  <a:schemeClr val="dk1"/>
                </a:fillRef>
                <a:effectRef idx="0">
                  <a:schemeClr val="dk1"/>
                </a:effectRef>
                <a:fontRef idx="minor">
                  <a:schemeClr val="tx1"/>
                </a:fontRef>
              </p:style>
            </p:cxnSp>
            <p:sp>
              <p:nvSpPr>
                <p:cNvPr id="45" name="TextBox 44">
                  <a:extLst>
                    <a:ext uri="{FF2B5EF4-FFF2-40B4-BE49-F238E27FC236}">
                      <a16:creationId xmlns:a16="http://schemas.microsoft.com/office/drawing/2014/main" id="{8F2DCC6F-438B-6F80-EC7A-027A1A7C9602}"/>
                    </a:ext>
                  </a:extLst>
                </p:cNvPr>
                <p:cNvSpPr txBox="1"/>
                <p:nvPr/>
              </p:nvSpPr>
              <p:spPr>
                <a:xfrm>
                  <a:off x="2498157" y="6064706"/>
                  <a:ext cx="303993" cy="276999"/>
                </a:xfrm>
                <a:prstGeom prst="rect">
                  <a:avLst/>
                </a:prstGeom>
                <a:noFill/>
              </p:spPr>
              <p:txBody>
                <a:bodyPr wrap="square" rtlCol="0">
                  <a:spAutoFit/>
                </a:bodyPr>
                <a:lstStyle/>
                <a:p>
                  <a:r>
                    <a:rPr lang="en-GB" sz="1200" dirty="0">
                      <a:latin typeface="Montserrat" panose="00000500000000000000" pitchFamily="2" charset="0"/>
                    </a:rPr>
                    <a:t>0</a:t>
                  </a:r>
                </a:p>
              </p:txBody>
            </p:sp>
            <p:cxnSp>
              <p:nvCxnSpPr>
                <p:cNvPr id="46" name="Straight Connector 45">
                  <a:extLst>
                    <a:ext uri="{FF2B5EF4-FFF2-40B4-BE49-F238E27FC236}">
                      <a16:creationId xmlns:a16="http://schemas.microsoft.com/office/drawing/2014/main" id="{D201E341-2E64-054B-3560-801139A6D661}"/>
                    </a:ext>
                  </a:extLst>
                </p:cNvPr>
                <p:cNvCxnSpPr/>
                <p:nvPr/>
              </p:nvCxnSpPr>
              <p:spPr>
                <a:xfrm>
                  <a:off x="2640501" y="6010454"/>
                  <a:ext cx="0" cy="60316"/>
                </a:xfrm>
                <a:prstGeom prst="line">
                  <a:avLst/>
                </a:prstGeom>
                <a:ln w="19050"/>
              </p:spPr>
              <p:style>
                <a:lnRef idx="1">
                  <a:schemeClr val="dk1"/>
                </a:lnRef>
                <a:fillRef idx="0">
                  <a:schemeClr val="dk1"/>
                </a:fillRef>
                <a:effectRef idx="0">
                  <a:schemeClr val="dk1"/>
                </a:effectRef>
                <a:fontRef idx="minor">
                  <a:schemeClr val="tx1"/>
                </a:fontRef>
              </p:style>
            </p:cxnSp>
          </p:grpSp>
          <p:cxnSp>
            <p:nvCxnSpPr>
              <p:cNvPr id="38" name="Straight Arrow Connector 37">
                <a:extLst>
                  <a:ext uri="{FF2B5EF4-FFF2-40B4-BE49-F238E27FC236}">
                    <a16:creationId xmlns:a16="http://schemas.microsoft.com/office/drawing/2014/main" id="{3D6FE7A0-9D85-01E8-DE37-146D23119A58}"/>
                  </a:ext>
                </a:extLst>
              </p:cNvPr>
              <p:cNvCxnSpPr/>
              <p:nvPr/>
            </p:nvCxnSpPr>
            <p:spPr>
              <a:xfrm>
                <a:off x="3651469" y="5684594"/>
                <a:ext cx="255050" cy="0"/>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96A565CC-69F9-D658-C3E9-1E226B7C03BE}"/>
                  </a:ext>
                </a:extLst>
              </p:cNvPr>
              <p:cNvSpPr txBox="1"/>
              <p:nvPr/>
            </p:nvSpPr>
            <p:spPr>
              <a:xfrm>
                <a:off x="3477367" y="6267634"/>
                <a:ext cx="626139" cy="276999"/>
              </a:xfrm>
              <a:prstGeom prst="rect">
                <a:avLst/>
              </a:prstGeom>
              <a:noFill/>
            </p:spPr>
            <p:txBody>
              <a:bodyPr wrap="square" rtlCol="0">
                <a:spAutoFit/>
              </a:bodyPr>
              <a:lstStyle/>
              <a:p>
                <a:r>
                  <a:rPr lang="en-GB" sz="1200" dirty="0" err="1">
                    <a:latin typeface="Montserrat" panose="00000500000000000000" pitchFamily="2" charset="0"/>
                  </a:rPr>
                  <a:t>sd</a:t>
                </a:r>
                <a:r>
                  <a:rPr lang="en-GB" sz="1200" dirty="0">
                    <a:latin typeface="Montserrat" panose="00000500000000000000" pitchFamily="2" charset="0"/>
                  </a:rPr>
                  <a:t> = 1</a:t>
                </a:r>
              </a:p>
            </p:txBody>
          </p:sp>
        </p:grpSp>
        <p:cxnSp>
          <p:nvCxnSpPr>
            <p:cNvPr id="47" name="Straight Arrow Connector 46">
              <a:extLst>
                <a:ext uri="{FF2B5EF4-FFF2-40B4-BE49-F238E27FC236}">
                  <a16:creationId xmlns:a16="http://schemas.microsoft.com/office/drawing/2014/main" id="{3DF3A3A0-B2FC-EEEB-BC09-50CFFBD53695}"/>
                </a:ext>
              </a:extLst>
            </p:cNvPr>
            <p:cNvCxnSpPr/>
            <p:nvPr/>
          </p:nvCxnSpPr>
          <p:spPr>
            <a:xfrm>
              <a:off x="3125060" y="4430219"/>
              <a:ext cx="25505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49" name="TextBox 9">
            <a:extLst>
              <a:ext uri="{FF2B5EF4-FFF2-40B4-BE49-F238E27FC236}">
                <a16:creationId xmlns:a16="http://schemas.microsoft.com/office/drawing/2014/main" id="{B3A7616A-1671-636D-0502-73CD36101B6C}"/>
              </a:ext>
            </a:extLst>
          </p:cNvPr>
          <p:cNvSpPr txBox="1"/>
          <p:nvPr/>
        </p:nvSpPr>
        <p:spPr>
          <a:xfrm>
            <a:off x="5994361" y="4819711"/>
            <a:ext cx="5376241" cy="1199687"/>
          </a:xfrm>
          <a:prstGeom prst="rect">
            <a:avLst/>
          </a:prstGeom>
        </p:spPr>
        <p:txBody>
          <a:bodyPr wrap="square" lIns="0" tIns="0" rIns="0" bIns="0" rtlCol="0" anchor="t">
            <a:spAutoFit/>
          </a:bodyPr>
          <a:lstStyle/>
          <a:p>
            <a:pPr>
              <a:lnSpc>
                <a:spcPct val="150000"/>
              </a:lnSpc>
            </a:pPr>
            <a:r>
              <a:rPr lang="en-US" b="1" dirty="0">
                <a:solidFill>
                  <a:srgbClr val="404040"/>
                </a:solidFill>
                <a:latin typeface="Montserrat" pitchFamily="2" charset="77"/>
              </a:rPr>
              <a:t>x</a:t>
            </a:r>
            <a:r>
              <a:rPr lang="en-US" b="1" baseline="-25000" dirty="0">
                <a:solidFill>
                  <a:srgbClr val="404040"/>
                </a:solidFill>
                <a:latin typeface="Montserrat" pitchFamily="2" charset="77"/>
              </a:rPr>
              <a:t>1  </a:t>
            </a:r>
            <a:r>
              <a:rPr lang="en-US" dirty="0">
                <a:solidFill>
                  <a:srgbClr val="404040"/>
                </a:solidFill>
                <a:latin typeface="Montserrat" pitchFamily="2" charset="77"/>
              </a:rPr>
              <a:t>the number of cigarettes smoked </a:t>
            </a:r>
          </a:p>
          <a:p>
            <a:pPr>
              <a:lnSpc>
                <a:spcPct val="150000"/>
              </a:lnSpc>
            </a:pPr>
            <a:r>
              <a:rPr lang="en-US" b="1" dirty="0">
                <a:solidFill>
                  <a:srgbClr val="404040"/>
                </a:solidFill>
                <a:latin typeface="Montserrat" pitchFamily="2" charset="77"/>
              </a:rPr>
              <a:t>x</a:t>
            </a:r>
            <a:r>
              <a:rPr lang="en-US" b="1" baseline="-25000" dirty="0">
                <a:solidFill>
                  <a:srgbClr val="404040"/>
                </a:solidFill>
                <a:latin typeface="Montserrat" pitchFamily="2" charset="77"/>
              </a:rPr>
              <a:t>2</a:t>
            </a:r>
            <a:r>
              <a:rPr lang="en-US" dirty="0">
                <a:solidFill>
                  <a:srgbClr val="404040"/>
                </a:solidFill>
                <a:latin typeface="Montserrat" pitchFamily="2" charset="77"/>
              </a:rPr>
              <a:t> the number of minutes of exercise</a:t>
            </a:r>
          </a:p>
          <a:p>
            <a:pPr>
              <a:lnSpc>
                <a:spcPct val="150000"/>
              </a:lnSpc>
            </a:pPr>
            <a:r>
              <a:rPr lang="cy-GB" b="1" dirty="0">
                <a:solidFill>
                  <a:srgbClr val="404040"/>
                </a:solidFill>
                <a:latin typeface="Montserrat" pitchFamily="2" charset="77"/>
              </a:rPr>
              <a:t>ŷ</a:t>
            </a:r>
            <a:r>
              <a:rPr lang="en-US" dirty="0">
                <a:solidFill>
                  <a:srgbClr val="404040"/>
                </a:solidFill>
                <a:latin typeface="Montserrat" pitchFamily="2" charset="77"/>
              </a:rPr>
              <a:t>  the life expectancy</a:t>
            </a:r>
          </a:p>
        </p:txBody>
      </p:sp>
      <p:grpSp>
        <p:nvGrpSpPr>
          <p:cNvPr id="53" name="Group 52">
            <a:extLst>
              <a:ext uri="{FF2B5EF4-FFF2-40B4-BE49-F238E27FC236}">
                <a16:creationId xmlns:a16="http://schemas.microsoft.com/office/drawing/2014/main" id="{3BB0CC47-C718-4C20-E324-73DFB2588471}"/>
              </a:ext>
            </a:extLst>
          </p:cNvPr>
          <p:cNvGrpSpPr/>
          <p:nvPr/>
        </p:nvGrpSpPr>
        <p:grpSpPr>
          <a:xfrm>
            <a:off x="534508" y="5113483"/>
            <a:ext cx="3322922" cy="1349404"/>
            <a:chOff x="546700" y="5211019"/>
            <a:chExt cx="3322922" cy="1349404"/>
          </a:xfrm>
        </p:grpSpPr>
        <p:sp>
          <p:nvSpPr>
            <p:cNvPr id="50" name="Oval 49">
              <a:extLst>
                <a:ext uri="{FF2B5EF4-FFF2-40B4-BE49-F238E27FC236}">
                  <a16:creationId xmlns:a16="http://schemas.microsoft.com/office/drawing/2014/main" id="{63BE9BAC-045C-0ACC-87C3-96985E484542}"/>
                </a:ext>
              </a:extLst>
            </p:cNvPr>
            <p:cNvSpPr/>
            <p:nvPr/>
          </p:nvSpPr>
          <p:spPr>
            <a:xfrm>
              <a:off x="1681155" y="5211019"/>
              <a:ext cx="407640" cy="422030"/>
            </a:xfrm>
            <a:prstGeom prst="ellipse">
              <a:avLst/>
            </a:prstGeom>
            <a:noFill/>
            <a:ln w="38100">
              <a:solidFill>
                <a:srgbClr val="BFB5E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TextBox 9">
              <a:extLst>
                <a:ext uri="{FF2B5EF4-FFF2-40B4-BE49-F238E27FC236}">
                  <a16:creationId xmlns:a16="http://schemas.microsoft.com/office/drawing/2014/main" id="{8814723D-6EED-DC86-29CE-5C7E12A7118A}"/>
                </a:ext>
              </a:extLst>
            </p:cNvPr>
            <p:cNvSpPr txBox="1"/>
            <p:nvPr/>
          </p:nvSpPr>
          <p:spPr>
            <a:xfrm>
              <a:off x="546700" y="6067980"/>
              <a:ext cx="3322922" cy="492443"/>
            </a:xfrm>
            <a:prstGeom prst="rect">
              <a:avLst/>
            </a:prstGeom>
          </p:spPr>
          <p:txBody>
            <a:bodyPr wrap="square" lIns="0" tIns="0" rIns="0" bIns="0" rtlCol="0" anchor="t">
              <a:spAutoFit/>
            </a:bodyPr>
            <a:lstStyle/>
            <a:p>
              <a:r>
                <a:rPr lang="en-US" sz="1600" dirty="0">
                  <a:solidFill>
                    <a:srgbClr val="404040"/>
                  </a:solidFill>
                  <a:latin typeface="Montserrat" pitchFamily="2" charset="77"/>
                </a:rPr>
                <a:t>Change in life exp. estimate for each extra daily cigarette.</a:t>
              </a:r>
            </a:p>
          </p:txBody>
        </p:sp>
        <p:sp>
          <p:nvSpPr>
            <p:cNvPr id="52" name="Freeform 6">
              <a:extLst>
                <a:ext uri="{FF2B5EF4-FFF2-40B4-BE49-F238E27FC236}">
                  <a16:creationId xmlns:a16="http://schemas.microsoft.com/office/drawing/2014/main" id="{86BE19C1-481D-F3D1-26B3-B8B4B3ACDC1C}"/>
                </a:ext>
              </a:extLst>
            </p:cNvPr>
            <p:cNvSpPr/>
            <p:nvPr/>
          </p:nvSpPr>
          <p:spPr>
            <a:xfrm rot="6603074" flipH="1" flipV="1">
              <a:off x="1792746" y="5818869"/>
              <a:ext cx="439634" cy="111184"/>
            </a:xfrm>
            <a:custGeom>
              <a:avLst/>
              <a:gdLst/>
              <a:ahLst/>
              <a:cxnLst/>
              <a:rect l="l" t="t" r="r" b="b"/>
              <a:pathLst>
                <a:path w="2944100" h="1014578">
                  <a:moveTo>
                    <a:pt x="2944100" y="0"/>
                  </a:moveTo>
                  <a:lnTo>
                    <a:pt x="0" y="0"/>
                  </a:lnTo>
                  <a:lnTo>
                    <a:pt x="0" y="1014578"/>
                  </a:lnTo>
                  <a:lnTo>
                    <a:pt x="2944100" y="1014578"/>
                  </a:lnTo>
                  <a:lnTo>
                    <a:pt x="294410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DK" dirty="0"/>
            </a:p>
          </p:txBody>
        </p:sp>
      </p:grpSp>
      <p:grpSp>
        <p:nvGrpSpPr>
          <p:cNvPr id="59" name="Group 58">
            <a:extLst>
              <a:ext uri="{FF2B5EF4-FFF2-40B4-BE49-F238E27FC236}">
                <a16:creationId xmlns:a16="http://schemas.microsoft.com/office/drawing/2014/main" id="{3EB4B2D1-30C0-570D-D82D-2ACEB127DD09}"/>
              </a:ext>
            </a:extLst>
          </p:cNvPr>
          <p:cNvGrpSpPr/>
          <p:nvPr/>
        </p:nvGrpSpPr>
        <p:grpSpPr>
          <a:xfrm>
            <a:off x="2543092" y="5100230"/>
            <a:ext cx="3791533" cy="1379571"/>
            <a:chOff x="2543092" y="5100230"/>
            <a:chExt cx="3791533" cy="1379571"/>
          </a:xfrm>
        </p:grpSpPr>
        <p:sp>
          <p:nvSpPr>
            <p:cNvPr id="55" name="TextBox 9">
              <a:extLst>
                <a:ext uri="{FF2B5EF4-FFF2-40B4-BE49-F238E27FC236}">
                  <a16:creationId xmlns:a16="http://schemas.microsoft.com/office/drawing/2014/main" id="{24A5595D-A444-FB4F-6274-A3F16A4200D7}"/>
                </a:ext>
              </a:extLst>
            </p:cNvPr>
            <p:cNvSpPr txBox="1"/>
            <p:nvPr/>
          </p:nvSpPr>
          <p:spPr>
            <a:xfrm>
              <a:off x="2709190" y="5987358"/>
              <a:ext cx="3625435" cy="492443"/>
            </a:xfrm>
            <a:prstGeom prst="rect">
              <a:avLst/>
            </a:prstGeom>
          </p:spPr>
          <p:txBody>
            <a:bodyPr wrap="square" lIns="0" tIns="0" rIns="0" bIns="0" rtlCol="0" anchor="t">
              <a:spAutoFit/>
            </a:bodyPr>
            <a:lstStyle/>
            <a:p>
              <a:r>
                <a:rPr lang="en-US" sz="1600" dirty="0">
                  <a:solidFill>
                    <a:srgbClr val="404040"/>
                  </a:solidFill>
                  <a:latin typeface="Montserrat" pitchFamily="2" charset="77"/>
                </a:rPr>
                <a:t>Change in life exp. estimate for each extra minute of exercise.</a:t>
              </a:r>
            </a:p>
          </p:txBody>
        </p:sp>
        <p:grpSp>
          <p:nvGrpSpPr>
            <p:cNvPr id="58" name="Group 57">
              <a:extLst>
                <a:ext uri="{FF2B5EF4-FFF2-40B4-BE49-F238E27FC236}">
                  <a16:creationId xmlns:a16="http://schemas.microsoft.com/office/drawing/2014/main" id="{301465F5-3E39-BCB5-0DD5-CA181ED077A5}"/>
                </a:ext>
              </a:extLst>
            </p:cNvPr>
            <p:cNvGrpSpPr/>
            <p:nvPr/>
          </p:nvGrpSpPr>
          <p:grpSpPr>
            <a:xfrm>
              <a:off x="2543092" y="5100230"/>
              <a:ext cx="407640" cy="939184"/>
              <a:chOff x="2543092" y="5100230"/>
              <a:chExt cx="407640" cy="939184"/>
            </a:xfrm>
          </p:grpSpPr>
          <p:sp>
            <p:nvSpPr>
              <p:cNvPr id="54" name="Oval 53">
                <a:extLst>
                  <a:ext uri="{FF2B5EF4-FFF2-40B4-BE49-F238E27FC236}">
                    <a16:creationId xmlns:a16="http://schemas.microsoft.com/office/drawing/2014/main" id="{61063A36-509A-821E-D2CE-74A186AE4D7D}"/>
                  </a:ext>
                </a:extLst>
              </p:cNvPr>
              <p:cNvSpPr/>
              <p:nvPr/>
            </p:nvSpPr>
            <p:spPr>
              <a:xfrm>
                <a:off x="2543092" y="5100230"/>
                <a:ext cx="407640" cy="422030"/>
              </a:xfrm>
              <a:prstGeom prst="ellipse">
                <a:avLst/>
              </a:prstGeom>
              <a:noFill/>
              <a:ln w="38100">
                <a:solidFill>
                  <a:srgbClr val="06528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7" name="Freeform 6">
                <a:extLst>
                  <a:ext uri="{FF2B5EF4-FFF2-40B4-BE49-F238E27FC236}">
                    <a16:creationId xmlns:a16="http://schemas.microsoft.com/office/drawing/2014/main" id="{E3CCB123-7778-5F91-41F8-51FDD1CF629F}"/>
                  </a:ext>
                </a:extLst>
              </p:cNvPr>
              <p:cNvSpPr/>
              <p:nvPr/>
            </p:nvSpPr>
            <p:spPr>
              <a:xfrm rot="14996926" flipV="1">
                <a:off x="2566938" y="5764005"/>
                <a:ext cx="439634" cy="111184"/>
              </a:xfrm>
              <a:custGeom>
                <a:avLst/>
                <a:gdLst/>
                <a:ahLst/>
                <a:cxnLst/>
                <a:rect l="l" t="t" r="r" b="b"/>
                <a:pathLst>
                  <a:path w="2944100" h="1014578">
                    <a:moveTo>
                      <a:pt x="2944100" y="0"/>
                    </a:moveTo>
                    <a:lnTo>
                      <a:pt x="0" y="0"/>
                    </a:lnTo>
                    <a:lnTo>
                      <a:pt x="0" y="1014578"/>
                    </a:lnTo>
                    <a:lnTo>
                      <a:pt x="2944100" y="1014578"/>
                    </a:lnTo>
                    <a:lnTo>
                      <a:pt x="294410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DK" dirty="0"/>
              </a:p>
            </p:txBody>
          </p:sp>
        </p:grpSp>
      </p:grpSp>
      <p:grpSp>
        <p:nvGrpSpPr>
          <p:cNvPr id="62" name="Group 61">
            <a:extLst>
              <a:ext uri="{FF2B5EF4-FFF2-40B4-BE49-F238E27FC236}">
                <a16:creationId xmlns:a16="http://schemas.microsoft.com/office/drawing/2014/main" id="{F4427525-3C69-090A-0F8E-BABD1B89AEBE}"/>
              </a:ext>
            </a:extLst>
          </p:cNvPr>
          <p:cNvGrpSpPr/>
          <p:nvPr/>
        </p:nvGrpSpPr>
        <p:grpSpPr>
          <a:xfrm>
            <a:off x="2568019" y="5069919"/>
            <a:ext cx="3035444" cy="545397"/>
            <a:chOff x="2568019" y="5069919"/>
            <a:chExt cx="3035444" cy="545397"/>
          </a:xfrm>
        </p:grpSpPr>
        <p:sp>
          <p:nvSpPr>
            <p:cNvPr id="60" name="Oval 59">
              <a:extLst>
                <a:ext uri="{FF2B5EF4-FFF2-40B4-BE49-F238E27FC236}">
                  <a16:creationId xmlns:a16="http://schemas.microsoft.com/office/drawing/2014/main" id="{31DF25E5-97BB-4087-F1AF-BB2EC681319F}"/>
                </a:ext>
              </a:extLst>
            </p:cNvPr>
            <p:cNvSpPr/>
            <p:nvPr/>
          </p:nvSpPr>
          <p:spPr>
            <a:xfrm>
              <a:off x="2568019" y="5069919"/>
              <a:ext cx="808757" cy="486024"/>
            </a:xfrm>
            <a:prstGeom prst="ellipse">
              <a:avLst/>
            </a:prstGeom>
            <a:noFill/>
            <a:ln w="381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 name="TextBox 9">
              <a:extLst>
                <a:ext uri="{FF2B5EF4-FFF2-40B4-BE49-F238E27FC236}">
                  <a16:creationId xmlns:a16="http://schemas.microsoft.com/office/drawing/2014/main" id="{FA0CBA23-91A4-6587-5B22-B20E112AA019}"/>
                </a:ext>
              </a:extLst>
            </p:cNvPr>
            <p:cNvSpPr txBox="1"/>
            <p:nvPr/>
          </p:nvSpPr>
          <p:spPr>
            <a:xfrm>
              <a:off x="3531029" y="5122873"/>
              <a:ext cx="2072434" cy="492443"/>
            </a:xfrm>
            <a:prstGeom prst="rect">
              <a:avLst/>
            </a:prstGeom>
          </p:spPr>
          <p:txBody>
            <a:bodyPr wrap="square" lIns="0" tIns="0" rIns="0" bIns="0" rtlCol="0" anchor="t">
              <a:spAutoFit/>
            </a:bodyPr>
            <a:lstStyle/>
            <a:p>
              <a:r>
                <a:rPr lang="en-US" sz="1600" dirty="0">
                  <a:solidFill>
                    <a:srgbClr val="404040"/>
                  </a:solidFill>
                  <a:latin typeface="Montserrat" pitchFamily="2" charset="77"/>
                </a:rPr>
                <a:t>Size of product is </a:t>
              </a:r>
            </a:p>
            <a:p>
              <a:r>
                <a:rPr lang="en-US" sz="1600" dirty="0">
                  <a:solidFill>
                    <a:srgbClr val="404040"/>
                  </a:solidFill>
                  <a:latin typeface="Montserrat" pitchFamily="2" charset="77"/>
                </a:rPr>
                <a:t>constrained</a:t>
              </a:r>
            </a:p>
          </p:txBody>
        </p:sp>
      </p:grpSp>
    </p:spTree>
    <p:extLst>
      <p:ext uri="{BB962C8B-B14F-4D97-AF65-F5344CB8AC3E}">
        <p14:creationId xmlns:p14="http://schemas.microsoft.com/office/powerpoint/2010/main" val="25741270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53"/>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nodeType="clickEffect">
                                  <p:stCondLst>
                                    <p:cond delay="0"/>
                                  </p:stCondLst>
                                  <p:childTnLst>
                                    <p:set>
                                      <p:cBhvr>
                                        <p:cTn id="24" dur="1" fill="hold">
                                          <p:stCondLst>
                                            <p:cond delay="0"/>
                                          </p:stCondLst>
                                        </p:cTn>
                                        <p:tgtEl>
                                          <p:spTgt spid="59"/>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49"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4">
            <a:extLst>
              <a:ext uri="{FF2B5EF4-FFF2-40B4-BE49-F238E27FC236}">
                <a16:creationId xmlns:a16="http://schemas.microsoft.com/office/drawing/2014/main" id="{07A4BF5D-6D8B-73C4-B218-0E206C6521C0}"/>
              </a:ext>
            </a:extLst>
          </p:cNvPr>
          <p:cNvSpPr/>
          <p:nvPr/>
        </p:nvSpPr>
        <p:spPr>
          <a:xfrm flipV="1">
            <a:off x="0" y="522980"/>
            <a:ext cx="12192000" cy="1017640"/>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sz="1200"/>
          </a:p>
        </p:txBody>
      </p:sp>
      <p:sp>
        <p:nvSpPr>
          <p:cNvPr id="17" name="TextBox 12">
            <a:extLst>
              <a:ext uri="{FF2B5EF4-FFF2-40B4-BE49-F238E27FC236}">
                <a16:creationId xmlns:a16="http://schemas.microsoft.com/office/drawing/2014/main" id="{AA308AA6-C3D8-8BA8-DD88-9AAF816161D3}"/>
              </a:ext>
            </a:extLst>
          </p:cNvPr>
          <p:cNvSpPr txBox="1"/>
          <p:nvPr/>
        </p:nvSpPr>
        <p:spPr>
          <a:xfrm>
            <a:off x="1207004" y="732894"/>
            <a:ext cx="9347200" cy="614207"/>
          </a:xfrm>
          <a:prstGeom prst="rect">
            <a:avLst/>
          </a:prstGeom>
        </p:spPr>
        <p:txBody>
          <a:bodyPr wrap="square" lIns="0" tIns="0" rIns="0" bIns="0" rtlCol="0" anchor="t">
            <a:spAutoFit/>
          </a:bodyPr>
          <a:lstStyle/>
          <a:p>
            <a:pPr algn="ctr">
              <a:lnSpc>
                <a:spcPts val="5205"/>
              </a:lnSpc>
              <a:spcBef>
                <a:spcPct val="0"/>
              </a:spcBef>
            </a:pPr>
            <a:r>
              <a:rPr lang="en-US" sz="3600" b="1" dirty="0">
                <a:solidFill>
                  <a:srgbClr val="404040"/>
                </a:solidFill>
                <a:latin typeface="Montserrat" pitchFamily="2" charset="77"/>
              </a:rPr>
              <a:t>REGRESSION WITH CATEGORICALS</a:t>
            </a:r>
          </a:p>
        </p:txBody>
      </p:sp>
      <p:pic>
        <p:nvPicPr>
          <p:cNvPr id="20" name="Picture 19" descr="A blue and black logo&#10;&#10;Description automatically generated">
            <a:extLst>
              <a:ext uri="{FF2B5EF4-FFF2-40B4-BE49-F238E27FC236}">
                <a16:creationId xmlns:a16="http://schemas.microsoft.com/office/drawing/2014/main" id="{55CDC51D-FFA6-F7AB-80FB-D2ABBA8B6593}"/>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sp>
        <p:nvSpPr>
          <p:cNvPr id="37" name="TextBox 9">
            <a:extLst>
              <a:ext uri="{FF2B5EF4-FFF2-40B4-BE49-F238E27FC236}">
                <a16:creationId xmlns:a16="http://schemas.microsoft.com/office/drawing/2014/main" id="{AD1F5845-0490-8E3F-32FC-DEB578A14D50}"/>
              </a:ext>
            </a:extLst>
          </p:cNvPr>
          <p:cNvSpPr txBox="1"/>
          <p:nvPr/>
        </p:nvSpPr>
        <p:spPr>
          <a:xfrm>
            <a:off x="855794" y="3730214"/>
            <a:ext cx="5376241" cy="2030684"/>
          </a:xfrm>
          <a:prstGeom prst="rect">
            <a:avLst/>
          </a:prstGeom>
        </p:spPr>
        <p:txBody>
          <a:bodyPr wrap="square" lIns="0" tIns="0" rIns="0" bIns="0" rtlCol="0" anchor="t">
            <a:spAutoFit/>
          </a:bodyPr>
          <a:lstStyle/>
          <a:p>
            <a:pPr>
              <a:lnSpc>
                <a:spcPct val="150000"/>
              </a:lnSpc>
            </a:pPr>
            <a:r>
              <a:rPr lang="en-US" dirty="0">
                <a:solidFill>
                  <a:srgbClr val="404040"/>
                </a:solidFill>
                <a:latin typeface="Montserrat" pitchFamily="2" charset="77"/>
              </a:rPr>
              <a:t>This allows us to model the life expectancy as a base value (intercept) + the number of daily smoked cigarettes times a coefficient </a:t>
            </a:r>
            <a:r>
              <a:rPr lang="en-US" b="1" dirty="0">
                <a:solidFill>
                  <a:srgbClr val="404040"/>
                </a:solidFill>
                <a:latin typeface="Montserrat" pitchFamily="2" charset="77"/>
              </a:rPr>
              <a:t>b</a:t>
            </a:r>
            <a:r>
              <a:rPr lang="en-US" b="1" baseline="-25000" dirty="0">
                <a:solidFill>
                  <a:srgbClr val="404040"/>
                </a:solidFill>
                <a:latin typeface="Montserrat" pitchFamily="2" charset="77"/>
              </a:rPr>
              <a:t>1</a:t>
            </a:r>
            <a:r>
              <a:rPr lang="en-US" dirty="0">
                <a:solidFill>
                  <a:srgbClr val="404040"/>
                </a:solidFill>
                <a:latin typeface="Montserrat" pitchFamily="2" charset="77"/>
              </a:rPr>
              <a:t>. We can conceivably add other numerical predictors and estimate their coefficients.  </a:t>
            </a:r>
          </a:p>
        </p:txBody>
      </p:sp>
      <p:sp>
        <p:nvSpPr>
          <p:cNvPr id="35" name="TextBox 9">
            <a:extLst>
              <a:ext uri="{FF2B5EF4-FFF2-40B4-BE49-F238E27FC236}">
                <a16:creationId xmlns:a16="http://schemas.microsoft.com/office/drawing/2014/main" id="{CF3D65B7-C223-3050-03BC-9CF60BFD59A3}"/>
              </a:ext>
            </a:extLst>
          </p:cNvPr>
          <p:cNvSpPr txBox="1"/>
          <p:nvPr/>
        </p:nvSpPr>
        <p:spPr>
          <a:xfrm>
            <a:off x="855794" y="1783767"/>
            <a:ext cx="5376241" cy="2030684"/>
          </a:xfrm>
          <a:prstGeom prst="rect">
            <a:avLst/>
          </a:prstGeom>
        </p:spPr>
        <p:txBody>
          <a:bodyPr wrap="square" lIns="0" tIns="0" rIns="0" bIns="0" rtlCol="0" anchor="t">
            <a:spAutoFit/>
          </a:bodyPr>
          <a:lstStyle/>
          <a:p>
            <a:pPr>
              <a:lnSpc>
                <a:spcPct val="150000"/>
              </a:lnSpc>
            </a:pPr>
            <a:r>
              <a:rPr lang="en-US" dirty="0">
                <a:solidFill>
                  <a:srgbClr val="404040"/>
                </a:solidFill>
                <a:latin typeface="Montserrat" pitchFamily="2" charset="77"/>
              </a:rPr>
              <a:t>Our example model: </a:t>
            </a:r>
          </a:p>
          <a:p>
            <a:pPr>
              <a:lnSpc>
                <a:spcPct val="150000"/>
              </a:lnSpc>
            </a:pPr>
            <a:r>
              <a:rPr lang="cy-GB" b="1" dirty="0">
                <a:solidFill>
                  <a:srgbClr val="404040"/>
                </a:solidFill>
                <a:latin typeface="Montserrat" pitchFamily="2" charset="77"/>
              </a:rPr>
              <a:t>ŷ </a:t>
            </a:r>
            <a:r>
              <a:rPr lang="en-US" b="1" dirty="0">
                <a:solidFill>
                  <a:srgbClr val="404040"/>
                </a:solidFill>
                <a:latin typeface="Montserrat" pitchFamily="2" charset="77"/>
              </a:rPr>
              <a:t>= b</a:t>
            </a:r>
            <a:r>
              <a:rPr lang="en-US" b="1" baseline="-25000" dirty="0">
                <a:solidFill>
                  <a:srgbClr val="404040"/>
                </a:solidFill>
                <a:latin typeface="Montserrat" pitchFamily="2" charset="77"/>
              </a:rPr>
              <a:t>0 </a:t>
            </a:r>
            <a:r>
              <a:rPr lang="en-US" b="1" dirty="0">
                <a:solidFill>
                  <a:srgbClr val="404040"/>
                </a:solidFill>
                <a:latin typeface="Montserrat" pitchFamily="2" charset="77"/>
              </a:rPr>
              <a:t>+ b</a:t>
            </a:r>
            <a:r>
              <a:rPr lang="en-US" b="1" baseline="-25000" dirty="0">
                <a:solidFill>
                  <a:srgbClr val="404040"/>
                </a:solidFill>
                <a:latin typeface="Montserrat" pitchFamily="2" charset="77"/>
              </a:rPr>
              <a:t>1 </a:t>
            </a:r>
            <a:r>
              <a:rPr lang="en-US" b="1" dirty="0">
                <a:solidFill>
                  <a:srgbClr val="404040"/>
                </a:solidFill>
                <a:latin typeface="Montserrat" pitchFamily="2" charset="77"/>
              </a:rPr>
              <a:t>* x</a:t>
            </a:r>
          </a:p>
          <a:p>
            <a:pPr>
              <a:lnSpc>
                <a:spcPct val="150000"/>
              </a:lnSpc>
            </a:pPr>
            <a:r>
              <a:rPr lang="en-US" dirty="0">
                <a:solidFill>
                  <a:srgbClr val="404040"/>
                </a:solidFill>
                <a:latin typeface="Montserrat" pitchFamily="2" charset="77"/>
              </a:rPr>
              <a:t>With estimated parameters:</a:t>
            </a:r>
          </a:p>
          <a:p>
            <a:pPr>
              <a:lnSpc>
                <a:spcPct val="150000"/>
              </a:lnSpc>
            </a:pPr>
            <a:r>
              <a:rPr lang="en-US" b="1" dirty="0">
                <a:solidFill>
                  <a:srgbClr val="404040"/>
                </a:solidFill>
                <a:latin typeface="Montserrat" pitchFamily="2" charset="77"/>
              </a:rPr>
              <a:t>life ~ 78.4 + (-0.26) * daily cigarettes</a:t>
            </a:r>
            <a:endParaRPr lang="en-US" dirty="0">
              <a:solidFill>
                <a:srgbClr val="404040"/>
              </a:solidFill>
              <a:latin typeface="Montserrat" pitchFamily="2" charset="77"/>
            </a:endParaRPr>
          </a:p>
          <a:p>
            <a:pPr>
              <a:lnSpc>
                <a:spcPct val="150000"/>
              </a:lnSpc>
            </a:pPr>
            <a:endParaRPr lang="en-US" dirty="0">
              <a:solidFill>
                <a:srgbClr val="404040"/>
              </a:solidFill>
              <a:latin typeface="Montserrat" pitchFamily="2" charset="77"/>
            </a:endParaRPr>
          </a:p>
        </p:txBody>
      </p:sp>
      <p:pic>
        <p:nvPicPr>
          <p:cNvPr id="5" name="Picture 4" descr="A line graph with blue dots and a line&#10;&#10;Description automatically generated">
            <a:extLst>
              <a:ext uri="{FF2B5EF4-FFF2-40B4-BE49-F238E27FC236}">
                <a16:creationId xmlns:a16="http://schemas.microsoft.com/office/drawing/2014/main" id="{BDC38396-F6C3-34D1-F4AA-974BE4F641C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01730" y="1725820"/>
            <a:ext cx="4234476" cy="3256711"/>
          </a:xfrm>
          <a:prstGeom prst="rect">
            <a:avLst/>
          </a:prstGeom>
        </p:spPr>
      </p:pic>
      <p:sp>
        <p:nvSpPr>
          <p:cNvPr id="7" name="TextBox 9">
            <a:extLst>
              <a:ext uri="{FF2B5EF4-FFF2-40B4-BE49-F238E27FC236}">
                <a16:creationId xmlns:a16="http://schemas.microsoft.com/office/drawing/2014/main" id="{7C68A8FA-7265-A8D4-5B03-98C525EE1E57}"/>
              </a:ext>
            </a:extLst>
          </p:cNvPr>
          <p:cNvSpPr txBox="1"/>
          <p:nvPr/>
        </p:nvSpPr>
        <p:spPr>
          <a:xfrm>
            <a:off x="855794" y="5940760"/>
            <a:ext cx="7798326" cy="368691"/>
          </a:xfrm>
          <a:prstGeom prst="rect">
            <a:avLst/>
          </a:prstGeom>
        </p:spPr>
        <p:txBody>
          <a:bodyPr wrap="square" lIns="0" tIns="0" rIns="0" bIns="0" rtlCol="0" anchor="t">
            <a:spAutoFit/>
          </a:bodyPr>
          <a:lstStyle/>
          <a:p>
            <a:pPr>
              <a:lnSpc>
                <a:spcPct val="150000"/>
              </a:lnSpc>
            </a:pPr>
            <a:r>
              <a:rPr lang="en-US" dirty="0">
                <a:solidFill>
                  <a:srgbClr val="404040"/>
                </a:solidFill>
                <a:latin typeface="Montserrat" pitchFamily="2" charset="77"/>
              </a:rPr>
              <a:t>But how can we incorporate </a:t>
            </a:r>
            <a:r>
              <a:rPr lang="en-US" b="1" dirty="0">
                <a:solidFill>
                  <a:srgbClr val="404040"/>
                </a:solidFill>
                <a:latin typeface="Montserrat" pitchFamily="2" charset="77"/>
              </a:rPr>
              <a:t>categorical</a:t>
            </a:r>
            <a:r>
              <a:rPr lang="en-US" dirty="0">
                <a:solidFill>
                  <a:srgbClr val="404040"/>
                </a:solidFill>
                <a:latin typeface="Montserrat" pitchFamily="2" charset="77"/>
              </a:rPr>
              <a:t> predictors? </a:t>
            </a:r>
          </a:p>
        </p:txBody>
      </p:sp>
    </p:spTree>
    <p:extLst>
      <p:ext uri="{BB962C8B-B14F-4D97-AF65-F5344CB8AC3E}">
        <p14:creationId xmlns:p14="http://schemas.microsoft.com/office/powerpoint/2010/main" val="21074908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1"/>
          <p:cNvGrpSpPr/>
          <p:nvPr/>
        </p:nvGrpSpPr>
        <p:grpSpPr>
          <a:xfrm>
            <a:off x="1" y="0"/>
            <a:ext cx="12192000" cy="1929513"/>
            <a:chOff x="0" y="0"/>
            <a:chExt cx="4936713" cy="227113"/>
          </a:xfrm>
        </p:grpSpPr>
        <p:sp>
          <p:nvSpPr>
            <p:cNvPr id="12" name="Freeform 12"/>
            <p:cNvSpPr/>
            <p:nvPr/>
          </p:nvSpPr>
          <p:spPr>
            <a:xfrm>
              <a:off x="0" y="0"/>
              <a:ext cx="4936713" cy="227113"/>
            </a:xfrm>
            <a:custGeom>
              <a:avLst/>
              <a:gdLst/>
              <a:ahLst/>
              <a:cxnLst/>
              <a:rect l="l" t="t" r="r" b="b"/>
              <a:pathLst>
                <a:path w="4936713" h="227113">
                  <a:moveTo>
                    <a:pt x="0" y="0"/>
                  </a:moveTo>
                  <a:lnTo>
                    <a:pt x="4936713" y="0"/>
                  </a:lnTo>
                  <a:lnTo>
                    <a:pt x="4936713" y="227113"/>
                  </a:lnTo>
                  <a:lnTo>
                    <a:pt x="0" y="227113"/>
                  </a:lnTo>
                  <a:close/>
                </a:path>
              </a:pathLst>
            </a:custGeom>
            <a:solidFill>
              <a:srgbClr val="D3D9E2"/>
            </a:solidFill>
          </p:spPr>
          <p:txBody>
            <a:bodyPr/>
            <a:lstStyle/>
            <a:p>
              <a:endParaRPr lang="en-DK" sz="1200"/>
            </a:p>
          </p:txBody>
        </p:sp>
        <p:sp>
          <p:nvSpPr>
            <p:cNvPr id="13" name="TextBox 13"/>
            <p:cNvSpPr txBox="1"/>
            <p:nvPr/>
          </p:nvSpPr>
          <p:spPr>
            <a:xfrm>
              <a:off x="0" y="-9525"/>
              <a:ext cx="812800" cy="822325"/>
            </a:xfrm>
            <a:prstGeom prst="rect">
              <a:avLst/>
            </a:prstGeom>
          </p:spPr>
          <p:txBody>
            <a:bodyPr lIns="33867" tIns="33867" rIns="33867" bIns="33867" rtlCol="0" anchor="ctr"/>
            <a:lstStyle/>
            <a:p>
              <a:pPr algn="ctr">
                <a:lnSpc>
                  <a:spcPts val="1415"/>
                </a:lnSpc>
              </a:pPr>
              <a:endParaRPr sz="1200"/>
            </a:p>
          </p:txBody>
        </p:sp>
      </p:grpSp>
      <p:sp>
        <p:nvSpPr>
          <p:cNvPr id="3" name="TextBox 3"/>
          <p:cNvSpPr txBox="1"/>
          <p:nvPr/>
        </p:nvSpPr>
        <p:spPr>
          <a:xfrm>
            <a:off x="1344054" y="661323"/>
            <a:ext cx="10543192" cy="614207"/>
          </a:xfrm>
          <a:prstGeom prst="rect">
            <a:avLst/>
          </a:prstGeom>
        </p:spPr>
        <p:txBody>
          <a:bodyPr lIns="0" tIns="0" rIns="0" bIns="0" rtlCol="0" anchor="t">
            <a:spAutoFit/>
          </a:bodyPr>
          <a:lstStyle/>
          <a:p>
            <a:pPr>
              <a:lnSpc>
                <a:spcPts val="5205"/>
              </a:lnSpc>
              <a:spcBef>
                <a:spcPct val="0"/>
              </a:spcBef>
            </a:pPr>
            <a:r>
              <a:rPr lang="en-US" sz="3600" b="1" dirty="0">
                <a:solidFill>
                  <a:srgbClr val="404040"/>
                </a:solidFill>
                <a:latin typeface="Montserrat" pitchFamily="2" charset="77"/>
              </a:rPr>
              <a:t>WHAT IS DATA SCIENCE?</a:t>
            </a:r>
          </a:p>
        </p:txBody>
      </p:sp>
      <p:grpSp>
        <p:nvGrpSpPr>
          <p:cNvPr id="4" name="Group 4"/>
          <p:cNvGrpSpPr/>
          <p:nvPr/>
        </p:nvGrpSpPr>
        <p:grpSpPr>
          <a:xfrm>
            <a:off x="821436" y="2463800"/>
            <a:ext cx="4782282" cy="2861916"/>
            <a:chOff x="0" y="0"/>
            <a:chExt cx="1515567" cy="972307"/>
          </a:xfrm>
        </p:grpSpPr>
        <p:sp>
          <p:nvSpPr>
            <p:cNvPr id="5" name="Freeform 5"/>
            <p:cNvSpPr/>
            <p:nvPr/>
          </p:nvSpPr>
          <p:spPr>
            <a:xfrm>
              <a:off x="0" y="0"/>
              <a:ext cx="1515567" cy="972307"/>
            </a:xfrm>
            <a:custGeom>
              <a:avLst/>
              <a:gdLst/>
              <a:ahLst/>
              <a:cxnLst/>
              <a:rect l="l" t="t" r="r" b="b"/>
              <a:pathLst>
                <a:path w="1515567" h="972307">
                  <a:moveTo>
                    <a:pt x="59006" y="0"/>
                  </a:moveTo>
                  <a:lnTo>
                    <a:pt x="1456561" y="0"/>
                  </a:lnTo>
                  <a:cubicBezTo>
                    <a:pt x="1472211" y="0"/>
                    <a:pt x="1487219" y="6217"/>
                    <a:pt x="1498285" y="17283"/>
                  </a:cubicBezTo>
                  <a:cubicBezTo>
                    <a:pt x="1509351" y="28348"/>
                    <a:pt x="1515567" y="43357"/>
                    <a:pt x="1515567" y="59006"/>
                  </a:cubicBezTo>
                  <a:lnTo>
                    <a:pt x="1515567" y="913301"/>
                  </a:lnTo>
                  <a:cubicBezTo>
                    <a:pt x="1515567" y="928950"/>
                    <a:pt x="1509351" y="943959"/>
                    <a:pt x="1498285" y="955024"/>
                  </a:cubicBezTo>
                  <a:cubicBezTo>
                    <a:pt x="1487219" y="966090"/>
                    <a:pt x="1472211" y="972307"/>
                    <a:pt x="1456561" y="972307"/>
                  </a:cubicBezTo>
                  <a:lnTo>
                    <a:pt x="59006" y="972307"/>
                  </a:lnTo>
                  <a:cubicBezTo>
                    <a:pt x="43357" y="972307"/>
                    <a:pt x="28348" y="966090"/>
                    <a:pt x="17283" y="955024"/>
                  </a:cubicBezTo>
                  <a:cubicBezTo>
                    <a:pt x="6217" y="943959"/>
                    <a:pt x="0" y="928950"/>
                    <a:pt x="0" y="913301"/>
                  </a:cubicBezTo>
                  <a:lnTo>
                    <a:pt x="0" y="59006"/>
                  </a:lnTo>
                  <a:cubicBezTo>
                    <a:pt x="0" y="43357"/>
                    <a:pt x="6217" y="28348"/>
                    <a:pt x="17283" y="17283"/>
                  </a:cubicBezTo>
                  <a:cubicBezTo>
                    <a:pt x="28348" y="6217"/>
                    <a:pt x="43357" y="0"/>
                    <a:pt x="59006" y="0"/>
                  </a:cubicBezTo>
                  <a:close/>
                </a:path>
              </a:pathLst>
            </a:custGeom>
            <a:solidFill>
              <a:srgbClr val="CCDADD"/>
            </a:solidFill>
          </p:spPr>
          <p:txBody>
            <a:bodyPr/>
            <a:lstStyle/>
            <a:p>
              <a:endParaRPr lang="en-DK" sz="1200"/>
            </a:p>
          </p:txBody>
        </p:sp>
        <p:sp>
          <p:nvSpPr>
            <p:cNvPr id="6" name="TextBox 6"/>
            <p:cNvSpPr txBox="1"/>
            <p:nvPr/>
          </p:nvSpPr>
          <p:spPr>
            <a:xfrm>
              <a:off x="0" y="-9525"/>
              <a:ext cx="812800" cy="822325"/>
            </a:xfrm>
            <a:prstGeom prst="rect">
              <a:avLst/>
            </a:prstGeom>
          </p:spPr>
          <p:txBody>
            <a:bodyPr lIns="39381" tIns="39381" rIns="39381" bIns="39381" rtlCol="0" anchor="ctr"/>
            <a:lstStyle/>
            <a:p>
              <a:pPr algn="ctr">
                <a:lnSpc>
                  <a:spcPts val="1415"/>
                </a:lnSpc>
              </a:pPr>
              <a:endParaRPr sz="1200"/>
            </a:p>
          </p:txBody>
        </p:sp>
      </p:grpSp>
      <p:grpSp>
        <p:nvGrpSpPr>
          <p:cNvPr id="7" name="Group 7"/>
          <p:cNvGrpSpPr/>
          <p:nvPr/>
        </p:nvGrpSpPr>
        <p:grpSpPr>
          <a:xfrm>
            <a:off x="6096000" y="3660299"/>
            <a:ext cx="4994117" cy="2536379"/>
            <a:chOff x="0" y="0"/>
            <a:chExt cx="1515567" cy="972307"/>
          </a:xfrm>
        </p:grpSpPr>
        <p:sp>
          <p:nvSpPr>
            <p:cNvPr id="8" name="Freeform 8"/>
            <p:cNvSpPr/>
            <p:nvPr/>
          </p:nvSpPr>
          <p:spPr>
            <a:xfrm>
              <a:off x="0" y="0"/>
              <a:ext cx="1515567" cy="972307"/>
            </a:xfrm>
            <a:custGeom>
              <a:avLst/>
              <a:gdLst/>
              <a:ahLst/>
              <a:cxnLst/>
              <a:rect l="l" t="t" r="r" b="b"/>
              <a:pathLst>
                <a:path w="1515567" h="972307">
                  <a:moveTo>
                    <a:pt x="59006" y="0"/>
                  </a:moveTo>
                  <a:lnTo>
                    <a:pt x="1456561" y="0"/>
                  </a:lnTo>
                  <a:cubicBezTo>
                    <a:pt x="1472211" y="0"/>
                    <a:pt x="1487219" y="6217"/>
                    <a:pt x="1498285" y="17283"/>
                  </a:cubicBezTo>
                  <a:cubicBezTo>
                    <a:pt x="1509351" y="28348"/>
                    <a:pt x="1515567" y="43357"/>
                    <a:pt x="1515567" y="59006"/>
                  </a:cubicBezTo>
                  <a:lnTo>
                    <a:pt x="1515567" y="913301"/>
                  </a:lnTo>
                  <a:cubicBezTo>
                    <a:pt x="1515567" y="928950"/>
                    <a:pt x="1509351" y="943959"/>
                    <a:pt x="1498285" y="955024"/>
                  </a:cubicBezTo>
                  <a:cubicBezTo>
                    <a:pt x="1487219" y="966090"/>
                    <a:pt x="1472211" y="972307"/>
                    <a:pt x="1456561" y="972307"/>
                  </a:cubicBezTo>
                  <a:lnTo>
                    <a:pt x="59006" y="972307"/>
                  </a:lnTo>
                  <a:cubicBezTo>
                    <a:pt x="43357" y="972307"/>
                    <a:pt x="28348" y="966090"/>
                    <a:pt x="17283" y="955024"/>
                  </a:cubicBezTo>
                  <a:cubicBezTo>
                    <a:pt x="6217" y="943959"/>
                    <a:pt x="0" y="928950"/>
                    <a:pt x="0" y="913301"/>
                  </a:cubicBezTo>
                  <a:lnTo>
                    <a:pt x="0" y="59006"/>
                  </a:lnTo>
                  <a:cubicBezTo>
                    <a:pt x="0" y="43357"/>
                    <a:pt x="6217" y="28348"/>
                    <a:pt x="17283" y="17283"/>
                  </a:cubicBezTo>
                  <a:cubicBezTo>
                    <a:pt x="28348" y="6217"/>
                    <a:pt x="43357" y="0"/>
                    <a:pt x="59006" y="0"/>
                  </a:cubicBezTo>
                  <a:close/>
                </a:path>
              </a:pathLst>
            </a:custGeom>
            <a:solidFill>
              <a:srgbClr val="9AC4F8"/>
            </a:solidFill>
          </p:spPr>
          <p:txBody>
            <a:bodyPr/>
            <a:lstStyle/>
            <a:p>
              <a:endParaRPr lang="en-DK" sz="1200" dirty="0"/>
            </a:p>
          </p:txBody>
        </p:sp>
        <p:sp>
          <p:nvSpPr>
            <p:cNvPr id="9" name="TextBox 9"/>
            <p:cNvSpPr txBox="1"/>
            <p:nvPr/>
          </p:nvSpPr>
          <p:spPr>
            <a:xfrm>
              <a:off x="0" y="-9525"/>
              <a:ext cx="812800" cy="822325"/>
            </a:xfrm>
            <a:prstGeom prst="rect">
              <a:avLst/>
            </a:prstGeom>
          </p:spPr>
          <p:txBody>
            <a:bodyPr lIns="39381" tIns="39381" rIns="39381" bIns="39381" rtlCol="0" anchor="ctr"/>
            <a:lstStyle/>
            <a:p>
              <a:pPr algn="ctr">
                <a:lnSpc>
                  <a:spcPts val="1415"/>
                </a:lnSpc>
              </a:pPr>
              <a:endParaRPr sz="1200"/>
            </a:p>
          </p:txBody>
        </p:sp>
      </p:grpSp>
      <p:sp>
        <p:nvSpPr>
          <p:cNvPr id="10" name="TextBox 10"/>
          <p:cNvSpPr txBox="1"/>
          <p:nvPr/>
        </p:nvSpPr>
        <p:spPr>
          <a:xfrm>
            <a:off x="1166705" y="2788312"/>
            <a:ext cx="4115695" cy="2197525"/>
          </a:xfrm>
          <a:prstGeom prst="rect">
            <a:avLst/>
          </a:prstGeom>
        </p:spPr>
        <p:txBody>
          <a:bodyPr wrap="square" lIns="0" tIns="0" rIns="0" bIns="0" rtlCol="0" anchor="t">
            <a:spAutoFit/>
          </a:bodyPr>
          <a:lstStyle/>
          <a:p>
            <a:pPr>
              <a:lnSpc>
                <a:spcPts val="2928"/>
              </a:lnSpc>
            </a:pPr>
            <a:r>
              <a:rPr lang="en-US" sz="1867" b="1" dirty="0">
                <a:solidFill>
                  <a:srgbClr val="404040"/>
                </a:solidFill>
                <a:latin typeface="Montserrat" pitchFamily="2" charset="77"/>
              </a:rPr>
              <a:t>Data Science </a:t>
            </a:r>
            <a:r>
              <a:rPr lang="en-US" sz="1867" dirty="0">
                <a:solidFill>
                  <a:srgbClr val="404040"/>
                </a:solidFill>
                <a:latin typeface="Montserrat" pitchFamily="2" charset="77"/>
              </a:rPr>
              <a:t>combines math, statistics, programming and algorithms with </a:t>
            </a:r>
            <a:r>
              <a:rPr lang="en-US" sz="1867" b="1" dirty="0">
                <a:solidFill>
                  <a:srgbClr val="404040"/>
                </a:solidFill>
                <a:latin typeface="Montserrat" pitchFamily="2" charset="77"/>
              </a:rPr>
              <a:t>domain</a:t>
            </a:r>
            <a:r>
              <a:rPr lang="en-US" sz="1867" dirty="0">
                <a:solidFill>
                  <a:srgbClr val="404040"/>
                </a:solidFill>
                <a:latin typeface="Montserrat" pitchFamily="2" charset="77"/>
              </a:rPr>
              <a:t> </a:t>
            </a:r>
            <a:r>
              <a:rPr lang="en-US" sz="1867" b="1" dirty="0">
                <a:solidFill>
                  <a:srgbClr val="404040"/>
                </a:solidFill>
                <a:latin typeface="Montserrat" pitchFamily="2" charset="77"/>
              </a:rPr>
              <a:t>expertise</a:t>
            </a:r>
            <a:r>
              <a:rPr lang="en-US" sz="1867" dirty="0">
                <a:solidFill>
                  <a:srgbClr val="404040"/>
                </a:solidFill>
                <a:latin typeface="Montserrat" pitchFamily="2" charset="77"/>
              </a:rPr>
              <a:t> in order to extract insights from data.</a:t>
            </a:r>
          </a:p>
          <a:p>
            <a:pPr>
              <a:lnSpc>
                <a:spcPts val="2928"/>
              </a:lnSpc>
            </a:pPr>
            <a:r>
              <a:rPr lang="en-US" sz="1867" dirty="0">
                <a:solidFill>
                  <a:srgbClr val="404040"/>
                </a:solidFill>
                <a:latin typeface="Montserrat" pitchFamily="2" charset="77"/>
              </a:rPr>
              <a:t>- </a:t>
            </a:r>
            <a:r>
              <a:rPr lang="en-US" sz="1867" b="1" dirty="0">
                <a:solidFill>
                  <a:srgbClr val="404040"/>
                </a:solidFill>
                <a:latin typeface="Montserrat" pitchFamily="2" charset="77"/>
              </a:rPr>
              <a:t>IBM</a:t>
            </a:r>
          </a:p>
        </p:txBody>
      </p:sp>
      <p:sp>
        <p:nvSpPr>
          <p:cNvPr id="14" name="TextBox 14"/>
          <p:cNvSpPr txBox="1"/>
          <p:nvPr/>
        </p:nvSpPr>
        <p:spPr>
          <a:xfrm>
            <a:off x="6467317" y="3978066"/>
            <a:ext cx="4265122" cy="1825628"/>
          </a:xfrm>
          <a:prstGeom prst="rect">
            <a:avLst/>
          </a:prstGeom>
        </p:spPr>
        <p:txBody>
          <a:bodyPr wrap="square" lIns="0" tIns="0" rIns="0" bIns="0" rtlCol="0" anchor="t">
            <a:spAutoFit/>
          </a:bodyPr>
          <a:lstStyle/>
          <a:p>
            <a:pPr>
              <a:lnSpc>
                <a:spcPts val="2928"/>
              </a:lnSpc>
            </a:pPr>
            <a:r>
              <a:rPr lang="en-US" sz="1867" b="1" dirty="0">
                <a:solidFill>
                  <a:srgbClr val="404040"/>
                </a:solidFill>
                <a:latin typeface="Montserrat" pitchFamily="2" charset="77"/>
              </a:rPr>
              <a:t>Data Science </a:t>
            </a:r>
            <a:r>
              <a:rPr lang="en-US" sz="1867" dirty="0">
                <a:solidFill>
                  <a:srgbClr val="404040"/>
                </a:solidFill>
                <a:latin typeface="Montserrat" pitchFamily="2" charset="77"/>
              </a:rPr>
              <a:t>is the processing of data with the goal to </a:t>
            </a:r>
            <a:r>
              <a:rPr lang="en-US" sz="1867" b="1" dirty="0">
                <a:solidFill>
                  <a:srgbClr val="404040"/>
                </a:solidFill>
                <a:latin typeface="Montserrat" pitchFamily="2" charset="77"/>
              </a:rPr>
              <a:t>learn something </a:t>
            </a:r>
            <a:r>
              <a:rPr lang="en-US" sz="1867" dirty="0">
                <a:solidFill>
                  <a:srgbClr val="404040"/>
                </a:solidFill>
                <a:latin typeface="Montserrat" pitchFamily="2" charset="77"/>
              </a:rPr>
              <a:t>about its characteristics or answer a scientific question.</a:t>
            </a:r>
          </a:p>
          <a:p>
            <a:pPr>
              <a:lnSpc>
                <a:spcPts val="2928"/>
              </a:lnSpc>
            </a:pPr>
            <a:r>
              <a:rPr lang="en-US" sz="1867" dirty="0">
                <a:solidFill>
                  <a:srgbClr val="404040"/>
                </a:solidFill>
                <a:latin typeface="Montserrat" pitchFamily="2" charset="77"/>
              </a:rPr>
              <a:t>- </a:t>
            </a:r>
            <a:r>
              <a:rPr lang="en-US" sz="1867" b="1" dirty="0" err="1">
                <a:solidFill>
                  <a:srgbClr val="404040"/>
                </a:solidFill>
                <a:latin typeface="Montserrat" pitchFamily="2" charset="77"/>
              </a:rPr>
              <a:t>HeaDS</a:t>
            </a:r>
            <a:endParaRPr lang="en-US" sz="1867" b="1" dirty="0">
              <a:solidFill>
                <a:srgbClr val="404040"/>
              </a:solidFill>
              <a:latin typeface="Montserrat" pitchFamily="2" charset="77"/>
            </a:endParaRPr>
          </a:p>
        </p:txBody>
      </p:sp>
      <p:pic>
        <p:nvPicPr>
          <p:cNvPr id="16" name="Picture 15">
            <a:extLst>
              <a:ext uri="{FF2B5EF4-FFF2-40B4-BE49-F238E27FC236}">
                <a16:creationId xmlns:a16="http://schemas.microsoft.com/office/drawing/2014/main" id="{A53057D5-0825-A3AB-A7EB-B95D7037B53E}"/>
              </a:ext>
            </a:extLst>
          </p:cNvPr>
          <p:cNvPicPr>
            <a:picLocks noChangeAspect="1"/>
          </p:cNvPicPr>
          <p:nvPr/>
        </p:nvPicPr>
        <p:blipFill>
          <a:blip r:embed="rId3"/>
          <a:stretch>
            <a:fillRect/>
          </a:stretch>
        </p:blipFill>
        <p:spPr>
          <a:xfrm>
            <a:off x="8232872" y="863960"/>
            <a:ext cx="3668551" cy="2086900"/>
          </a:xfrm>
          <a:prstGeom prst="rect">
            <a:avLst/>
          </a:prstGeom>
        </p:spPr>
      </p:pic>
      <p:pic>
        <p:nvPicPr>
          <p:cNvPr id="2" name="Picture 1" descr="A blue and black logo&#10;&#10;Description automatically generated">
            <a:extLst>
              <a:ext uri="{FF2B5EF4-FFF2-40B4-BE49-F238E27FC236}">
                <a16:creationId xmlns:a16="http://schemas.microsoft.com/office/drawing/2014/main" id="{9E124161-74F3-43A9-E6CA-8EC8D9FB0229}"/>
              </a:ext>
            </a:extLst>
          </p:cNvPr>
          <p:cNvPicPr>
            <a:picLocks noChangeAspect="1"/>
          </p:cNvPicPr>
          <p:nvPr/>
        </p:nvPicPr>
        <p:blipFill>
          <a:blip r:embed="rId4" cstate="print">
            <a:extLst>
              <a:ext uri="{BEBA8EAE-BF5A-486C-A8C5-ECC9F3942E4B}">
                <a14:imgProps xmlns:a14="http://schemas.microsoft.com/office/drawing/2010/main">
                  <a14:imgLayer r:embed="rId5">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spTree>
    <p:extLst>
      <p:ext uri="{BB962C8B-B14F-4D97-AF65-F5344CB8AC3E}">
        <p14:creationId xmlns:p14="http://schemas.microsoft.com/office/powerpoint/2010/main" val="313776840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4">
            <a:extLst>
              <a:ext uri="{FF2B5EF4-FFF2-40B4-BE49-F238E27FC236}">
                <a16:creationId xmlns:a16="http://schemas.microsoft.com/office/drawing/2014/main" id="{07A4BF5D-6D8B-73C4-B218-0E206C6521C0}"/>
              </a:ext>
            </a:extLst>
          </p:cNvPr>
          <p:cNvSpPr/>
          <p:nvPr/>
        </p:nvSpPr>
        <p:spPr>
          <a:xfrm flipV="1">
            <a:off x="0" y="522980"/>
            <a:ext cx="12192000" cy="1017640"/>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sz="1200"/>
          </a:p>
        </p:txBody>
      </p:sp>
      <p:sp>
        <p:nvSpPr>
          <p:cNvPr id="17" name="TextBox 12">
            <a:extLst>
              <a:ext uri="{FF2B5EF4-FFF2-40B4-BE49-F238E27FC236}">
                <a16:creationId xmlns:a16="http://schemas.microsoft.com/office/drawing/2014/main" id="{AA308AA6-C3D8-8BA8-DD88-9AAF816161D3}"/>
              </a:ext>
            </a:extLst>
          </p:cNvPr>
          <p:cNvSpPr txBox="1"/>
          <p:nvPr/>
        </p:nvSpPr>
        <p:spPr>
          <a:xfrm>
            <a:off x="1207004" y="732894"/>
            <a:ext cx="9347200" cy="614207"/>
          </a:xfrm>
          <a:prstGeom prst="rect">
            <a:avLst/>
          </a:prstGeom>
        </p:spPr>
        <p:txBody>
          <a:bodyPr wrap="square" lIns="0" tIns="0" rIns="0" bIns="0" rtlCol="0" anchor="t">
            <a:spAutoFit/>
          </a:bodyPr>
          <a:lstStyle/>
          <a:p>
            <a:pPr algn="ctr">
              <a:lnSpc>
                <a:spcPts val="5205"/>
              </a:lnSpc>
              <a:spcBef>
                <a:spcPct val="0"/>
              </a:spcBef>
            </a:pPr>
            <a:r>
              <a:rPr lang="en-US" sz="3600" b="1" dirty="0">
                <a:solidFill>
                  <a:srgbClr val="404040"/>
                </a:solidFill>
                <a:latin typeface="Montserrat" pitchFamily="2" charset="77"/>
              </a:rPr>
              <a:t>REGRESSION WITH CATEGORICALS</a:t>
            </a:r>
          </a:p>
        </p:txBody>
      </p:sp>
      <p:pic>
        <p:nvPicPr>
          <p:cNvPr id="20" name="Picture 19" descr="A blue and black logo&#10;&#10;Description automatically generated">
            <a:extLst>
              <a:ext uri="{FF2B5EF4-FFF2-40B4-BE49-F238E27FC236}">
                <a16:creationId xmlns:a16="http://schemas.microsoft.com/office/drawing/2014/main" id="{55CDC51D-FFA6-F7AB-80FB-D2ABBA8B6593}"/>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sp>
        <p:nvSpPr>
          <p:cNvPr id="37" name="TextBox 9">
            <a:extLst>
              <a:ext uri="{FF2B5EF4-FFF2-40B4-BE49-F238E27FC236}">
                <a16:creationId xmlns:a16="http://schemas.microsoft.com/office/drawing/2014/main" id="{AD1F5845-0490-8E3F-32FC-DEB578A14D50}"/>
              </a:ext>
            </a:extLst>
          </p:cNvPr>
          <p:cNvSpPr txBox="1"/>
          <p:nvPr/>
        </p:nvSpPr>
        <p:spPr>
          <a:xfrm>
            <a:off x="855794" y="1802556"/>
            <a:ext cx="9698410" cy="368691"/>
          </a:xfrm>
          <a:prstGeom prst="rect">
            <a:avLst/>
          </a:prstGeom>
        </p:spPr>
        <p:txBody>
          <a:bodyPr wrap="square" lIns="0" tIns="0" rIns="0" bIns="0" rtlCol="0" anchor="t">
            <a:spAutoFit/>
          </a:bodyPr>
          <a:lstStyle/>
          <a:p>
            <a:pPr>
              <a:lnSpc>
                <a:spcPct val="150000"/>
              </a:lnSpc>
            </a:pPr>
            <a:r>
              <a:rPr lang="en-US" dirty="0">
                <a:solidFill>
                  <a:srgbClr val="404040"/>
                </a:solidFill>
                <a:latin typeface="Montserrat" pitchFamily="2" charset="77"/>
              </a:rPr>
              <a:t>Let's say we have a binary predictor 'exercise' we can use a model of this form:</a:t>
            </a:r>
          </a:p>
        </p:txBody>
      </p:sp>
      <p:sp>
        <p:nvSpPr>
          <p:cNvPr id="36" name="TextBox 9">
            <a:extLst>
              <a:ext uri="{FF2B5EF4-FFF2-40B4-BE49-F238E27FC236}">
                <a16:creationId xmlns:a16="http://schemas.microsoft.com/office/drawing/2014/main" id="{A357CF48-50B4-8C5A-37A6-61CE662FC9E6}"/>
              </a:ext>
            </a:extLst>
          </p:cNvPr>
          <p:cNvSpPr txBox="1"/>
          <p:nvPr/>
        </p:nvSpPr>
        <p:spPr>
          <a:xfrm>
            <a:off x="855794" y="2337122"/>
            <a:ext cx="10072640" cy="4108176"/>
          </a:xfrm>
          <a:prstGeom prst="rect">
            <a:avLst/>
          </a:prstGeom>
        </p:spPr>
        <p:txBody>
          <a:bodyPr wrap="square" lIns="0" tIns="0" rIns="0" bIns="0" rtlCol="0" anchor="t">
            <a:spAutoFit/>
          </a:bodyPr>
          <a:lstStyle/>
          <a:p>
            <a:pPr>
              <a:lnSpc>
                <a:spcPct val="150000"/>
              </a:lnSpc>
            </a:pPr>
            <a:r>
              <a:rPr lang="cy-GB" b="1" dirty="0">
                <a:solidFill>
                  <a:srgbClr val="404040"/>
                </a:solidFill>
                <a:latin typeface="Montserrat" pitchFamily="2" charset="77"/>
              </a:rPr>
              <a:t>life </a:t>
            </a:r>
            <a:r>
              <a:rPr lang="en-US" b="1" dirty="0">
                <a:solidFill>
                  <a:srgbClr val="404040"/>
                </a:solidFill>
                <a:latin typeface="Montserrat" pitchFamily="2" charset="77"/>
              </a:rPr>
              <a:t>= intercept</a:t>
            </a:r>
            <a:r>
              <a:rPr lang="en-US" b="1" baseline="-25000" dirty="0">
                <a:solidFill>
                  <a:srgbClr val="404040"/>
                </a:solidFill>
                <a:latin typeface="Montserrat" pitchFamily="2" charset="77"/>
              </a:rPr>
              <a:t> </a:t>
            </a:r>
            <a:r>
              <a:rPr lang="en-US" b="1" dirty="0">
                <a:solidFill>
                  <a:srgbClr val="404040"/>
                </a:solidFill>
                <a:latin typeface="Montserrat" pitchFamily="2" charset="77"/>
              </a:rPr>
              <a:t>+ </a:t>
            </a:r>
            <a:r>
              <a:rPr lang="en-US" b="1" dirty="0" err="1">
                <a:solidFill>
                  <a:srgbClr val="404040"/>
                </a:solidFill>
                <a:latin typeface="Montserrat" pitchFamily="2" charset="77"/>
              </a:rPr>
              <a:t>coef_c</a:t>
            </a:r>
            <a:r>
              <a:rPr lang="en-US" b="1" baseline="-25000" dirty="0">
                <a:solidFill>
                  <a:srgbClr val="404040"/>
                </a:solidFill>
                <a:latin typeface="Montserrat" pitchFamily="2" charset="77"/>
              </a:rPr>
              <a:t> </a:t>
            </a:r>
            <a:r>
              <a:rPr lang="en-US" b="1" dirty="0">
                <a:solidFill>
                  <a:srgbClr val="404040"/>
                </a:solidFill>
                <a:latin typeface="Montserrat" pitchFamily="2" charset="77"/>
              </a:rPr>
              <a:t>* </a:t>
            </a:r>
            <a:r>
              <a:rPr lang="en-US" b="1" dirty="0" err="1">
                <a:solidFill>
                  <a:srgbClr val="404040"/>
                </a:solidFill>
                <a:latin typeface="Montserrat" pitchFamily="2" charset="77"/>
              </a:rPr>
              <a:t>daily_cigs</a:t>
            </a:r>
            <a:r>
              <a:rPr lang="en-US" b="1" dirty="0">
                <a:solidFill>
                  <a:srgbClr val="404040"/>
                </a:solidFill>
                <a:latin typeface="Montserrat" pitchFamily="2" charset="77"/>
              </a:rPr>
              <a:t> + </a:t>
            </a:r>
            <a:r>
              <a:rPr lang="en-US" b="1" dirty="0" err="1">
                <a:solidFill>
                  <a:srgbClr val="404040"/>
                </a:solidFill>
                <a:latin typeface="Montserrat" pitchFamily="2" charset="77"/>
              </a:rPr>
              <a:t>coef_e</a:t>
            </a:r>
            <a:r>
              <a:rPr lang="en-US" b="1" dirty="0">
                <a:solidFill>
                  <a:srgbClr val="404040"/>
                </a:solidFill>
                <a:latin typeface="Montserrat" pitchFamily="2" charset="77"/>
              </a:rPr>
              <a:t> * exercise   </a:t>
            </a:r>
            <a:r>
              <a:rPr lang="en-US" dirty="0">
                <a:solidFill>
                  <a:srgbClr val="404040"/>
                </a:solidFill>
                <a:latin typeface="Montserrat" pitchFamily="2" charset="77"/>
              </a:rPr>
              <a:t>with </a:t>
            </a:r>
            <a:r>
              <a:rPr lang="en-US" b="1" dirty="0">
                <a:solidFill>
                  <a:srgbClr val="404040"/>
                </a:solidFill>
                <a:latin typeface="Montserrat" pitchFamily="2" charset="77"/>
              </a:rPr>
              <a:t>exercise </a:t>
            </a:r>
            <a:r>
              <a:rPr lang="da-DK" b="1" dirty="0">
                <a:solidFill>
                  <a:srgbClr val="404040"/>
                </a:solidFill>
                <a:latin typeface="Montserrat" panose="00000500000000000000" pitchFamily="2" charset="0"/>
              </a:rPr>
              <a:t>∈ {0,1}</a:t>
            </a:r>
            <a:r>
              <a:rPr lang="en-US" b="1" dirty="0">
                <a:solidFill>
                  <a:srgbClr val="404040"/>
                </a:solidFill>
                <a:latin typeface="Montserrat" panose="00000500000000000000" pitchFamily="2" charset="0"/>
              </a:rPr>
              <a:t> </a:t>
            </a:r>
          </a:p>
          <a:p>
            <a:pPr>
              <a:lnSpc>
                <a:spcPct val="150000"/>
              </a:lnSpc>
            </a:pPr>
            <a:endParaRPr lang="en-US" dirty="0">
              <a:solidFill>
                <a:srgbClr val="404040"/>
              </a:solidFill>
              <a:latin typeface="Montserrat" pitchFamily="2" charset="77"/>
            </a:endParaRPr>
          </a:p>
          <a:p>
            <a:pPr>
              <a:lnSpc>
                <a:spcPct val="150000"/>
              </a:lnSpc>
            </a:pPr>
            <a:r>
              <a:rPr lang="en-US" dirty="0">
                <a:solidFill>
                  <a:srgbClr val="404040"/>
                </a:solidFill>
                <a:latin typeface="Montserrat" pitchFamily="2" charset="77"/>
              </a:rPr>
              <a:t>Or in more math terms:</a:t>
            </a:r>
          </a:p>
          <a:p>
            <a:pPr>
              <a:lnSpc>
                <a:spcPct val="150000"/>
              </a:lnSpc>
            </a:pPr>
            <a:r>
              <a:rPr lang="en-US" b="1" dirty="0">
                <a:solidFill>
                  <a:srgbClr val="404040"/>
                </a:solidFill>
                <a:latin typeface="Montserrat" pitchFamily="2" charset="77"/>
              </a:rPr>
              <a:t> </a:t>
            </a:r>
            <a:r>
              <a:rPr lang="cy-GB" b="1" dirty="0">
                <a:solidFill>
                  <a:srgbClr val="404040"/>
                </a:solidFill>
                <a:latin typeface="Montserrat" pitchFamily="2" charset="77"/>
              </a:rPr>
              <a:t>ŷ </a:t>
            </a:r>
            <a:r>
              <a:rPr lang="en-US" b="1" dirty="0">
                <a:solidFill>
                  <a:srgbClr val="404040"/>
                </a:solidFill>
                <a:latin typeface="Montserrat" pitchFamily="2" charset="77"/>
              </a:rPr>
              <a:t>= b</a:t>
            </a:r>
            <a:r>
              <a:rPr lang="en-US" b="1" baseline="-25000" dirty="0">
                <a:solidFill>
                  <a:srgbClr val="404040"/>
                </a:solidFill>
                <a:latin typeface="Montserrat" pitchFamily="2" charset="77"/>
              </a:rPr>
              <a:t>0 </a:t>
            </a:r>
            <a:r>
              <a:rPr lang="en-US" b="1" dirty="0">
                <a:solidFill>
                  <a:srgbClr val="404040"/>
                </a:solidFill>
                <a:latin typeface="Montserrat" pitchFamily="2" charset="77"/>
              </a:rPr>
              <a:t>+ b</a:t>
            </a:r>
            <a:r>
              <a:rPr lang="en-US" b="1" baseline="-25000" dirty="0">
                <a:solidFill>
                  <a:srgbClr val="404040"/>
                </a:solidFill>
                <a:latin typeface="Montserrat" pitchFamily="2" charset="77"/>
              </a:rPr>
              <a:t>1 </a:t>
            </a:r>
            <a:r>
              <a:rPr lang="en-US" b="1" dirty="0">
                <a:solidFill>
                  <a:srgbClr val="404040"/>
                </a:solidFill>
                <a:latin typeface="Montserrat" pitchFamily="2" charset="77"/>
              </a:rPr>
              <a:t>* x</a:t>
            </a:r>
            <a:r>
              <a:rPr lang="en-US" b="1" baseline="-25000" dirty="0">
                <a:solidFill>
                  <a:srgbClr val="404040"/>
                </a:solidFill>
                <a:latin typeface="Montserrat" pitchFamily="2" charset="77"/>
              </a:rPr>
              <a:t>1</a:t>
            </a:r>
            <a:r>
              <a:rPr lang="en-US" b="1" dirty="0">
                <a:solidFill>
                  <a:srgbClr val="404040"/>
                </a:solidFill>
                <a:latin typeface="Montserrat" pitchFamily="2" charset="77"/>
              </a:rPr>
              <a:t> + b</a:t>
            </a:r>
            <a:r>
              <a:rPr lang="en-US" b="1" baseline="-25000" dirty="0">
                <a:solidFill>
                  <a:srgbClr val="404040"/>
                </a:solidFill>
                <a:latin typeface="Montserrat" pitchFamily="2" charset="77"/>
              </a:rPr>
              <a:t>2 </a:t>
            </a:r>
            <a:r>
              <a:rPr lang="en-US" b="1" dirty="0">
                <a:solidFill>
                  <a:srgbClr val="404040"/>
                </a:solidFill>
                <a:latin typeface="Montserrat" pitchFamily="2" charset="77"/>
              </a:rPr>
              <a:t>* x</a:t>
            </a:r>
            <a:r>
              <a:rPr lang="en-US" b="1" baseline="-25000" dirty="0">
                <a:solidFill>
                  <a:srgbClr val="404040"/>
                </a:solidFill>
                <a:latin typeface="Montserrat" pitchFamily="2" charset="77"/>
              </a:rPr>
              <a:t>2</a:t>
            </a:r>
            <a:endParaRPr lang="en-US" b="1" dirty="0">
              <a:solidFill>
                <a:srgbClr val="404040"/>
              </a:solidFill>
              <a:latin typeface="Montserrat" pitchFamily="2" charset="77"/>
            </a:endParaRPr>
          </a:p>
          <a:p>
            <a:pPr>
              <a:lnSpc>
                <a:spcPct val="150000"/>
              </a:lnSpc>
            </a:pPr>
            <a:endParaRPr lang="en-US" b="1" dirty="0">
              <a:solidFill>
                <a:srgbClr val="404040"/>
              </a:solidFill>
              <a:latin typeface="Montserrat" pitchFamily="2" charset="77"/>
            </a:endParaRPr>
          </a:p>
          <a:p>
            <a:pPr>
              <a:lnSpc>
                <a:spcPct val="150000"/>
              </a:lnSpc>
            </a:pPr>
            <a:r>
              <a:rPr lang="en-US" dirty="0">
                <a:solidFill>
                  <a:srgbClr val="404040"/>
                </a:solidFill>
                <a:latin typeface="Montserrat" pitchFamily="2" charset="77"/>
              </a:rPr>
              <a:t>Since</a:t>
            </a:r>
            <a:r>
              <a:rPr lang="en-US" b="1" dirty="0">
                <a:solidFill>
                  <a:srgbClr val="404040"/>
                </a:solidFill>
                <a:latin typeface="Montserrat" pitchFamily="2" charset="77"/>
              </a:rPr>
              <a:t> x</a:t>
            </a:r>
            <a:r>
              <a:rPr lang="en-US" b="1" baseline="-25000" dirty="0">
                <a:solidFill>
                  <a:srgbClr val="404040"/>
                </a:solidFill>
                <a:latin typeface="Montserrat" pitchFamily="2" charset="77"/>
              </a:rPr>
              <a:t>2 </a:t>
            </a:r>
            <a:r>
              <a:rPr lang="da-DK" b="1" dirty="0">
                <a:solidFill>
                  <a:srgbClr val="404040"/>
                </a:solidFill>
                <a:latin typeface="Montserrat" panose="00000500000000000000" pitchFamily="2" charset="0"/>
              </a:rPr>
              <a:t>∈ {0,1}</a:t>
            </a:r>
            <a:r>
              <a:rPr lang="en-US" b="1" dirty="0">
                <a:solidFill>
                  <a:srgbClr val="404040"/>
                </a:solidFill>
                <a:latin typeface="Montserrat" panose="00000500000000000000" pitchFamily="2" charset="0"/>
              </a:rPr>
              <a:t> </a:t>
            </a:r>
            <a:r>
              <a:rPr lang="en-US" dirty="0">
                <a:solidFill>
                  <a:srgbClr val="404040"/>
                </a:solidFill>
                <a:latin typeface="Montserrat" panose="00000500000000000000" pitchFamily="2" charset="0"/>
              </a:rPr>
              <a:t>we have only two cases:</a:t>
            </a:r>
          </a:p>
          <a:p>
            <a:pPr>
              <a:lnSpc>
                <a:spcPct val="150000"/>
              </a:lnSpc>
            </a:pPr>
            <a:r>
              <a:rPr lang="cy-GB" b="1" dirty="0">
                <a:solidFill>
                  <a:srgbClr val="404040"/>
                </a:solidFill>
                <a:latin typeface="Montserrat" pitchFamily="2" charset="77"/>
              </a:rPr>
              <a:t>ŷ </a:t>
            </a:r>
            <a:r>
              <a:rPr lang="en-US" b="1" dirty="0">
                <a:solidFill>
                  <a:srgbClr val="404040"/>
                </a:solidFill>
                <a:latin typeface="Montserrat" pitchFamily="2" charset="77"/>
              </a:rPr>
              <a:t>= b</a:t>
            </a:r>
            <a:r>
              <a:rPr lang="en-US" b="1" baseline="-25000" dirty="0">
                <a:solidFill>
                  <a:srgbClr val="404040"/>
                </a:solidFill>
                <a:latin typeface="Montserrat" pitchFamily="2" charset="77"/>
              </a:rPr>
              <a:t>0 </a:t>
            </a:r>
            <a:r>
              <a:rPr lang="en-US" b="1" dirty="0">
                <a:solidFill>
                  <a:srgbClr val="404040"/>
                </a:solidFill>
                <a:latin typeface="Montserrat" pitchFamily="2" charset="77"/>
              </a:rPr>
              <a:t>+ b</a:t>
            </a:r>
            <a:r>
              <a:rPr lang="en-US" b="1" baseline="-25000" dirty="0">
                <a:solidFill>
                  <a:srgbClr val="404040"/>
                </a:solidFill>
                <a:latin typeface="Montserrat" pitchFamily="2" charset="77"/>
              </a:rPr>
              <a:t>1 </a:t>
            </a:r>
            <a:r>
              <a:rPr lang="en-US" b="1" dirty="0">
                <a:solidFill>
                  <a:srgbClr val="404040"/>
                </a:solidFill>
                <a:latin typeface="Montserrat" pitchFamily="2" charset="77"/>
              </a:rPr>
              <a:t>* x</a:t>
            </a:r>
            <a:r>
              <a:rPr lang="en-US" b="1" baseline="-25000" dirty="0">
                <a:solidFill>
                  <a:srgbClr val="404040"/>
                </a:solidFill>
                <a:latin typeface="Montserrat" pitchFamily="2" charset="77"/>
              </a:rPr>
              <a:t>1</a:t>
            </a:r>
            <a:r>
              <a:rPr lang="en-US" b="1" dirty="0">
                <a:solidFill>
                  <a:srgbClr val="404040"/>
                </a:solidFill>
                <a:latin typeface="Montserrat" pitchFamily="2" charset="77"/>
              </a:rPr>
              <a:t> + b</a:t>
            </a:r>
            <a:r>
              <a:rPr lang="en-US" b="1" baseline="-25000" dirty="0">
                <a:solidFill>
                  <a:srgbClr val="404040"/>
                </a:solidFill>
                <a:latin typeface="Montserrat" pitchFamily="2" charset="77"/>
              </a:rPr>
              <a:t>2 </a:t>
            </a:r>
            <a:r>
              <a:rPr lang="en-US" b="1" dirty="0">
                <a:solidFill>
                  <a:srgbClr val="404040"/>
                </a:solidFill>
                <a:latin typeface="Montserrat" pitchFamily="2" charset="77"/>
              </a:rPr>
              <a:t>* x</a:t>
            </a:r>
            <a:r>
              <a:rPr lang="en-US" b="1" baseline="-25000" dirty="0">
                <a:solidFill>
                  <a:srgbClr val="404040"/>
                </a:solidFill>
                <a:latin typeface="Montserrat" pitchFamily="2" charset="77"/>
              </a:rPr>
              <a:t>2 	</a:t>
            </a:r>
            <a:r>
              <a:rPr lang="en-US" dirty="0">
                <a:solidFill>
                  <a:srgbClr val="404040"/>
                </a:solidFill>
                <a:latin typeface="Montserrat" pitchFamily="2" charset="77"/>
              </a:rPr>
              <a:t>if</a:t>
            </a:r>
            <a:r>
              <a:rPr lang="en-US" b="1" dirty="0">
                <a:solidFill>
                  <a:srgbClr val="404040"/>
                </a:solidFill>
                <a:latin typeface="Montserrat" pitchFamily="2" charset="77"/>
              </a:rPr>
              <a:t> </a:t>
            </a:r>
            <a:r>
              <a:rPr lang="en-US" dirty="0">
                <a:solidFill>
                  <a:srgbClr val="404040"/>
                </a:solidFill>
                <a:latin typeface="Montserrat" pitchFamily="2" charset="77"/>
              </a:rPr>
              <a:t>x</a:t>
            </a:r>
            <a:r>
              <a:rPr lang="en-US" baseline="-25000" dirty="0">
                <a:solidFill>
                  <a:srgbClr val="404040"/>
                </a:solidFill>
                <a:latin typeface="Montserrat" pitchFamily="2" charset="77"/>
              </a:rPr>
              <a:t>2 </a:t>
            </a:r>
            <a:r>
              <a:rPr lang="en-US" dirty="0">
                <a:solidFill>
                  <a:srgbClr val="404040"/>
                </a:solidFill>
                <a:latin typeface="Montserrat" pitchFamily="2" charset="77"/>
              </a:rPr>
              <a:t>== 1 (the person exercises)</a:t>
            </a:r>
            <a:endParaRPr lang="en-US" baseline="-25000" dirty="0">
              <a:solidFill>
                <a:srgbClr val="404040"/>
              </a:solidFill>
              <a:latin typeface="Montserrat" pitchFamily="2" charset="77"/>
            </a:endParaRPr>
          </a:p>
          <a:p>
            <a:pPr>
              <a:lnSpc>
                <a:spcPct val="150000"/>
              </a:lnSpc>
            </a:pPr>
            <a:r>
              <a:rPr lang="cy-GB" b="1" dirty="0">
                <a:solidFill>
                  <a:srgbClr val="404040"/>
                </a:solidFill>
                <a:latin typeface="Montserrat" pitchFamily="2" charset="77"/>
              </a:rPr>
              <a:t>ŷ </a:t>
            </a:r>
            <a:r>
              <a:rPr lang="en-US" b="1" dirty="0">
                <a:solidFill>
                  <a:srgbClr val="404040"/>
                </a:solidFill>
                <a:latin typeface="Montserrat" pitchFamily="2" charset="77"/>
              </a:rPr>
              <a:t>= b</a:t>
            </a:r>
            <a:r>
              <a:rPr lang="en-US" b="1" baseline="-25000" dirty="0">
                <a:solidFill>
                  <a:srgbClr val="404040"/>
                </a:solidFill>
                <a:latin typeface="Montserrat" pitchFamily="2" charset="77"/>
              </a:rPr>
              <a:t>0 </a:t>
            </a:r>
            <a:r>
              <a:rPr lang="en-US" b="1" dirty="0">
                <a:solidFill>
                  <a:srgbClr val="404040"/>
                </a:solidFill>
                <a:latin typeface="Montserrat" pitchFamily="2" charset="77"/>
              </a:rPr>
              <a:t>+ b</a:t>
            </a:r>
            <a:r>
              <a:rPr lang="en-US" b="1" baseline="-25000" dirty="0">
                <a:solidFill>
                  <a:srgbClr val="404040"/>
                </a:solidFill>
                <a:latin typeface="Montserrat" pitchFamily="2" charset="77"/>
              </a:rPr>
              <a:t>1 </a:t>
            </a:r>
            <a:r>
              <a:rPr lang="en-US" b="1" dirty="0">
                <a:solidFill>
                  <a:srgbClr val="404040"/>
                </a:solidFill>
                <a:latin typeface="Montserrat" pitchFamily="2" charset="77"/>
              </a:rPr>
              <a:t>* x</a:t>
            </a:r>
            <a:r>
              <a:rPr lang="en-US" b="1" baseline="-25000" dirty="0">
                <a:solidFill>
                  <a:srgbClr val="404040"/>
                </a:solidFill>
                <a:latin typeface="Montserrat" pitchFamily="2" charset="77"/>
              </a:rPr>
              <a:t>1</a:t>
            </a:r>
            <a:r>
              <a:rPr lang="en-US" b="1" dirty="0">
                <a:solidFill>
                  <a:srgbClr val="404040"/>
                </a:solidFill>
                <a:latin typeface="Montserrat" pitchFamily="2" charset="77"/>
              </a:rPr>
              <a:t> 		</a:t>
            </a:r>
            <a:r>
              <a:rPr lang="en-US" dirty="0">
                <a:solidFill>
                  <a:srgbClr val="404040"/>
                </a:solidFill>
                <a:latin typeface="Montserrat" pitchFamily="2" charset="77"/>
              </a:rPr>
              <a:t>if</a:t>
            </a:r>
            <a:r>
              <a:rPr lang="en-US" b="1" dirty="0">
                <a:solidFill>
                  <a:srgbClr val="404040"/>
                </a:solidFill>
                <a:latin typeface="Montserrat" pitchFamily="2" charset="77"/>
              </a:rPr>
              <a:t> </a:t>
            </a:r>
            <a:r>
              <a:rPr lang="en-US" dirty="0">
                <a:solidFill>
                  <a:srgbClr val="404040"/>
                </a:solidFill>
                <a:latin typeface="Montserrat" pitchFamily="2" charset="77"/>
              </a:rPr>
              <a:t>x</a:t>
            </a:r>
            <a:r>
              <a:rPr lang="en-US" baseline="-25000" dirty="0">
                <a:solidFill>
                  <a:srgbClr val="404040"/>
                </a:solidFill>
                <a:latin typeface="Montserrat" pitchFamily="2" charset="77"/>
              </a:rPr>
              <a:t>2 </a:t>
            </a:r>
            <a:r>
              <a:rPr lang="en-US" dirty="0">
                <a:solidFill>
                  <a:srgbClr val="404040"/>
                </a:solidFill>
                <a:latin typeface="Montserrat" pitchFamily="2" charset="77"/>
              </a:rPr>
              <a:t>== 0 (the person does not exercise)</a:t>
            </a:r>
          </a:p>
          <a:p>
            <a:pPr>
              <a:lnSpc>
                <a:spcPct val="150000"/>
              </a:lnSpc>
            </a:pPr>
            <a:endParaRPr lang="en-US" dirty="0">
              <a:solidFill>
                <a:srgbClr val="404040"/>
              </a:solidFill>
              <a:latin typeface="Montserrat" pitchFamily="2" charset="77"/>
            </a:endParaRPr>
          </a:p>
          <a:p>
            <a:pPr>
              <a:lnSpc>
                <a:spcPct val="150000"/>
              </a:lnSpc>
            </a:pPr>
            <a:r>
              <a:rPr lang="en-US" dirty="0">
                <a:solidFill>
                  <a:srgbClr val="404040"/>
                </a:solidFill>
                <a:latin typeface="Montserrat" pitchFamily="2" charset="77"/>
              </a:rPr>
              <a:t>For our example we therefore expect to find b</a:t>
            </a:r>
            <a:r>
              <a:rPr lang="en-US" baseline="-25000" dirty="0">
                <a:solidFill>
                  <a:srgbClr val="404040"/>
                </a:solidFill>
                <a:latin typeface="Montserrat" pitchFamily="2" charset="77"/>
              </a:rPr>
              <a:t>1</a:t>
            </a:r>
            <a:r>
              <a:rPr lang="en-US" dirty="0">
                <a:solidFill>
                  <a:srgbClr val="404040"/>
                </a:solidFill>
                <a:latin typeface="Montserrat" pitchFamily="2" charset="77"/>
              </a:rPr>
              <a:t> &lt; 0 and b</a:t>
            </a:r>
            <a:r>
              <a:rPr lang="en-US" baseline="-25000" dirty="0">
                <a:solidFill>
                  <a:srgbClr val="404040"/>
                </a:solidFill>
                <a:latin typeface="Montserrat" pitchFamily="2" charset="77"/>
              </a:rPr>
              <a:t>2</a:t>
            </a:r>
            <a:r>
              <a:rPr lang="en-US" dirty="0">
                <a:solidFill>
                  <a:srgbClr val="404040"/>
                </a:solidFill>
                <a:latin typeface="Montserrat" pitchFamily="2" charset="77"/>
              </a:rPr>
              <a:t> &gt; 0 and all is well.</a:t>
            </a:r>
          </a:p>
        </p:txBody>
      </p:sp>
    </p:spTree>
    <p:extLst>
      <p:ext uri="{BB962C8B-B14F-4D97-AF65-F5344CB8AC3E}">
        <p14:creationId xmlns:p14="http://schemas.microsoft.com/office/powerpoint/2010/main" val="382530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6">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6">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6">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4">
            <a:extLst>
              <a:ext uri="{FF2B5EF4-FFF2-40B4-BE49-F238E27FC236}">
                <a16:creationId xmlns:a16="http://schemas.microsoft.com/office/drawing/2014/main" id="{07A4BF5D-6D8B-73C4-B218-0E206C6521C0}"/>
              </a:ext>
            </a:extLst>
          </p:cNvPr>
          <p:cNvSpPr/>
          <p:nvPr/>
        </p:nvSpPr>
        <p:spPr>
          <a:xfrm flipV="1">
            <a:off x="0" y="522980"/>
            <a:ext cx="12192000" cy="1017640"/>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sz="1200"/>
          </a:p>
        </p:txBody>
      </p:sp>
      <p:sp>
        <p:nvSpPr>
          <p:cNvPr id="17" name="TextBox 12">
            <a:extLst>
              <a:ext uri="{FF2B5EF4-FFF2-40B4-BE49-F238E27FC236}">
                <a16:creationId xmlns:a16="http://schemas.microsoft.com/office/drawing/2014/main" id="{AA308AA6-C3D8-8BA8-DD88-9AAF816161D3}"/>
              </a:ext>
            </a:extLst>
          </p:cNvPr>
          <p:cNvSpPr txBox="1"/>
          <p:nvPr/>
        </p:nvSpPr>
        <p:spPr>
          <a:xfrm>
            <a:off x="1207004" y="732894"/>
            <a:ext cx="9347200" cy="614207"/>
          </a:xfrm>
          <a:prstGeom prst="rect">
            <a:avLst/>
          </a:prstGeom>
        </p:spPr>
        <p:txBody>
          <a:bodyPr wrap="square" lIns="0" tIns="0" rIns="0" bIns="0" rtlCol="0" anchor="t">
            <a:spAutoFit/>
          </a:bodyPr>
          <a:lstStyle/>
          <a:p>
            <a:pPr algn="ctr">
              <a:lnSpc>
                <a:spcPts val="5205"/>
              </a:lnSpc>
              <a:spcBef>
                <a:spcPct val="0"/>
              </a:spcBef>
            </a:pPr>
            <a:r>
              <a:rPr lang="en-US" sz="3600" b="1" dirty="0">
                <a:solidFill>
                  <a:srgbClr val="404040"/>
                </a:solidFill>
                <a:latin typeface="Montserrat" pitchFamily="2" charset="77"/>
              </a:rPr>
              <a:t>REGRESSION WITH CATEGORICALS</a:t>
            </a:r>
          </a:p>
        </p:txBody>
      </p:sp>
      <p:pic>
        <p:nvPicPr>
          <p:cNvPr id="20" name="Picture 19" descr="A blue and black logo&#10;&#10;Description automatically generated">
            <a:extLst>
              <a:ext uri="{FF2B5EF4-FFF2-40B4-BE49-F238E27FC236}">
                <a16:creationId xmlns:a16="http://schemas.microsoft.com/office/drawing/2014/main" id="{55CDC51D-FFA6-F7AB-80FB-D2ABBA8B6593}"/>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sp>
        <p:nvSpPr>
          <p:cNvPr id="35" name="TextBox 9">
            <a:extLst>
              <a:ext uri="{FF2B5EF4-FFF2-40B4-BE49-F238E27FC236}">
                <a16:creationId xmlns:a16="http://schemas.microsoft.com/office/drawing/2014/main" id="{CF3D65B7-C223-3050-03BC-9CF60BFD59A3}"/>
              </a:ext>
            </a:extLst>
          </p:cNvPr>
          <p:cNvSpPr txBox="1"/>
          <p:nvPr/>
        </p:nvSpPr>
        <p:spPr>
          <a:xfrm>
            <a:off x="855794" y="1783767"/>
            <a:ext cx="5376241" cy="2030684"/>
          </a:xfrm>
          <a:prstGeom prst="rect">
            <a:avLst/>
          </a:prstGeom>
        </p:spPr>
        <p:txBody>
          <a:bodyPr wrap="square" lIns="0" tIns="0" rIns="0" bIns="0" rtlCol="0" anchor="t">
            <a:spAutoFit/>
          </a:bodyPr>
          <a:lstStyle/>
          <a:p>
            <a:pPr>
              <a:lnSpc>
                <a:spcPct val="150000"/>
              </a:lnSpc>
            </a:pPr>
            <a:r>
              <a:rPr lang="en-US" dirty="0">
                <a:solidFill>
                  <a:srgbClr val="404040"/>
                </a:solidFill>
                <a:latin typeface="Montserrat" pitchFamily="2" charset="77"/>
              </a:rPr>
              <a:t>We now have 3 parameter estimates:</a:t>
            </a:r>
          </a:p>
          <a:p>
            <a:pPr>
              <a:lnSpc>
                <a:spcPct val="150000"/>
              </a:lnSpc>
            </a:pPr>
            <a:r>
              <a:rPr lang="en-US" dirty="0">
                <a:solidFill>
                  <a:srgbClr val="404040"/>
                </a:solidFill>
                <a:latin typeface="Montserrat" pitchFamily="2" charset="77"/>
              </a:rPr>
              <a:t> </a:t>
            </a:r>
          </a:p>
          <a:p>
            <a:pPr>
              <a:lnSpc>
                <a:spcPct val="150000"/>
              </a:lnSpc>
            </a:pPr>
            <a:endParaRPr lang="en-US" dirty="0">
              <a:solidFill>
                <a:srgbClr val="404040"/>
              </a:solidFill>
              <a:latin typeface="Montserrat" pitchFamily="2" charset="77"/>
            </a:endParaRPr>
          </a:p>
          <a:p>
            <a:pPr>
              <a:lnSpc>
                <a:spcPct val="150000"/>
              </a:lnSpc>
            </a:pPr>
            <a:endParaRPr lang="en-US" dirty="0">
              <a:solidFill>
                <a:srgbClr val="404040"/>
              </a:solidFill>
              <a:latin typeface="Montserrat" pitchFamily="2" charset="77"/>
            </a:endParaRPr>
          </a:p>
          <a:p>
            <a:pPr>
              <a:lnSpc>
                <a:spcPct val="150000"/>
              </a:lnSpc>
            </a:pPr>
            <a:r>
              <a:rPr lang="cy-GB" b="1" dirty="0">
                <a:solidFill>
                  <a:srgbClr val="404040"/>
                </a:solidFill>
                <a:latin typeface="Montserrat" pitchFamily="2" charset="77"/>
              </a:rPr>
              <a:t>ŷ </a:t>
            </a:r>
            <a:r>
              <a:rPr lang="en-US" b="1" dirty="0">
                <a:solidFill>
                  <a:srgbClr val="404040"/>
                </a:solidFill>
                <a:latin typeface="Montserrat" pitchFamily="2" charset="77"/>
              </a:rPr>
              <a:t>= b</a:t>
            </a:r>
            <a:r>
              <a:rPr lang="en-US" b="1" baseline="-25000" dirty="0">
                <a:solidFill>
                  <a:srgbClr val="404040"/>
                </a:solidFill>
                <a:latin typeface="Montserrat" pitchFamily="2" charset="77"/>
              </a:rPr>
              <a:t>0 </a:t>
            </a:r>
            <a:r>
              <a:rPr lang="en-US" b="1" dirty="0">
                <a:solidFill>
                  <a:srgbClr val="404040"/>
                </a:solidFill>
                <a:latin typeface="Montserrat" pitchFamily="2" charset="77"/>
              </a:rPr>
              <a:t>+ b</a:t>
            </a:r>
            <a:r>
              <a:rPr lang="en-US" b="1" baseline="-25000" dirty="0">
                <a:solidFill>
                  <a:srgbClr val="404040"/>
                </a:solidFill>
                <a:latin typeface="Montserrat" pitchFamily="2" charset="77"/>
              </a:rPr>
              <a:t>1 </a:t>
            </a:r>
            <a:r>
              <a:rPr lang="en-US" b="1" dirty="0">
                <a:solidFill>
                  <a:srgbClr val="404040"/>
                </a:solidFill>
                <a:latin typeface="Montserrat" pitchFamily="2" charset="77"/>
              </a:rPr>
              <a:t>* x</a:t>
            </a:r>
            <a:r>
              <a:rPr lang="en-US" b="1" baseline="-25000" dirty="0">
                <a:solidFill>
                  <a:srgbClr val="404040"/>
                </a:solidFill>
                <a:latin typeface="Montserrat" pitchFamily="2" charset="77"/>
              </a:rPr>
              <a:t>1</a:t>
            </a:r>
            <a:r>
              <a:rPr lang="en-US" b="1" dirty="0">
                <a:solidFill>
                  <a:srgbClr val="404040"/>
                </a:solidFill>
                <a:latin typeface="Montserrat" pitchFamily="2" charset="77"/>
              </a:rPr>
              <a:t> + b</a:t>
            </a:r>
            <a:r>
              <a:rPr lang="en-US" b="1" baseline="-25000" dirty="0">
                <a:solidFill>
                  <a:srgbClr val="404040"/>
                </a:solidFill>
                <a:latin typeface="Montserrat" pitchFamily="2" charset="77"/>
              </a:rPr>
              <a:t>2 </a:t>
            </a:r>
            <a:r>
              <a:rPr lang="en-US" b="1" dirty="0">
                <a:solidFill>
                  <a:srgbClr val="404040"/>
                </a:solidFill>
                <a:latin typeface="Montserrat" pitchFamily="2" charset="77"/>
              </a:rPr>
              <a:t>* x</a:t>
            </a:r>
            <a:r>
              <a:rPr lang="en-US" b="1" baseline="-25000" dirty="0">
                <a:solidFill>
                  <a:srgbClr val="404040"/>
                </a:solidFill>
                <a:latin typeface="Montserrat" pitchFamily="2" charset="77"/>
              </a:rPr>
              <a:t>2</a:t>
            </a:r>
            <a:endParaRPr lang="en-US" dirty="0">
              <a:solidFill>
                <a:srgbClr val="404040"/>
              </a:solidFill>
              <a:latin typeface="Montserrat" pitchFamily="2" charset="77"/>
            </a:endParaRPr>
          </a:p>
        </p:txBody>
      </p:sp>
      <p:sp>
        <p:nvSpPr>
          <p:cNvPr id="3" name="Oval 2">
            <a:extLst>
              <a:ext uri="{FF2B5EF4-FFF2-40B4-BE49-F238E27FC236}">
                <a16:creationId xmlns:a16="http://schemas.microsoft.com/office/drawing/2014/main" id="{DA133B13-3B07-5D53-0CC3-8C71C578691C}"/>
              </a:ext>
            </a:extLst>
          </p:cNvPr>
          <p:cNvSpPr/>
          <p:nvPr/>
        </p:nvSpPr>
        <p:spPr>
          <a:xfrm>
            <a:off x="2570022" y="3464097"/>
            <a:ext cx="407640" cy="422030"/>
          </a:xfrm>
          <a:prstGeom prst="ellipse">
            <a:avLst/>
          </a:prstGeom>
          <a:noFill/>
          <a:ln w="38100">
            <a:solidFill>
              <a:srgbClr val="06528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extBox 9">
            <a:extLst>
              <a:ext uri="{FF2B5EF4-FFF2-40B4-BE49-F238E27FC236}">
                <a16:creationId xmlns:a16="http://schemas.microsoft.com/office/drawing/2014/main" id="{30FB7281-5BC4-FF99-78CE-5060B0A907E2}"/>
              </a:ext>
            </a:extLst>
          </p:cNvPr>
          <p:cNvSpPr txBox="1"/>
          <p:nvPr/>
        </p:nvSpPr>
        <p:spPr>
          <a:xfrm>
            <a:off x="3458309" y="2637694"/>
            <a:ext cx="5783060" cy="492443"/>
          </a:xfrm>
          <a:prstGeom prst="rect">
            <a:avLst/>
          </a:prstGeom>
        </p:spPr>
        <p:txBody>
          <a:bodyPr wrap="square" lIns="0" tIns="0" rIns="0" bIns="0" rtlCol="0" anchor="t">
            <a:spAutoFit/>
          </a:bodyPr>
          <a:lstStyle/>
          <a:p>
            <a:r>
              <a:rPr lang="en-US" sz="1600" dirty="0">
                <a:solidFill>
                  <a:srgbClr val="404040"/>
                </a:solidFill>
                <a:latin typeface="Montserrat" pitchFamily="2" charset="77"/>
              </a:rPr>
              <a:t>How does exercising change our estimate of life exp. when number of cigarettes is constant? </a:t>
            </a:r>
          </a:p>
        </p:txBody>
      </p:sp>
      <p:sp>
        <p:nvSpPr>
          <p:cNvPr id="6" name="Freeform 6">
            <a:extLst>
              <a:ext uri="{FF2B5EF4-FFF2-40B4-BE49-F238E27FC236}">
                <a16:creationId xmlns:a16="http://schemas.microsoft.com/office/drawing/2014/main" id="{167C03CD-EBE6-644A-92AF-0F314CB4337B}"/>
              </a:ext>
            </a:extLst>
          </p:cNvPr>
          <p:cNvSpPr/>
          <p:nvPr/>
        </p:nvSpPr>
        <p:spPr>
          <a:xfrm rot="9283609">
            <a:off x="2725467" y="2983348"/>
            <a:ext cx="717438" cy="233008"/>
          </a:xfrm>
          <a:custGeom>
            <a:avLst/>
            <a:gdLst/>
            <a:ahLst/>
            <a:cxnLst/>
            <a:rect l="l" t="t" r="r" b="b"/>
            <a:pathLst>
              <a:path w="2944100" h="1014578">
                <a:moveTo>
                  <a:pt x="2944100" y="0"/>
                </a:moveTo>
                <a:lnTo>
                  <a:pt x="0" y="0"/>
                </a:lnTo>
                <a:lnTo>
                  <a:pt x="0" y="1014578"/>
                </a:lnTo>
                <a:lnTo>
                  <a:pt x="2944100" y="1014578"/>
                </a:lnTo>
                <a:lnTo>
                  <a:pt x="294410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DK" dirty="0"/>
          </a:p>
        </p:txBody>
      </p:sp>
      <p:sp>
        <p:nvSpPr>
          <p:cNvPr id="8" name="Oval 7">
            <a:extLst>
              <a:ext uri="{FF2B5EF4-FFF2-40B4-BE49-F238E27FC236}">
                <a16:creationId xmlns:a16="http://schemas.microsoft.com/office/drawing/2014/main" id="{FB85346F-73D9-8A96-2D19-95F9591394D7}"/>
              </a:ext>
            </a:extLst>
          </p:cNvPr>
          <p:cNvSpPr/>
          <p:nvPr/>
        </p:nvSpPr>
        <p:spPr>
          <a:xfrm>
            <a:off x="1183558" y="3446581"/>
            <a:ext cx="407640" cy="422030"/>
          </a:xfrm>
          <a:prstGeom prst="ellipse">
            <a:avLst/>
          </a:prstGeom>
          <a:noFill/>
          <a:ln w="381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Box 9">
            <a:extLst>
              <a:ext uri="{FF2B5EF4-FFF2-40B4-BE49-F238E27FC236}">
                <a16:creationId xmlns:a16="http://schemas.microsoft.com/office/drawing/2014/main" id="{B407A1EE-F12C-52C1-A31A-2ABDF318F28E}"/>
              </a:ext>
            </a:extLst>
          </p:cNvPr>
          <p:cNvSpPr txBox="1"/>
          <p:nvPr/>
        </p:nvSpPr>
        <p:spPr>
          <a:xfrm>
            <a:off x="437350" y="4683440"/>
            <a:ext cx="1797214" cy="984885"/>
          </a:xfrm>
          <a:prstGeom prst="rect">
            <a:avLst/>
          </a:prstGeom>
        </p:spPr>
        <p:txBody>
          <a:bodyPr wrap="square" lIns="0" tIns="0" rIns="0" bIns="0" rtlCol="0" anchor="t">
            <a:spAutoFit/>
          </a:bodyPr>
          <a:lstStyle/>
          <a:p>
            <a:r>
              <a:rPr lang="en-US" sz="1600" dirty="0">
                <a:solidFill>
                  <a:srgbClr val="404040"/>
                </a:solidFill>
                <a:latin typeface="Montserrat" pitchFamily="2" charset="77"/>
              </a:rPr>
              <a:t>The estimate of life expectancy at no cigarettes and no exercise.</a:t>
            </a:r>
          </a:p>
        </p:txBody>
      </p:sp>
      <p:sp>
        <p:nvSpPr>
          <p:cNvPr id="11" name="Freeform 6">
            <a:extLst>
              <a:ext uri="{FF2B5EF4-FFF2-40B4-BE49-F238E27FC236}">
                <a16:creationId xmlns:a16="http://schemas.microsoft.com/office/drawing/2014/main" id="{C9BE6CA3-5AC3-7817-5E9C-66886EC6C337}"/>
              </a:ext>
            </a:extLst>
          </p:cNvPr>
          <p:cNvSpPr/>
          <p:nvPr/>
        </p:nvSpPr>
        <p:spPr>
          <a:xfrm rot="6603074" flipH="1" flipV="1">
            <a:off x="964388" y="4193197"/>
            <a:ext cx="704361" cy="200818"/>
          </a:xfrm>
          <a:custGeom>
            <a:avLst/>
            <a:gdLst/>
            <a:ahLst/>
            <a:cxnLst/>
            <a:rect l="l" t="t" r="r" b="b"/>
            <a:pathLst>
              <a:path w="2944100" h="1014578">
                <a:moveTo>
                  <a:pt x="2944100" y="0"/>
                </a:moveTo>
                <a:lnTo>
                  <a:pt x="0" y="0"/>
                </a:lnTo>
                <a:lnTo>
                  <a:pt x="0" y="1014578"/>
                </a:lnTo>
                <a:lnTo>
                  <a:pt x="2944100" y="1014578"/>
                </a:lnTo>
                <a:lnTo>
                  <a:pt x="294410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DK" dirty="0"/>
          </a:p>
        </p:txBody>
      </p:sp>
      <p:sp>
        <p:nvSpPr>
          <p:cNvPr id="12" name="Oval 11">
            <a:extLst>
              <a:ext uri="{FF2B5EF4-FFF2-40B4-BE49-F238E27FC236}">
                <a16:creationId xmlns:a16="http://schemas.microsoft.com/office/drawing/2014/main" id="{783772D1-B18B-4B51-6FF8-F03D6BEA9EDC}"/>
              </a:ext>
            </a:extLst>
          </p:cNvPr>
          <p:cNvSpPr/>
          <p:nvPr/>
        </p:nvSpPr>
        <p:spPr>
          <a:xfrm>
            <a:off x="1672970" y="3452373"/>
            <a:ext cx="407640" cy="422030"/>
          </a:xfrm>
          <a:prstGeom prst="ellipse">
            <a:avLst/>
          </a:prstGeom>
          <a:noFill/>
          <a:ln w="38100">
            <a:solidFill>
              <a:srgbClr val="BFB5E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Freeform 6">
            <a:extLst>
              <a:ext uri="{FF2B5EF4-FFF2-40B4-BE49-F238E27FC236}">
                <a16:creationId xmlns:a16="http://schemas.microsoft.com/office/drawing/2014/main" id="{2E2C00A3-D0FF-F216-4874-A7504A9FFA71}"/>
              </a:ext>
            </a:extLst>
          </p:cNvPr>
          <p:cNvSpPr/>
          <p:nvPr/>
        </p:nvSpPr>
        <p:spPr>
          <a:xfrm rot="1424513" flipH="1">
            <a:off x="1896984" y="4160807"/>
            <a:ext cx="1091332" cy="329714"/>
          </a:xfrm>
          <a:custGeom>
            <a:avLst/>
            <a:gdLst/>
            <a:ahLst/>
            <a:cxnLst/>
            <a:rect l="l" t="t" r="r" b="b"/>
            <a:pathLst>
              <a:path w="2944100" h="1014578">
                <a:moveTo>
                  <a:pt x="2944100" y="0"/>
                </a:moveTo>
                <a:lnTo>
                  <a:pt x="0" y="0"/>
                </a:lnTo>
                <a:lnTo>
                  <a:pt x="0" y="1014578"/>
                </a:lnTo>
                <a:lnTo>
                  <a:pt x="2944100" y="1014578"/>
                </a:lnTo>
                <a:lnTo>
                  <a:pt x="294410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DK" dirty="0"/>
          </a:p>
        </p:txBody>
      </p:sp>
      <p:sp>
        <p:nvSpPr>
          <p:cNvPr id="14" name="TextBox 9">
            <a:extLst>
              <a:ext uri="{FF2B5EF4-FFF2-40B4-BE49-F238E27FC236}">
                <a16:creationId xmlns:a16="http://schemas.microsoft.com/office/drawing/2014/main" id="{985D5A51-BAFD-6955-1FD8-F6D9E90EF66C}"/>
              </a:ext>
            </a:extLst>
          </p:cNvPr>
          <p:cNvSpPr txBox="1"/>
          <p:nvPr/>
        </p:nvSpPr>
        <p:spPr>
          <a:xfrm>
            <a:off x="3084186" y="4293606"/>
            <a:ext cx="3762091" cy="492443"/>
          </a:xfrm>
          <a:prstGeom prst="rect">
            <a:avLst/>
          </a:prstGeom>
        </p:spPr>
        <p:txBody>
          <a:bodyPr wrap="square" lIns="0" tIns="0" rIns="0" bIns="0" rtlCol="0" anchor="t">
            <a:spAutoFit/>
          </a:bodyPr>
          <a:lstStyle/>
          <a:p>
            <a:r>
              <a:rPr lang="en-US" sz="1600" dirty="0">
                <a:solidFill>
                  <a:srgbClr val="404040"/>
                </a:solidFill>
                <a:latin typeface="Montserrat" pitchFamily="2" charset="77"/>
              </a:rPr>
              <a:t>Change in life exp. estimate for each extra daily cigarette.</a:t>
            </a:r>
          </a:p>
        </p:txBody>
      </p:sp>
    </p:spTree>
    <p:extLst>
      <p:ext uri="{BB962C8B-B14F-4D97-AF65-F5344CB8AC3E}">
        <p14:creationId xmlns:p14="http://schemas.microsoft.com/office/powerpoint/2010/main" val="3290548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1" grpId="0" animBg="1"/>
      <p:bldP spid="13"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4">
            <a:extLst>
              <a:ext uri="{FF2B5EF4-FFF2-40B4-BE49-F238E27FC236}">
                <a16:creationId xmlns:a16="http://schemas.microsoft.com/office/drawing/2014/main" id="{07A4BF5D-6D8B-73C4-B218-0E206C6521C0}"/>
              </a:ext>
            </a:extLst>
          </p:cNvPr>
          <p:cNvSpPr/>
          <p:nvPr/>
        </p:nvSpPr>
        <p:spPr>
          <a:xfrm flipV="1">
            <a:off x="0" y="522980"/>
            <a:ext cx="12192000" cy="1017640"/>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sz="1200"/>
          </a:p>
        </p:txBody>
      </p:sp>
      <p:sp>
        <p:nvSpPr>
          <p:cNvPr id="17" name="TextBox 12">
            <a:extLst>
              <a:ext uri="{FF2B5EF4-FFF2-40B4-BE49-F238E27FC236}">
                <a16:creationId xmlns:a16="http://schemas.microsoft.com/office/drawing/2014/main" id="{AA308AA6-C3D8-8BA8-DD88-9AAF816161D3}"/>
              </a:ext>
            </a:extLst>
          </p:cNvPr>
          <p:cNvSpPr txBox="1"/>
          <p:nvPr/>
        </p:nvSpPr>
        <p:spPr>
          <a:xfrm>
            <a:off x="1207004" y="732894"/>
            <a:ext cx="9347200" cy="614207"/>
          </a:xfrm>
          <a:prstGeom prst="rect">
            <a:avLst/>
          </a:prstGeom>
        </p:spPr>
        <p:txBody>
          <a:bodyPr wrap="square" lIns="0" tIns="0" rIns="0" bIns="0" rtlCol="0" anchor="t">
            <a:spAutoFit/>
          </a:bodyPr>
          <a:lstStyle/>
          <a:p>
            <a:pPr algn="ctr">
              <a:lnSpc>
                <a:spcPts val="5205"/>
              </a:lnSpc>
              <a:spcBef>
                <a:spcPct val="0"/>
              </a:spcBef>
            </a:pPr>
            <a:r>
              <a:rPr lang="en-US" sz="3600" b="1" dirty="0">
                <a:solidFill>
                  <a:srgbClr val="404040"/>
                </a:solidFill>
                <a:latin typeface="Montserrat" pitchFamily="2" charset="77"/>
              </a:rPr>
              <a:t>REGRESSION WITH CATEGORICALS</a:t>
            </a:r>
          </a:p>
        </p:txBody>
      </p:sp>
      <p:pic>
        <p:nvPicPr>
          <p:cNvPr id="20" name="Picture 19" descr="A blue and black logo&#10;&#10;Description automatically generated">
            <a:extLst>
              <a:ext uri="{FF2B5EF4-FFF2-40B4-BE49-F238E27FC236}">
                <a16:creationId xmlns:a16="http://schemas.microsoft.com/office/drawing/2014/main" id="{55CDC51D-FFA6-F7AB-80FB-D2ABBA8B6593}"/>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sp>
        <p:nvSpPr>
          <p:cNvPr id="37" name="TextBox 9">
            <a:extLst>
              <a:ext uri="{FF2B5EF4-FFF2-40B4-BE49-F238E27FC236}">
                <a16:creationId xmlns:a16="http://schemas.microsoft.com/office/drawing/2014/main" id="{AD1F5845-0490-8E3F-32FC-DEB578A14D50}"/>
              </a:ext>
            </a:extLst>
          </p:cNvPr>
          <p:cNvSpPr txBox="1"/>
          <p:nvPr/>
        </p:nvSpPr>
        <p:spPr>
          <a:xfrm>
            <a:off x="855794" y="1802556"/>
            <a:ext cx="9698410" cy="368691"/>
          </a:xfrm>
          <a:prstGeom prst="rect">
            <a:avLst/>
          </a:prstGeom>
        </p:spPr>
        <p:txBody>
          <a:bodyPr wrap="square" lIns="0" tIns="0" rIns="0" bIns="0" rtlCol="0" anchor="t">
            <a:spAutoFit/>
          </a:bodyPr>
          <a:lstStyle/>
          <a:p>
            <a:pPr>
              <a:lnSpc>
                <a:spcPct val="150000"/>
              </a:lnSpc>
            </a:pPr>
            <a:r>
              <a:rPr lang="en-US" dirty="0">
                <a:solidFill>
                  <a:srgbClr val="404040"/>
                </a:solidFill>
                <a:latin typeface="Montserrat" pitchFamily="2" charset="77"/>
              </a:rPr>
              <a:t>What happens if the predictor has more than two levels?</a:t>
            </a:r>
          </a:p>
        </p:txBody>
      </p:sp>
      <p:sp>
        <p:nvSpPr>
          <p:cNvPr id="36" name="TextBox 9">
            <a:extLst>
              <a:ext uri="{FF2B5EF4-FFF2-40B4-BE49-F238E27FC236}">
                <a16:creationId xmlns:a16="http://schemas.microsoft.com/office/drawing/2014/main" id="{A357CF48-50B4-8C5A-37A6-61CE662FC9E6}"/>
              </a:ext>
            </a:extLst>
          </p:cNvPr>
          <p:cNvSpPr txBox="1"/>
          <p:nvPr/>
        </p:nvSpPr>
        <p:spPr>
          <a:xfrm>
            <a:off x="855794" y="2337122"/>
            <a:ext cx="10072640" cy="4108176"/>
          </a:xfrm>
          <a:prstGeom prst="rect">
            <a:avLst/>
          </a:prstGeom>
        </p:spPr>
        <p:txBody>
          <a:bodyPr wrap="square" lIns="0" tIns="0" rIns="0" bIns="0" rtlCol="0" anchor="t">
            <a:spAutoFit/>
          </a:bodyPr>
          <a:lstStyle/>
          <a:p>
            <a:pPr>
              <a:lnSpc>
                <a:spcPct val="150000"/>
              </a:lnSpc>
            </a:pPr>
            <a:r>
              <a:rPr lang="cy-GB" b="1" dirty="0">
                <a:solidFill>
                  <a:srgbClr val="404040"/>
                </a:solidFill>
                <a:latin typeface="Montserrat" pitchFamily="2" charset="77"/>
              </a:rPr>
              <a:t>life </a:t>
            </a:r>
            <a:r>
              <a:rPr lang="en-US" b="1" dirty="0">
                <a:solidFill>
                  <a:srgbClr val="404040"/>
                </a:solidFill>
                <a:latin typeface="Montserrat" pitchFamily="2" charset="77"/>
              </a:rPr>
              <a:t>= intercept</a:t>
            </a:r>
            <a:r>
              <a:rPr lang="en-US" b="1" baseline="-25000" dirty="0">
                <a:solidFill>
                  <a:srgbClr val="404040"/>
                </a:solidFill>
                <a:latin typeface="Montserrat" pitchFamily="2" charset="77"/>
              </a:rPr>
              <a:t> </a:t>
            </a:r>
            <a:r>
              <a:rPr lang="en-US" b="1" dirty="0">
                <a:solidFill>
                  <a:srgbClr val="404040"/>
                </a:solidFill>
                <a:latin typeface="Montserrat" pitchFamily="2" charset="77"/>
              </a:rPr>
              <a:t>+ </a:t>
            </a:r>
            <a:r>
              <a:rPr lang="en-US" b="1" dirty="0" err="1">
                <a:solidFill>
                  <a:srgbClr val="404040"/>
                </a:solidFill>
                <a:latin typeface="Montserrat" pitchFamily="2" charset="77"/>
              </a:rPr>
              <a:t>coef_c</a:t>
            </a:r>
            <a:r>
              <a:rPr lang="en-US" b="1" baseline="-25000" dirty="0">
                <a:solidFill>
                  <a:srgbClr val="404040"/>
                </a:solidFill>
                <a:latin typeface="Montserrat" pitchFamily="2" charset="77"/>
              </a:rPr>
              <a:t> </a:t>
            </a:r>
            <a:r>
              <a:rPr lang="en-US" b="1" dirty="0">
                <a:solidFill>
                  <a:srgbClr val="404040"/>
                </a:solidFill>
                <a:latin typeface="Montserrat" pitchFamily="2" charset="77"/>
              </a:rPr>
              <a:t>* </a:t>
            </a:r>
            <a:r>
              <a:rPr lang="en-US" b="1" dirty="0" err="1">
                <a:solidFill>
                  <a:srgbClr val="404040"/>
                </a:solidFill>
                <a:latin typeface="Montserrat" pitchFamily="2" charset="77"/>
              </a:rPr>
              <a:t>daily_cigs</a:t>
            </a:r>
            <a:r>
              <a:rPr lang="en-US" b="1" dirty="0">
                <a:solidFill>
                  <a:srgbClr val="404040"/>
                </a:solidFill>
                <a:latin typeface="Montserrat" pitchFamily="2" charset="77"/>
              </a:rPr>
              <a:t> + </a:t>
            </a:r>
            <a:r>
              <a:rPr lang="en-US" b="1" dirty="0" err="1">
                <a:solidFill>
                  <a:srgbClr val="404040"/>
                </a:solidFill>
                <a:latin typeface="Montserrat" pitchFamily="2" charset="77"/>
              </a:rPr>
              <a:t>coef_e</a:t>
            </a:r>
            <a:r>
              <a:rPr lang="en-US" b="1" dirty="0">
                <a:solidFill>
                  <a:srgbClr val="404040"/>
                </a:solidFill>
                <a:latin typeface="Montserrat" pitchFamily="2" charset="77"/>
              </a:rPr>
              <a:t> * exercise</a:t>
            </a:r>
          </a:p>
          <a:p>
            <a:pPr>
              <a:lnSpc>
                <a:spcPct val="150000"/>
              </a:lnSpc>
            </a:pPr>
            <a:endParaRPr lang="en-US" dirty="0">
              <a:solidFill>
                <a:srgbClr val="404040"/>
              </a:solidFill>
              <a:latin typeface="Montserrat" pitchFamily="2" charset="77"/>
            </a:endParaRPr>
          </a:p>
          <a:p>
            <a:pPr>
              <a:lnSpc>
                <a:spcPct val="150000"/>
              </a:lnSpc>
            </a:pPr>
            <a:r>
              <a:rPr lang="en-US" dirty="0">
                <a:solidFill>
                  <a:srgbClr val="404040"/>
                </a:solidFill>
                <a:latin typeface="Montserrat" pitchFamily="2" charset="77"/>
              </a:rPr>
              <a:t>We can still do:</a:t>
            </a:r>
          </a:p>
          <a:p>
            <a:pPr>
              <a:lnSpc>
                <a:spcPct val="150000"/>
              </a:lnSpc>
            </a:pPr>
            <a:r>
              <a:rPr lang="en-US" b="1" dirty="0">
                <a:solidFill>
                  <a:srgbClr val="404040"/>
                </a:solidFill>
                <a:latin typeface="Montserrat" pitchFamily="2" charset="77"/>
              </a:rPr>
              <a:t> </a:t>
            </a:r>
            <a:r>
              <a:rPr lang="cy-GB" b="1" dirty="0">
                <a:solidFill>
                  <a:srgbClr val="404040"/>
                </a:solidFill>
                <a:latin typeface="Montserrat" pitchFamily="2" charset="77"/>
              </a:rPr>
              <a:t>ŷ </a:t>
            </a:r>
            <a:r>
              <a:rPr lang="en-US" b="1" dirty="0">
                <a:solidFill>
                  <a:srgbClr val="404040"/>
                </a:solidFill>
                <a:latin typeface="Montserrat" pitchFamily="2" charset="77"/>
              </a:rPr>
              <a:t>= b</a:t>
            </a:r>
            <a:r>
              <a:rPr lang="en-US" b="1" baseline="-25000" dirty="0">
                <a:solidFill>
                  <a:srgbClr val="404040"/>
                </a:solidFill>
                <a:latin typeface="Montserrat" pitchFamily="2" charset="77"/>
              </a:rPr>
              <a:t>0 </a:t>
            </a:r>
            <a:r>
              <a:rPr lang="en-US" b="1" dirty="0">
                <a:solidFill>
                  <a:srgbClr val="404040"/>
                </a:solidFill>
                <a:latin typeface="Montserrat" pitchFamily="2" charset="77"/>
              </a:rPr>
              <a:t>+ b</a:t>
            </a:r>
            <a:r>
              <a:rPr lang="en-US" b="1" baseline="-25000" dirty="0">
                <a:solidFill>
                  <a:srgbClr val="404040"/>
                </a:solidFill>
                <a:latin typeface="Montserrat" pitchFamily="2" charset="77"/>
              </a:rPr>
              <a:t>1 </a:t>
            </a:r>
            <a:r>
              <a:rPr lang="en-US" b="1" dirty="0">
                <a:solidFill>
                  <a:srgbClr val="404040"/>
                </a:solidFill>
                <a:latin typeface="Montserrat" pitchFamily="2" charset="77"/>
              </a:rPr>
              <a:t>* x</a:t>
            </a:r>
            <a:r>
              <a:rPr lang="en-US" b="1" baseline="-25000" dirty="0">
                <a:solidFill>
                  <a:srgbClr val="404040"/>
                </a:solidFill>
                <a:latin typeface="Montserrat" pitchFamily="2" charset="77"/>
              </a:rPr>
              <a:t>1</a:t>
            </a:r>
            <a:r>
              <a:rPr lang="en-US" b="1" dirty="0">
                <a:solidFill>
                  <a:srgbClr val="404040"/>
                </a:solidFill>
                <a:latin typeface="Montserrat" pitchFamily="2" charset="77"/>
              </a:rPr>
              <a:t> + b</a:t>
            </a:r>
            <a:r>
              <a:rPr lang="en-US" b="1" baseline="-25000" dirty="0">
                <a:solidFill>
                  <a:srgbClr val="404040"/>
                </a:solidFill>
                <a:latin typeface="Montserrat" pitchFamily="2" charset="77"/>
              </a:rPr>
              <a:t>2 </a:t>
            </a:r>
            <a:r>
              <a:rPr lang="en-US" b="1" dirty="0">
                <a:solidFill>
                  <a:srgbClr val="404040"/>
                </a:solidFill>
                <a:latin typeface="Montserrat" pitchFamily="2" charset="77"/>
              </a:rPr>
              <a:t>* x</a:t>
            </a:r>
            <a:r>
              <a:rPr lang="en-US" b="1" baseline="-25000" dirty="0">
                <a:solidFill>
                  <a:srgbClr val="404040"/>
                </a:solidFill>
                <a:latin typeface="Montserrat" pitchFamily="2" charset="77"/>
              </a:rPr>
              <a:t>2</a:t>
            </a:r>
            <a:endParaRPr lang="en-US" b="1" dirty="0">
              <a:solidFill>
                <a:srgbClr val="404040"/>
              </a:solidFill>
              <a:latin typeface="Montserrat" pitchFamily="2" charset="77"/>
            </a:endParaRPr>
          </a:p>
          <a:p>
            <a:pPr>
              <a:lnSpc>
                <a:spcPct val="150000"/>
              </a:lnSpc>
            </a:pPr>
            <a:endParaRPr lang="en-US" b="1" dirty="0">
              <a:solidFill>
                <a:srgbClr val="404040"/>
              </a:solidFill>
              <a:latin typeface="Montserrat" pitchFamily="2" charset="77"/>
            </a:endParaRPr>
          </a:p>
          <a:p>
            <a:pPr>
              <a:lnSpc>
                <a:spcPct val="150000"/>
              </a:lnSpc>
            </a:pPr>
            <a:r>
              <a:rPr lang="en-US" dirty="0">
                <a:solidFill>
                  <a:srgbClr val="404040"/>
                </a:solidFill>
                <a:latin typeface="Montserrat" pitchFamily="2" charset="77"/>
              </a:rPr>
              <a:t>But mathematically we'll be saying:</a:t>
            </a:r>
          </a:p>
          <a:p>
            <a:pPr marL="285750" indent="-285750">
              <a:lnSpc>
                <a:spcPct val="150000"/>
              </a:lnSpc>
              <a:buFont typeface="Arial" panose="020B0604020202020204" pitchFamily="34" charset="0"/>
              <a:buChar char="•"/>
            </a:pPr>
            <a:r>
              <a:rPr lang="en-US" dirty="0">
                <a:solidFill>
                  <a:srgbClr val="404040"/>
                </a:solidFill>
                <a:latin typeface="Montserrat" pitchFamily="2" charset="77"/>
              </a:rPr>
              <a:t>There is no effect of doing level 0 == no exercise</a:t>
            </a:r>
          </a:p>
          <a:p>
            <a:pPr marL="285750" indent="-285750">
              <a:lnSpc>
                <a:spcPct val="150000"/>
              </a:lnSpc>
              <a:buFont typeface="Arial" panose="020B0604020202020204" pitchFamily="34" charset="0"/>
              <a:buChar char="•"/>
            </a:pPr>
            <a:r>
              <a:rPr lang="en-US" dirty="0">
                <a:solidFill>
                  <a:srgbClr val="404040"/>
                </a:solidFill>
                <a:latin typeface="Montserrat" pitchFamily="2" charset="77"/>
              </a:rPr>
              <a:t>A person who does level 1 exercise gains </a:t>
            </a:r>
            <a:r>
              <a:rPr lang="en-US" b="1" dirty="0">
                <a:solidFill>
                  <a:srgbClr val="404040"/>
                </a:solidFill>
                <a:latin typeface="Montserrat" pitchFamily="2" charset="77"/>
              </a:rPr>
              <a:t>b</a:t>
            </a:r>
            <a:r>
              <a:rPr lang="en-US" b="1" baseline="-25000" dirty="0">
                <a:solidFill>
                  <a:srgbClr val="404040"/>
                </a:solidFill>
                <a:latin typeface="Montserrat" pitchFamily="2" charset="77"/>
              </a:rPr>
              <a:t>2 </a:t>
            </a:r>
            <a:r>
              <a:rPr lang="en-US" dirty="0">
                <a:solidFill>
                  <a:srgbClr val="404040"/>
                </a:solidFill>
                <a:latin typeface="Montserrat" pitchFamily="2" charset="77"/>
              </a:rPr>
              <a:t>years of life expectancy</a:t>
            </a:r>
          </a:p>
          <a:p>
            <a:pPr marL="285750" indent="-285750">
              <a:lnSpc>
                <a:spcPct val="150000"/>
              </a:lnSpc>
              <a:buFont typeface="Arial" panose="020B0604020202020204" pitchFamily="34" charset="0"/>
              <a:buChar char="•"/>
            </a:pPr>
            <a:r>
              <a:rPr lang="en-US" dirty="0">
                <a:solidFill>
                  <a:srgbClr val="404040"/>
                </a:solidFill>
                <a:latin typeface="Montserrat" pitchFamily="2" charset="77"/>
              </a:rPr>
              <a:t>A person who does level 2 exercise gains double as much!</a:t>
            </a:r>
          </a:p>
          <a:p>
            <a:pPr marL="285750" indent="-285750">
              <a:lnSpc>
                <a:spcPct val="150000"/>
              </a:lnSpc>
              <a:buFont typeface="Arial" panose="020B0604020202020204" pitchFamily="34" charset="0"/>
              <a:buChar char="•"/>
            </a:pPr>
            <a:r>
              <a:rPr lang="en-US" dirty="0">
                <a:solidFill>
                  <a:srgbClr val="404040"/>
                </a:solidFill>
                <a:latin typeface="Montserrat" pitchFamily="2" charset="77"/>
              </a:rPr>
              <a:t>And at level 3 triple! </a:t>
            </a:r>
          </a:p>
        </p:txBody>
      </p:sp>
      <p:sp>
        <p:nvSpPr>
          <p:cNvPr id="6" name="TextBox 9">
            <a:extLst>
              <a:ext uri="{FF2B5EF4-FFF2-40B4-BE49-F238E27FC236}">
                <a16:creationId xmlns:a16="http://schemas.microsoft.com/office/drawing/2014/main" id="{CB6FA738-2132-C4F0-1279-F7A865CBF4C9}"/>
              </a:ext>
            </a:extLst>
          </p:cNvPr>
          <p:cNvSpPr txBox="1"/>
          <p:nvPr/>
        </p:nvSpPr>
        <p:spPr>
          <a:xfrm>
            <a:off x="7797114" y="2319133"/>
            <a:ext cx="3131320" cy="367793"/>
          </a:xfrm>
          <a:prstGeom prst="rect">
            <a:avLst/>
          </a:prstGeom>
        </p:spPr>
        <p:txBody>
          <a:bodyPr wrap="square" lIns="0" tIns="0" rIns="0" bIns="0" rtlCol="0" anchor="t">
            <a:spAutoFit/>
          </a:bodyPr>
          <a:lstStyle/>
          <a:p>
            <a:pPr>
              <a:lnSpc>
                <a:spcPct val="150000"/>
              </a:lnSpc>
            </a:pPr>
            <a:r>
              <a:rPr lang="en-US" dirty="0">
                <a:solidFill>
                  <a:srgbClr val="404040"/>
                </a:solidFill>
                <a:latin typeface="Montserrat" pitchFamily="2" charset="77"/>
              </a:rPr>
              <a:t>with </a:t>
            </a:r>
            <a:r>
              <a:rPr lang="en-US" b="1" dirty="0">
                <a:solidFill>
                  <a:srgbClr val="404040"/>
                </a:solidFill>
                <a:latin typeface="Montserrat" pitchFamily="2" charset="77"/>
              </a:rPr>
              <a:t>exercise </a:t>
            </a:r>
            <a:r>
              <a:rPr lang="da-DK" b="1" dirty="0">
                <a:solidFill>
                  <a:srgbClr val="404040"/>
                </a:solidFill>
                <a:latin typeface="Montserrat" panose="00000500000000000000" pitchFamily="2" charset="0"/>
              </a:rPr>
              <a:t>∈ {0,1,2,3}</a:t>
            </a:r>
            <a:r>
              <a:rPr lang="en-US" b="1" dirty="0">
                <a:solidFill>
                  <a:srgbClr val="404040"/>
                </a:solidFill>
                <a:latin typeface="Montserrat" panose="00000500000000000000" pitchFamily="2" charset="0"/>
              </a:rPr>
              <a:t> </a:t>
            </a:r>
          </a:p>
        </p:txBody>
      </p:sp>
      <p:sp>
        <p:nvSpPr>
          <p:cNvPr id="3" name="Freeform 6">
            <a:extLst>
              <a:ext uri="{FF2B5EF4-FFF2-40B4-BE49-F238E27FC236}">
                <a16:creationId xmlns:a16="http://schemas.microsoft.com/office/drawing/2014/main" id="{0C1E1679-B0E8-FC1D-A7EC-BC3F5BB30FD1}"/>
              </a:ext>
            </a:extLst>
          </p:cNvPr>
          <p:cNvSpPr/>
          <p:nvPr/>
        </p:nvSpPr>
        <p:spPr>
          <a:xfrm rot="19341560">
            <a:off x="9204064" y="3075091"/>
            <a:ext cx="1097307" cy="246740"/>
          </a:xfrm>
          <a:custGeom>
            <a:avLst/>
            <a:gdLst/>
            <a:ahLst/>
            <a:cxnLst/>
            <a:rect l="l" t="t" r="r" b="b"/>
            <a:pathLst>
              <a:path w="2944100" h="1014578">
                <a:moveTo>
                  <a:pt x="2944100" y="0"/>
                </a:moveTo>
                <a:lnTo>
                  <a:pt x="0" y="0"/>
                </a:lnTo>
                <a:lnTo>
                  <a:pt x="0" y="1014578"/>
                </a:lnTo>
                <a:lnTo>
                  <a:pt x="2944100" y="1014578"/>
                </a:lnTo>
                <a:lnTo>
                  <a:pt x="294410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DK"/>
          </a:p>
        </p:txBody>
      </p:sp>
      <p:sp>
        <p:nvSpPr>
          <p:cNvPr id="4" name="TextBox 9">
            <a:extLst>
              <a:ext uri="{FF2B5EF4-FFF2-40B4-BE49-F238E27FC236}">
                <a16:creationId xmlns:a16="http://schemas.microsoft.com/office/drawing/2014/main" id="{6D613DBB-BE39-0DE5-5EF5-C773F071E745}"/>
              </a:ext>
            </a:extLst>
          </p:cNvPr>
          <p:cNvSpPr txBox="1"/>
          <p:nvPr/>
        </p:nvSpPr>
        <p:spPr>
          <a:xfrm>
            <a:off x="7797114" y="3095211"/>
            <a:ext cx="1655000" cy="553998"/>
          </a:xfrm>
          <a:prstGeom prst="rect">
            <a:avLst/>
          </a:prstGeom>
        </p:spPr>
        <p:txBody>
          <a:bodyPr wrap="square" lIns="0" tIns="0" rIns="0" bIns="0" rtlCol="0" anchor="t">
            <a:spAutoFit/>
          </a:bodyPr>
          <a:lstStyle/>
          <a:p>
            <a:r>
              <a:rPr lang="en-US" dirty="0">
                <a:solidFill>
                  <a:srgbClr val="404040"/>
                </a:solidFill>
                <a:latin typeface="Montserrat" pitchFamily="2" charset="77"/>
              </a:rPr>
              <a:t>Levels coded </a:t>
            </a:r>
          </a:p>
          <a:p>
            <a:r>
              <a:rPr lang="en-US" dirty="0">
                <a:solidFill>
                  <a:srgbClr val="404040"/>
                </a:solidFill>
                <a:latin typeface="Montserrat" pitchFamily="2" charset="77"/>
              </a:rPr>
              <a:t>as integers</a:t>
            </a:r>
          </a:p>
        </p:txBody>
      </p:sp>
    </p:spTree>
    <p:extLst>
      <p:ext uri="{BB962C8B-B14F-4D97-AF65-F5344CB8AC3E}">
        <p14:creationId xmlns:p14="http://schemas.microsoft.com/office/powerpoint/2010/main" val="332508400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4">
            <a:extLst>
              <a:ext uri="{FF2B5EF4-FFF2-40B4-BE49-F238E27FC236}">
                <a16:creationId xmlns:a16="http://schemas.microsoft.com/office/drawing/2014/main" id="{07A4BF5D-6D8B-73C4-B218-0E206C6521C0}"/>
              </a:ext>
            </a:extLst>
          </p:cNvPr>
          <p:cNvSpPr/>
          <p:nvPr/>
        </p:nvSpPr>
        <p:spPr>
          <a:xfrm flipV="1">
            <a:off x="0" y="522980"/>
            <a:ext cx="12192000" cy="1017640"/>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sz="1200"/>
          </a:p>
        </p:txBody>
      </p:sp>
      <p:sp>
        <p:nvSpPr>
          <p:cNvPr id="17" name="TextBox 12">
            <a:extLst>
              <a:ext uri="{FF2B5EF4-FFF2-40B4-BE49-F238E27FC236}">
                <a16:creationId xmlns:a16="http://schemas.microsoft.com/office/drawing/2014/main" id="{AA308AA6-C3D8-8BA8-DD88-9AAF816161D3}"/>
              </a:ext>
            </a:extLst>
          </p:cNvPr>
          <p:cNvSpPr txBox="1"/>
          <p:nvPr/>
        </p:nvSpPr>
        <p:spPr>
          <a:xfrm>
            <a:off x="1207004" y="732894"/>
            <a:ext cx="9347200" cy="614207"/>
          </a:xfrm>
          <a:prstGeom prst="rect">
            <a:avLst/>
          </a:prstGeom>
        </p:spPr>
        <p:txBody>
          <a:bodyPr wrap="square" lIns="0" tIns="0" rIns="0" bIns="0" rtlCol="0" anchor="t">
            <a:spAutoFit/>
          </a:bodyPr>
          <a:lstStyle/>
          <a:p>
            <a:pPr algn="ctr">
              <a:lnSpc>
                <a:spcPts val="5205"/>
              </a:lnSpc>
              <a:spcBef>
                <a:spcPct val="0"/>
              </a:spcBef>
            </a:pPr>
            <a:r>
              <a:rPr lang="en-US" sz="3600" b="1" dirty="0">
                <a:solidFill>
                  <a:srgbClr val="404040"/>
                </a:solidFill>
                <a:latin typeface="Montserrat" pitchFamily="2" charset="77"/>
              </a:rPr>
              <a:t>REGRESSION WITH CATEGORICALS</a:t>
            </a:r>
          </a:p>
        </p:txBody>
      </p:sp>
      <p:pic>
        <p:nvPicPr>
          <p:cNvPr id="20" name="Picture 19" descr="A blue and black logo&#10;&#10;Description automatically generated">
            <a:extLst>
              <a:ext uri="{FF2B5EF4-FFF2-40B4-BE49-F238E27FC236}">
                <a16:creationId xmlns:a16="http://schemas.microsoft.com/office/drawing/2014/main" id="{55CDC51D-FFA6-F7AB-80FB-D2ABBA8B6593}"/>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sp>
        <p:nvSpPr>
          <p:cNvPr id="37" name="TextBox 9">
            <a:extLst>
              <a:ext uri="{FF2B5EF4-FFF2-40B4-BE49-F238E27FC236}">
                <a16:creationId xmlns:a16="http://schemas.microsoft.com/office/drawing/2014/main" id="{AD1F5845-0490-8E3F-32FC-DEB578A14D50}"/>
              </a:ext>
            </a:extLst>
          </p:cNvPr>
          <p:cNvSpPr txBox="1"/>
          <p:nvPr/>
        </p:nvSpPr>
        <p:spPr>
          <a:xfrm>
            <a:off x="855794" y="1802556"/>
            <a:ext cx="9698410" cy="368691"/>
          </a:xfrm>
          <a:prstGeom prst="rect">
            <a:avLst/>
          </a:prstGeom>
        </p:spPr>
        <p:txBody>
          <a:bodyPr wrap="square" lIns="0" tIns="0" rIns="0" bIns="0" rtlCol="0" anchor="t">
            <a:spAutoFit/>
          </a:bodyPr>
          <a:lstStyle/>
          <a:p>
            <a:pPr>
              <a:lnSpc>
                <a:spcPct val="150000"/>
              </a:lnSpc>
            </a:pPr>
            <a:r>
              <a:rPr lang="en-US" dirty="0">
                <a:solidFill>
                  <a:srgbClr val="404040"/>
                </a:solidFill>
                <a:latin typeface="Montserrat" pitchFamily="2" charset="77"/>
              </a:rPr>
              <a:t>Instead of integers we can use what is called dummy or one hot encoding: </a:t>
            </a:r>
          </a:p>
        </p:txBody>
      </p:sp>
      <p:sp>
        <p:nvSpPr>
          <p:cNvPr id="36" name="TextBox 9">
            <a:extLst>
              <a:ext uri="{FF2B5EF4-FFF2-40B4-BE49-F238E27FC236}">
                <a16:creationId xmlns:a16="http://schemas.microsoft.com/office/drawing/2014/main" id="{A357CF48-50B4-8C5A-37A6-61CE662FC9E6}"/>
              </a:ext>
            </a:extLst>
          </p:cNvPr>
          <p:cNvSpPr txBox="1"/>
          <p:nvPr/>
        </p:nvSpPr>
        <p:spPr>
          <a:xfrm>
            <a:off x="855794" y="3264591"/>
            <a:ext cx="10072640" cy="3277179"/>
          </a:xfrm>
          <a:prstGeom prst="rect">
            <a:avLst/>
          </a:prstGeom>
        </p:spPr>
        <p:txBody>
          <a:bodyPr wrap="square" lIns="0" tIns="0" rIns="0" bIns="0" rtlCol="0" anchor="t">
            <a:spAutoFit/>
          </a:bodyPr>
          <a:lstStyle/>
          <a:p>
            <a:pPr>
              <a:lnSpc>
                <a:spcPct val="150000"/>
              </a:lnSpc>
            </a:pPr>
            <a:r>
              <a:rPr lang="en-US" dirty="0">
                <a:solidFill>
                  <a:srgbClr val="404040"/>
                </a:solidFill>
                <a:latin typeface="Montserrat" pitchFamily="2" charset="77"/>
              </a:rPr>
              <a:t>Now we can say:</a:t>
            </a:r>
          </a:p>
          <a:p>
            <a:pPr>
              <a:lnSpc>
                <a:spcPct val="150000"/>
              </a:lnSpc>
            </a:pPr>
            <a:r>
              <a:rPr lang="en-US" dirty="0">
                <a:solidFill>
                  <a:srgbClr val="404040"/>
                </a:solidFill>
                <a:latin typeface="Montserrat" pitchFamily="2" charset="77"/>
              </a:rPr>
              <a:t>If exercise == 0:  </a:t>
            </a:r>
            <a:r>
              <a:rPr lang="en-US" dirty="0">
                <a:solidFill>
                  <a:srgbClr val="404040"/>
                </a:solidFill>
                <a:latin typeface="Cascadia Mono" panose="020B0609020000020004" pitchFamily="49" charset="0"/>
                <a:ea typeface="Cascadia Mono" panose="020B0609020000020004" pitchFamily="49" charset="0"/>
                <a:cs typeface="Cascadia Mono" panose="020B0609020000020004" pitchFamily="49" charset="0"/>
              </a:rPr>
              <a:t>x</a:t>
            </a:r>
            <a:r>
              <a:rPr lang="en-US" baseline="-25000" dirty="0">
                <a:solidFill>
                  <a:srgbClr val="404040"/>
                </a:solidFill>
                <a:latin typeface="Cascadia Mono" panose="020B0609020000020004" pitchFamily="49" charset="0"/>
                <a:ea typeface="Cascadia Mono" panose="020B0609020000020004" pitchFamily="49" charset="0"/>
                <a:cs typeface="Cascadia Mono" panose="020B0609020000020004" pitchFamily="49" charset="0"/>
              </a:rPr>
              <a:t>2</a:t>
            </a:r>
            <a:r>
              <a:rPr lang="en-US" dirty="0">
                <a:solidFill>
                  <a:srgbClr val="404040"/>
                </a:solidFill>
                <a:latin typeface="Cascadia Mono" panose="020B0609020000020004" pitchFamily="49" charset="0"/>
                <a:ea typeface="Cascadia Mono" panose="020B0609020000020004" pitchFamily="49" charset="0"/>
                <a:cs typeface="Cascadia Mono" panose="020B0609020000020004" pitchFamily="49" charset="0"/>
              </a:rPr>
              <a:t> = 0 &amp; x</a:t>
            </a:r>
            <a:r>
              <a:rPr lang="en-US" baseline="-25000" dirty="0">
                <a:solidFill>
                  <a:srgbClr val="404040"/>
                </a:solidFill>
                <a:latin typeface="Cascadia Mono" panose="020B0609020000020004" pitchFamily="49" charset="0"/>
                <a:ea typeface="Cascadia Mono" panose="020B0609020000020004" pitchFamily="49" charset="0"/>
                <a:cs typeface="Cascadia Mono" panose="020B0609020000020004" pitchFamily="49" charset="0"/>
              </a:rPr>
              <a:t>3</a:t>
            </a:r>
            <a:r>
              <a:rPr lang="en-US" b="1" baseline="-25000" dirty="0">
                <a:solidFill>
                  <a:srgbClr val="404040"/>
                </a:solidFill>
                <a:latin typeface="Cascadia Mono" panose="020B0609020000020004" pitchFamily="49" charset="0"/>
                <a:ea typeface="Cascadia Mono" panose="020B0609020000020004" pitchFamily="49" charset="0"/>
                <a:cs typeface="Cascadia Mono" panose="020B0609020000020004" pitchFamily="49" charset="0"/>
              </a:rPr>
              <a:t> </a:t>
            </a:r>
            <a:r>
              <a:rPr lang="en-US" dirty="0">
                <a:solidFill>
                  <a:srgbClr val="404040"/>
                </a:solidFill>
                <a:latin typeface="Cascadia Mono" panose="020B0609020000020004" pitchFamily="49" charset="0"/>
                <a:ea typeface="Cascadia Mono" panose="020B0609020000020004" pitchFamily="49" charset="0"/>
                <a:cs typeface="Cascadia Mono" panose="020B0609020000020004" pitchFamily="49" charset="0"/>
              </a:rPr>
              <a:t>= 0</a:t>
            </a:r>
          </a:p>
          <a:p>
            <a:pPr>
              <a:lnSpc>
                <a:spcPct val="150000"/>
              </a:lnSpc>
            </a:pPr>
            <a:r>
              <a:rPr lang="en-US" dirty="0">
                <a:solidFill>
                  <a:srgbClr val="404040"/>
                </a:solidFill>
                <a:latin typeface="Montserrat" pitchFamily="2" charset="77"/>
              </a:rPr>
              <a:t>If exercise == 1:   </a:t>
            </a:r>
            <a:r>
              <a:rPr lang="en-US" dirty="0">
                <a:solidFill>
                  <a:srgbClr val="404040"/>
                </a:solidFill>
                <a:latin typeface="Cascadia Mono" panose="020B0609020000020004" pitchFamily="49" charset="0"/>
                <a:ea typeface="Cascadia Mono" panose="020B0609020000020004" pitchFamily="49" charset="0"/>
                <a:cs typeface="Cascadia Mono" panose="020B0609020000020004" pitchFamily="49" charset="0"/>
              </a:rPr>
              <a:t>x</a:t>
            </a:r>
            <a:r>
              <a:rPr lang="en-US" baseline="-25000" dirty="0">
                <a:solidFill>
                  <a:srgbClr val="404040"/>
                </a:solidFill>
                <a:latin typeface="Cascadia Mono" panose="020B0609020000020004" pitchFamily="49" charset="0"/>
                <a:ea typeface="Cascadia Mono" panose="020B0609020000020004" pitchFamily="49" charset="0"/>
                <a:cs typeface="Cascadia Mono" panose="020B0609020000020004" pitchFamily="49" charset="0"/>
              </a:rPr>
              <a:t>2</a:t>
            </a:r>
            <a:r>
              <a:rPr lang="en-US" dirty="0">
                <a:solidFill>
                  <a:srgbClr val="404040"/>
                </a:solidFill>
                <a:latin typeface="Cascadia Mono" panose="020B0609020000020004" pitchFamily="49" charset="0"/>
                <a:ea typeface="Cascadia Mono" panose="020B0609020000020004" pitchFamily="49" charset="0"/>
                <a:cs typeface="Cascadia Mono" panose="020B0609020000020004" pitchFamily="49" charset="0"/>
              </a:rPr>
              <a:t> = 1 &amp; x</a:t>
            </a:r>
            <a:r>
              <a:rPr lang="en-US" baseline="-25000" dirty="0">
                <a:solidFill>
                  <a:srgbClr val="404040"/>
                </a:solidFill>
                <a:latin typeface="Cascadia Mono" panose="020B0609020000020004" pitchFamily="49" charset="0"/>
                <a:ea typeface="Cascadia Mono" panose="020B0609020000020004" pitchFamily="49" charset="0"/>
                <a:cs typeface="Cascadia Mono" panose="020B0609020000020004" pitchFamily="49" charset="0"/>
              </a:rPr>
              <a:t>3</a:t>
            </a:r>
            <a:r>
              <a:rPr lang="en-US" b="1" baseline="-25000" dirty="0">
                <a:solidFill>
                  <a:srgbClr val="404040"/>
                </a:solidFill>
                <a:latin typeface="Cascadia Mono" panose="020B0609020000020004" pitchFamily="49" charset="0"/>
                <a:ea typeface="Cascadia Mono" panose="020B0609020000020004" pitchFamily="49" charset="0"/>
                <a:cs typeface="Cascadia Mono" panose="020B0609020000020004" pitchFamily="49" charset="0"/>
              </a:rPr>
              <a:t> </a:t>
            </a:r>
            <a:r>
              <a:rPr lang="en-US" dirty="0">
                <a:solidFill>
                  <a:srgbClr val="404040"/>
                </a:solidFill>
                <a:latin typeface="Cascadia Mono" panose="020B0609020000020004" pitchFamily="49" charset="0"/>
                <a:ea typeface="Cascadia Mono" panose="020B0609020000020004" pitchFamily="49" charset="0"/>
                <a:cs typeface="Cascadia Mono" panose="020B0609020000020004" pitchFamily="49" charset="0"/>
              </a:rPr>
              <a:t>= 0</a:t>
            </a:r>
          </a:p>
          <a:p>
            <a:pPr>
              <a:lnSpc>
                <a:spcPct val="150000"/>
              </a:lnSpc>
            </a:pPr>
            <a:r>
              <a:rPr lang="en-US" dirty="0">
                <a:solidFill>
                  <a:srgbClr val="404040"/>
                </a:solidFill>
                <a:latin typeface="Montserrat" pitchFamily="2" charset="77"/>
              </a:rPr>
              <a:t>If exercise == 2:  </a:t>
            </a:r>
            <a:r>
              <a:rPr lang="en-US" dirty="0">
                <a:solidFill>
                  <a:srgbClr val="404040"/>
                </a:solidFill>
                <a:latin typeface="Cascadia Mono" panose="020B0609020000020004" pitchFamily="49" charset="0"/>
                <a:ea typeface="Cascadia Mono" panose="020B0609020000020004" pitchFamily="49" charset="0"/>
                <a:cs typeface="Cascadia Mono" panose="020B0609020000020004" pitchFamily="49" charset="0"/>
              </a:rPr>
              <a:t>x</a:t>
            </a:r>
            <a:r>
              <a:rPr lang="en-US" baseline="-25000" dirty="0">
                <a:solidFill>
                  <a:srgbClr val="404040"/>
                </a:solidFill>
                <a:latin typeface="Cascadia Mono" panose="020B0609020000020004" pitchFamily="49" charset="0"/>
                <a:ea typeface="Cascadia Mono" panose="020B0609020000020004" pitchFamily="49" charset="0"/>
                <a:cs typeface="Cascadia Mono" panose="020B0609020000020004" pitchFamily="49" charset="0"/>
              </a:rPr>
              <a:t>2</a:t>
            </a:r>
            <a:r>
              <a:rPr lang="en-US" dirty="0">
                <a:solidFill>
                  <a:srgbClr val="404040"/>
                </a:solidFill>
                <a:latin typeface="Cascadia Mono" panose="020B0609020000020004" pitchFamily="49" charset="0"/>
                <a:ea typeface="Cascadia Mono" panose="020B0609020000020004" pitchFamily="49" charset="0"/>
                <a:cs typeface="Cascadia Mono" panose="020B0609020000020004" pitchFamily="49" charset="0"/>
              </a:rPr>
              <a:t> = 0 &amp; x</a:t>
            </a:r>
            <a:r>
              <a:rPr lang="en-US" baseline="-25000" dirty="0">
                <a:solidFill>
                  <a:srgbClr val="404040"/>
                </a:solidFill>
                <a:latin typeface="Cascadia Mono" panose="020B0609020000020004" pitchFamily="49" charset="0"/>
                <a:ea typeface="Cascadia Mono" panose="020B0609020000020004" pitchFamily="49" charset="0"/>
                <a:cs typeface="Cascadia Mono" panose="020B0609020000020004" pitchFamily="49" charset="0"/>
              </a:rPr>
              <a:t>3</a:t>
            </a:r>
            <a:r>
              <a:rPr lang="en-US" b="1" baseline="-25000" dirty="0">
                <a:solidFill>
                  <a:srgbClr val="404040"/>
                </a:solidFill>
                <a:latin typeface="Cascadia Mono" panose="020B0609020000020004" pitchFamily="49" charset="0"/>
                <a:ea typeface="Cascadia Mono" panose="020B0609020000020004" pitchFamily="49" charset="0"/>
                <a:cs typeface="Cascadia Mono" panose="020B0609020000020004" pitchFamily="49" charset="0"/>
              </a:rPr>
              <a:t> </a:t>
            </a:r>
            <a:r>
              <a:rPr lang="en-US" dirty="0">
                <a:solidFill>
                  <a:srgbClr val="404040"/>
                </a:solidFill>
                <a:latin typeface="Cascadia Mono" panose="020B0609020000020004" pitchFamily="49" charset="0"/>
                <a:ea typeface="Cascadia Mono" panose="020B0609020000020004" pitchFamily="49" charset="0"/>
                <a:cs typeface="Cascadia Mono" panose="020B0609020000020004" pitchFamily="49" charset="0"/>
              </a:rPr>
              <a:t>= 1</a:t>
            </a:r>
          </a:p>
          <a:p>
            <a:pPr>
              <a:lnSpc>
                <a:spcPct val="150000"/>
              </a:lnSpc>
            </a:pPr>
            <a:endParaRPr lang="en-US" dirty="0">
              <a:solidFill>
                <a:srgbClr val="404040"/>
              </a:solidFill>
              <a:latin typeface="Montserrat" pitchFamily="2" charset="77"/>
            </a:endParaRPr>
          </a:p>
          <a:p>
            <a:pPr>
              <a:lnSpc>
                <a:spcPct val="150000"/>
              </a:lnSpc>
            </a:pPr>
            <a:r>
              <a:rPr lang="en-US" dirty="0">
                <a:solidFill>
                  <a:srgbClr val="404040"/>
                </a:solidFill>
                <a:latin typeface="Montserrat" pitchFamily="2" charset="77"/>
              </a:rPr>
              <a:t>And we get:</a:t>
            </a:r>
          </a:p>
          <a:p>
            <a:pPr marL="285750" indent="-285750">
              <a:lnSpc>
                <a:spcPct val="150000"/>
              </a:lnSpc>
              <a:buFont typeface="Arial" panose="020B0604020202020204" pitchFamily="34" charset="0"/>
              <a:buChar char="•"/>
            </a:pPr>
            <a:r>
              <a:rPr lang="en-US" dirty="0">
                <a:solidFill>
                  <a:srgbClr val="404040"/>
                </a:solidFill>
                <a:latin typeface="Montserrat" pitchFamily="2" charset="77"/>
              </a:rPr>
              <a:t>b</a:t>
            </a:r>
            <a:r>
              <a:rPr lang="en-US" baseline="-25000" dirty="0">
                <a:solidFill>
                  <a:srgbClr val="404040"/>
                </a:solidFill>
                <a:latin typeface="Montserrat" pitchFamily="2" charset="77"/>
              </a:rPr>
              <a:t>2</a:t>
            </a:r>
            <a:r>
              <a:rPr lang="en-US" dirty="0">
                <a:solidFill>
                  <a:srgbClr val="404040"/>
                </a:solidFill>
                <a:latin typeface="Montserrat" pitchFamily="2" charset="77"/>
              </a:rPr>
              <a:t> is the gain in life exp at exercise level 1</a:t>
            </a:r>
          </a:p>
          <a:p>
            <a:pPr marL="285750" indent="-285750">
              <a:lnSpc>
                <a:spcPct val="150000"/>
              </a:lnSpc>
              <a:buFont typeface="Arial" panose="020B0604020202020204" pitchFamily="34" charset="0"/>
              <a:buChar char="•"/>
            </a:pPr>
            <a:r>
              <a:rPr lang="en-US" dirty="0">
                <a:solidFill>
                  <a:srgbClr val="404040"/>
                </a:solidFill>
                <a:latin typeface="Montserrat" pitchFamily="2" charset="77"/>
              </a:rPr>
              <a:t>b</a:t>
            </a:r>
            <a:r>
              <a:rPr lang="en-US" baseline="-25000" dirty="0">
                <a:solidFill>
                  <a:srgbClr val="404040"/>
                </a:solidFill>
                <a:latin typeface="Montserrat" pitchFamily="2" charset="77"/>
              </a:rPr>
              <a:t>3</a:t>
            </a:r>
            <a:r>
              <a:rPr lang="en-US" dirty="0">
                <a:solidFill>
                  <a:srgbClr val="404040"/>
                </a:solidFill>
                <a:latin typeface="Montserrat" pitchFamily="2" charset="77"/>
              </a:rPr>
              <a:t> is the gain at level 2</a:t>
            </a:r>
          </a:p>
        </p:txBody>
      </p:sp>
      <p:sp>
        <p:nvSpPr>
          <p:cNvPr id="6" name="TextBox 9">
            <a:extLst>
              <a:ext uri="{FF2B5EF4-FFF2-40B4-BE49-F238E27FC236}">
                <a16:creationId xmlns:a16="http://schemas.microsoft.com/office/drawing/2014/main" id="{CB6FA738-2132-C4F0-1279-F7A865CBF4C9}"/>
              </a:ext>
            </a:extLst>
          </p:cNvPr>
          <p:cNvSpPr txBox="1"/>
          <p:nvPr/>
        </p:nvSpPr>
        <p:spPr>
          <a:xfrm>
            <a:off x="7797114" y="2319133"/>
            <a:ext cx="3131320" cy="367793"/>
          </a:xfrm>
          <a:prstGeom prst="rect">
            <a:avLst/>
          </a:prstGeom>
        </p:spPr>
        <p:txBody>
          <a:bodyPr wrap="square" lIns="0" tIns="0" rIns="0" bIns="0" rtlCol="0" anchor="t">
            <a:spAutoFit/>
          </a:bodyPr>
          <a:lstStyle/>
          <a:p>
            <a:pPr>
              <a:lnSpc>
                <a:spcPct val="150000"/>
              </a:lnSpc>
            </a:pPr>
            <a:r>
              <a:rPr lang="en-US" dirty="0">
                <a:solidFill>
                  <a:srgbClr val="404040"/>
                </a:solidFill>
                <a:latin typeface="Montserrat" pitchFamily="2" charset="77"/>
              </a:rPr>
              <a:t>with </a:t>
            </a:r>
            <a:r>
              <a:rPr lang="en-US" b="1" dirty="0">
                <a:solidFill>
                  <a:srgbClr val="404040"/>
                </a:solidFill>
                <a:latin typeface="Montserrat" pitchFamily="2" charset="77"/>
              </a:rPr>
              <a:t>exercise </a:t>
            </a:r>
            <a:r>
              <a:rPr lang="da-DK" b="1" dirty="0">
                <a:solidFill>
                  <a:srgbClr val="404040"/>
                </a:solidFill>
                <a:latin typeface="Montserrat" panose="00000500000000000000" pitchFamily="2" charset="0"/>
              </a:rPr>
              <a:t>∈ {0,1,2}</a:t>
            </a:r>
            <a:r>
              <a:rPr lang="en-US" b="1" dirty="0">
                <a:solidFill>
                  <a:srgbClr val="404040"/>
                </a:solidFill>
                <a:latin typeface="Montserrat" panose="00000500000000000000" pitchFamily="2" charset="0"/>
              </a:rPr>
              <a:t> </a:t>
            </a:r>
          </a:p>
        </p:txBody>
      </p:sp>
      <p:sp>
        <p:nvSpPr>
          <p:cNvPr id="3" name="Freeform 6">
            <a:extLst>
              <a:ext uri="{FF2B5EF4-FFF2-40B4-BE49-F238E27FC236}">
                <a16:creationId xmlns:a16="http://schemas.microsoft.com/office/drawing/2014/main" id="{0C1E1679-B0E8-FC1D-A7EC-BC3F5BB30FD1}"/>
              </a:ext>
            </a:extLst>
          </p:cNvPr>
          <p:cNvSpPr/>
          <p:nvPr/>
        </p:nvSpPr>
        <p:spPr>
          <a:xfrm rot="10800000" flipH="1">
            <a:off x="4601816" y="3372935"/>
            <a:ext cx="1097307" cy="246740"/>
          </a:xfrm>
          <a:custGeom>
            <a:avLst/>
            <a:gdLst/>
            <a:ahLst/>
            <a:cxnLst/>
            <a:rect l="l" t="t" r="r" b="b"/>
            <a:pathLst>
              <a:path w="2944100" h="1014578">
                <a:moveTo>
                  <a:pt x="2944100" y="0"/>
                </a:moveTo>
                <a:lnTo>
                  <a:pt x="0" y="0"/>
                </a:lnTo>
                <a:lnTo>
                  <a:pt x="0" y="1014578"/>
                </a:lnTo>
                <a:lnTo>
                  <a:pt x="2944100" y="1014578"/>
                </a:lnTo>
                <a:lnTo>
                  <a:pt x="294410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DK"/>
          </a:p>
        </p:txBody>
      </p:sp>
      <p:sp>
        <p:nvSpPr>
          <p:cNvPr id="4" name="TextBox 9">
            <a:extLst>
              <a:ext uri="{FF2B5EF4-FFF2-40B4-BE49-F238E27FC236}">
                <a16:creationId xmlns:a16="http://schemas.microsoft.com/office/drawing/2014/main" id="{6D613DBB-BE39-0DE5-5EF5-C773F071E745}"/>
              </a:ext>
            </a:extLst>
          </p:cNvPr>
          <p:cNvSpPr txBox="1"/>
          <p:nvPr/>
        </p:nvSpPr>
        <p:spPr>
          <a:xfrm>
            <a:off x="6842956" y="3722014"/>
            <a:ext cx="2758244" cy="1107996"/>
          </a:xfrm>
          <a:prstGeom prst="rect">
            <a:avLst/>
          </a:prstGeom>
        </p:spPr>
        <p:txBody>
          <a:bodyPr wrap="square" lIns="0" tIns="0" rIns="0" bIns="0" rtlCol="0" anchor="t">
            <a:spAutoFit/>
          </a:bodyPr>
          <a:lstStyle/>
          <a:p>
            <a:r>
              <a:rPr lang="en-US" dirty="0">
                <a:solidFill>
                  <a:srgbClr val="404040"/>
                </a:solidFill>
                <a:latin typeface="Montserrat" pitchFamily="2" charset="77"/>
              </a:rPr>
              <a:t>x</a:t>
            </a:r>
            <a:r>
              <a:rPr lang="en-US" baseline="-25000" dirty="0">
                <a:solidFill>
                  <a:srgbClr val="404040"/>
                </a:solidFill>
                <a:latin typeface="Montserrat" pitchFamily="2" charset="77"/>
              </a:rPr>
              <a:t>2</a:t>
            </a:r>
            <a:r>
              <a:rPr lang="en-US" dirty="0">
                <a:solidFill>
                  <a:srgbClr val="404040"/>
                </a:solidFill>
                <a:latin typeface="Montserrat" pitchFamily="2" charset="77"/>
              </a:rPr>
              <a:t>, x</a:t>
            </a:r>
            <a:r>
              <a:rPr lang="en-US" baseline="-25000" dirty="0">
                <a:solidFill>
                  <a:srgbClr val="404040"/>
                </a:solidFill>
                <a:latin typeface="Montserrat" pitchFamily="2" charset="77"/>
              </a:rPr>
              <a:t>3</a:t>
            </a:r>
            <a:r>
              <a:rPr lang="en-US" dirty="0">
                <a:solidFill>
                  <a:srgbClr val="404040"/>
                </a:solidFill>
                <a:latin typeface="Montserrat" pitchFamily="2" charset="77"/>
              </a:rPr>
              <a:t> are indicator vars that say which level of exercise we are currently modelling.</a:t>
            </a:r>
          </a:p>
        </p:txBody>
      </p:sp>
      <p:sp>
        <p:nvSpPr>
          <p:cNvPr id="5" name="TextBox 4">
            <a:extLst>
              <a:ext uri="{FF2B5EF4-FFF2-40B4-BE49-F238E27FC236}">
                <a16:creationId xmlns:a16="http://schemas.microsoft.com/office/drawing/2014/main" id="{DE2B71C0-3539-7F44-1054-A7F4831724B5}"/>
              </a:ext>
            </a:extLst>
          </p:cNvPr>
          <p:cNvSpPr txBox="1"/>
          <p:nvPr/>
        </p:nvSpPr>
        <p:spPr>
          <a:xfrm>
            <a:off x="5880604" y="3649209"/>
            <a:ext cx="1501831" cy="1200329"/>
          </a:xfrm>
          <a:prstGeom prst="rect">
            <a:avLst/>
          </a:prstGeom>
          <a:noFill/>
        </p:spPr>
        <p:txBody>
          <a:bodyPr wrap="square" rtlCol="0">
            <a:spAutoFit/>
          </a:bodyPr>
          <a:lstStyle/>
          <a:p>
            <a:r>
              <a:rPr lang="en-US" dirty="0">
                <a:solidFill>
                  <a:srgbClr val="404040"/>
                </a:solidFill>
                <a:latin typeface="Cascadia Mono" panose="020B0609020000020004" pitchFamily="49" charset="0"/>
                <a:ea typeface="Cascadia Mono" panose="020B0609020000020004" pitchFamily="49" charset="0"/>
                <a:cs typeface="Cascadia Mono" panose="020B0609020000020004" pitchFamily="49" charset="0"/>
              </a:rPr>
              <a:t>x</a:t>
            </a:r>
            <a:r>
              <a:rPr lang="en-US" baseline="-25000" dirty="0">
                <a:solidFill>
                  <a:srgbClr val="404040"/>
                </a:solidFill>
                <a:latin typeface="Cascadia Mono" panose="020B0609020000020004" pitchFamily="49" charset="0"/>
                <a:ea typeface="Cascadia Mono" panose="020B0609020000020004" pitchFamily="49" charset="0"/>
                <a:cs typeface="Cascadia Mono" panose="020B0609020000020004" pitchFamily="49" charset="0"/>
              </a:rPr>
              <a:t>2  </a:t>
            </a:r>
            <a:r>
              <a:rPr lang="en-US" dirty="0">
                <a:solidFill>
                  <a:srgbClr val="404040"/>
                </a:solidFill>
                <a:latin typeface="Cascadia Mono" panose="020B0609020000020004" pitchFamily="49" charset="0"/>
                <a:ea typeface="Cascadia Mono" panose="020B0609020000020004" pitchFamily="49" charset="0"/>
                <a:cs typeface="Cascadia Mono" panose="020B0609020000020004" pitchFamily="49" charset="0"/>
              </a:rPr>
              <a:t>x</a:t>
            </a:r>
            <a:r>
              <a:rPr lang="en-US" baseline="-25000" dirty="0">
                <a:solidFill>
                  <a:srgbClr val="404040"/>
                </a:solidFill>
                <a:latin typeface="Cascadia Mono" panose="020B0609020000020004" pitchFamily="49" charset="0"/>
                <a:ea typeface="Cascadia Mono" panose="020B0609020000020004" pitchFamily="49" charset="0"/>
                <a:cs typeface="Cascadia Mono" panose="020B0609020000020004" pitchFamily="49" charset="0"/>
              </a:rPr>
              <a:t>3</a:t>
            </a:r>
          </a:p>
          <a:p>
            <a:r>
              <a:rPr lang="en-GB" dirty="0">
                <a:solidFill>
                  <a:srgbClr val="404040"/>
                </a:solidFill>
                <a:latin typeface="Cascadia Mono" panose="020B0609020000020004" pitchFamily="49" charset="0"/>
                <a:ea typeface="Cascadia Mono" panose="020B0609020000020004" pitchFamily="49" charset="0"/>
                <a:cs typeface="Cascadia Mono" panose="020B0609020000020004" pitchFamily="49" charset="0"/>
              </a:rPr>
              <a:t>0  0</a:t>
            </a:r>
          </a:p>
          <a:p>
            <a:r>
              <a:rPr lang="en-GB" dirty="0">
                <a:solidFill>
                  <a:srgbClr val="404040"/>
                </a:solidFill>
                <a:latin typeface="Cascadia Mono" panose="020B0609020000020004" pitchFamily="49" charset="0"/>
                <a:ea typeface="Cascadia Mono" panose="020B0609020000020004" pitchFamily="49" charset="0"/>
                <a:cs typeface="Cascadia Mono" panose="020B0609020000020004" pitchFamily="49" charset="0"/>
              </a:rPr>
              <a:t>1  0</a:t>
            </a:r>
          </a:p>
          <a:p>
            <a:r>
              <a:rPr lang="en-GB" dirty="0">
                <a:solidFill>
                  <a:srgbClr val="404040"/>
                </a:solidFill>
                <a:latin typeface="Cascadia Mono" panose="020B0609020000020004" pitchFamily="49" charset="0"/>
                <a:ea typeface="Cascadia Mono" panose="020B0609020000020004" pitchFamily="49" charset="0"/>
                <a:cs typeface="Cascadia Mono" panose="020B0609020000020004" pitchFamily="49" charset="0"/>
              </a:rPr>
              <a:t>0  1</a:t>
            </a:r>
          </a:p>
        </p:txBody>
      </p:sp>
      <p:sp>
        <p:nvSpPr>
          <p:cNvPr id="7" name="Freeform 6">
            <a:extLst>
              <a:ext uri="{FF2B5EF4-FFF2-40B4-BE49-F238E27FC236}">
                <a16:creationId xmlns:a16="http://schemas.microsoft.com/office/drawing/2014/main" id="{8B3B4FD5-C2E7-C90C-4F5E-94AFE954E46C}"/>
              </a:ext>
            </a:extLst>
          </p:cNvPr>
          <p:cNvSpPr/>
          <p:nvPr/>
        </p:nvSpPr>
        <p:spPr>
          <a:xfrm rot="1996824" flipH="1">
            <a:off x="6073716" y="5251082"/>
            <a:ext cx="1097307" cy="246740"/>
          </a:xfrm>
          <a:custGeom>
            <a:avLst/>
            <a:gdLst/>
            <a:ahLst/>
            <a:cxnLst/>
            <a:rect l="l" t="t" r="r" b="b"/>
            <a:pathLst>
              <a:path w="2944100" h="1014578">
                <a:moveTo>
                  <a:pt x="2944100" y="0"/>
                </a:moveTo>
                <a:lnTo>
                  <a:pt x="0" y="0"/>
                </a:lnTo>
                <a:lnTo>
                  <a:pt x="0" y="1014578"/>
                </a:lnTo>
                <a:lnTo>
                  <a:pt x="2944100" y="1014578"/>
                </a:lnTo>
                <a:lnTo>
                  <a:pt x="294410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DK"/>
          </a:p>
        </p:txBody>
      </p:sp>
      <p:sp>
        <p:nvSpPr>
          <p:cNvPr id="8" name="TextBox 9">
            <a:extLst>
              <a:ext uri="{FF2B5EF4-FFF2-40B4-BE49-F238E27FC236}">
                <a16:creationId xmlns:a16="http://schemas.microsoft.com/office/drawing/2014/main" id="{0D67CB8F-B6E4-12EC-D1CF-3B93782DF331}"/>
              </a:ext>
            </a:extLst>
          </p:cNvPr>
          <p:cNvSpPr txBox="1"/>
          <p:nvPr/>
        </p:nvSpPr>
        <p:spPr>
          <a:xfrm>
            <a:off x="7186269" y="5224658"/>
            <a:ext cx="2758244" cy="830997"/>
          </a:xfrm>
          <a:prstGeom prst="rect">
            <a:avLst/>
          </a:prstGeom>
        </p:spPr>
        <p:txBody>
          <a:bodyPr wrap="square" lIns="0" tIns="0" rIns="0" bIns="0" rtlCol="0" anchor="t">
            <a:spAutoFit/>
          </a:bodyPr>
          <a:lstStyle/>
          <a:p>
            <a:r>
              <a:rPr lang="en-US" dirty="0">
                <a:solidFill>
                  <a:srgbClr val="404040"/>
                </a:solidFill>
                <a:latin typeface="Montserrat" pitchFamily="2" charset="77"/>
              </a:rPr>
              <a:t>We need one less indicator var == dummy than we have levels.</a:t>
            </a:r>
          </a:p>
        </p:txBody>
      </p:sp>
      <p:sp>
        <p:nvSpPr>
          <p:cNvPr id="9" name="TextBox 9">
            <a:extLst>
              <a:ext uri="{FF2B5EF4-FFF2-40B4-BE49-F238E27FC236}">
                <a16:creationId xmlns:a16="http://schemas.microsoft.com/office/drawing/2014/main" id="{F1629E2F-4C63-950F-1A47-AE2511B73BA8}"/>
              </a:ext>
            </a:extLst>
          </p:cNvPr>
          <p:cNvSpPr txBox="1"/>
          <p:nvPr/>
        </p:nvSpPr>
        <p:spPr>
          <a:xfrm>
            <a:off x="844284" y="2297385"/>
            <a:ext cx="10072640" cy="784189"/>
          </a:xfrm>
          <a:prstGeom prst="rect">
            <a:avLst/>
          </a:prstGeom>
        </p:spPr>
        <p:txBody>
          <a:bodyPr wrap="square" lIns="0" tIns="0" rIns="0" bIns="0" rtlCol="0" anchor="t">
            <a:spAutoFit/>
          </a:bodyPr>
          <a:lstStyle/>
          <a:p>
            <a:pPr>
              <a:lnSpc>
                <a:spcPct val="150000"/>
              </a:lnSpc>
            </a:pPr>
            <a:r>
              <a:rPr lang="en-US" b="1" dirty="0">
                <a:solidFill>
                  <a:srgbClr val="404040"/>
                </a:solidFill>
                <a:latin typeface="Montserrat" pitchFamily="2" charset="77"/>
              </a:rPr>
              <a:t> </a:t>
            </a:r>
            <a:r>
              <a:rPr lang="cy-GB" b="1" dirty="0">
                <a:solidFill>
                  <a:srgbClr val="404040"/>
                </a:solidFill>
                <a:latin typeface="Montserrat" pitchFamily="2" charset="77"/>
              </a:rPr>
              <a:t>ŷ </a:t>
            </a:r>
            <a:r>
              <a:rPr lang="en-US" b="1" dirty="0">
                <a:solidFill>
                  <a:srgbClr val="404040"/>
                </a:solidFill>
                <a:latin typeface="Montserrat" pitchFamily="2" charset="77"/>
              </a:rPr>
              <a:t>= b</a:t>
            </a:r>
            <a:r>
              <a:rPr lang="en-US" b="1" baseline="-25000" dirty="0">
                <a:solidFill>
                  <a:srgbClr val="404040"/>
                </a:solidFill>
                <a:latin typeface="Montserrat" pitchFamily="2" charset="77"/>
              </a:rPr>
              <a:t>0 </a:t>
            </a:r>
            <a:r>
              <a:rPr lang="en-US" b="1" dirty="0">
                <a:solidFill>
                  <a:srgbClr val="404040"/>
                </a:solidFill>
                <a:latin typeface="Montserrat" pitchFamily="2" charset="77"/>
              </a:rPr>
              <a:t>+ b</a:t>
            </a:r>
            <a:r>
              <a:rPr lang="en-US" b="1" baseline="-25000" dirty="0">
                <a:solidFill>
                  <a:srgbClr val="404040"/>
                </a:solidFill>
                <a:latin typeface="Montserrat" pitchFamily="2" charset="77"/>
              </a:rPr>
              <a:t>1 </a:t>
            </a:r>
            <a:r>
              <a:rPr lang="en-US" b="1" dirty="0">
                <a:solidFill>
                  <a:srgbClr val="404040"/>
                </a:solidFill>
                <a:latin typeface="Montserrat" pitchFamily="2" charset="77"/>
              </a:rPr>
              <a:t>* x</a:t>
            </a:r>
            <a:r>
              <a:rPr lang="en-US" b="1" baseline="-25000" dirty="0">
                <a:solidFill>
                  <a:srgbClr val="404040"/>
                </a:solidFill>
                <a:latin typeface="Montserrat" pitchFamily="2" charset="77"/>
              </a:rPr>
              <a:t>1</a:t>
            </a:r>
            <a:r>
              <a:rPr lang="en-US" b="1" dirty="0">
                <a:solidFill>
                  <a:srgbClr val="404040"/>
                </a:solidFill>
                <a:latin typeface="Montserrat" pitchFamily="2" charset="77"/>
              </a:rPr>
              <a:t> + b</a:t>
            </a:r>
            <a:r>
              <a:rPr lang="en-US" b="1" baseline="-25000" dirty="0">
                <a:solidFill>
                  <a:srgbClr val="404040"/>
                </a:solidFill>
                <a:latin typeface="Montserrat" pitchFamily="2" charset="77"/>
              </a:rPr>
              <a:t>2 </a:t>
            </a:r>
            <a:r>
              <a:rPr lang="en-US" b="1" dirty="0">
                <a:solidFill>
                  <a:srgbClr val="404040"/>
                </a:solidFill>
                <a:latin typeface="Montserrat" pitchFamily="2" charset="77"/>
              </a:rPr>
              <a:t>* x</a:t>
            </a:r>
            <a:r>
              <a:rPr lang="en-US" b="1" baseline="-25000" dirty="0">
                <a:solidFill>
                  <a:srgbClr val="404040"/>
                </a:solidFill>
                <a:latin typeface="Montserrat" pitchFamily="2" charset="77"/>
              </a:rPr>
              <a:t>2 </a:t>
            </a:r>
            <a:r>
              <a:rPr lang="en-US" b="1" dirty="0">
                <a:solidFill>
                  <a:srgbClr val="404040"/>
                </a:solidFill>
                <a:latin typeface="Montserrat" pitchFamily="2" charset="77"/>
              </a:rPr>
              <a:t>+ b</a:t>
            </a:r>
            <a:r>
              <a:rPr lang="en-US" b="1" baseline="-25000" dirty="0">
                <a:solidFill>
                  <a:srgbClr val="404040"/>
                </a:solidFill>
                <a:latin typeface="Montserrat" pitchFamily="2" charset="77"/>
              </a:rPr>
              <a:t>3 </a:t>
            </a:r>
            <a:r>
              <a:rPr lang="en-US" b="1" dirty="0">
                <a:solidFill>
                  <a:srgbClr val="404040"/>
                </a:solidFill>
                <a:latin typeface="Montserrat" pitchFamily="2" charset="77"/>
              </a:rPr>
              <a:t>* x</a:t>
            </a:r>
            <a:r>
              <a:rPr lang="en-US" b="1" baseline="-25000" dirty="0">
                <a:solidFill>
                  <a:srgbClr val="404040"/>
                </a:solidFill>
                <a:latin typeface="Montserrat" pitchFamily="2" charset="77"/>
              </a:rPr>
              <a:t>3 </a:t>
            </a:r>
            <a:endParaRPr lang="en-US" b="1" dirty="0">
              <a:solidFill>
                <a:srgbClr val="404040"/>
              </a:solidFill>
              <a:latin typeface="Montserrat" pitchFamily="2" charset="77"/>
            </a:endParaRPr>
          </a:p>
          <a:p>
            <a:pPr>
              <a:lnSpc>
                <a:spcPct val="150000"/>
              </a:lnSpc>
            </a:pPr>
            <a:endParaRPr lang="en-US" dirty="0">
              <a:solidFill>
                <a:srgbClr val="404040"/>
              </a:solidFill>
              <a:latin typeface="Montserrat" pitchFamily="2" charset="77"/>
            </a:endParaRPr>
          </a:p>
        </p:txBody>
      </p:sp>
      <p:sp>
        <p:nvSpPr>
          <p:cNvPr id="10" name="Freeform 6">
            <a:extLst>
              <a:ext uri="{FF2B5EF4-FFF2-40B4-BE49-F238E27FC236}">
                <a16:creationId xmlns:a16="http://schemas.microsoft.com/office/drawing/2014/main" id="{E9EC0D59-5AD0-DFDD-3A17-37ED20FAD2A7}"/>
              </a:ext>
            </a:extLst>
          </p:cNvPr>
          <p:cNvSpPr/>
          <p:nvPr/>
        </p:nvSpPr>
        <p:spPr>
          <a:xfrm rot="18479907">
            <a:off x="9830852" y="5292989"/>
            <a:ext cx="1097307" cy="246740"/>
          </a:xfrm>
          <a:custGeom>
            <a:avLst/>
            <a:gdLst/>
            <a:ahLst/>
            <a:cxnLst/>
            <a:rect l="l" t="t" r="r" b="b"/>
            <a:pathLst>
              <a:path w="2944100" h="1014578">
                <a:moveTo>
                  <a:pt x="2944100" y="0"/>
                </a:moveTo>
                <a:lnTo>
                  <a:pt x="0" y="0"/>
                </a:lnTo>
                <a:lnTo>
                  <a:pt x="0" y="1014578"/>
                </a:lnTo>
                <a:lnTo>
                  <a:pt x="2944100" y="1014578"/>
                </a:lnTo>
                <a:lnTo>
                  <a:pt x="294410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DK"/>
          </a:p>
        </p:txBody>
      </p:sp>
      <p:sp>
        <p:nvSpPr>
          <p:cNvPr id="11" name="TextBox 9">
            <a:extLst>
              <a:ext uri="{FF2B5EF4-FFF2-40B4-BE49-F238E27FC236}">
                <a16:creationId xmlns:a16="http://schemas.microsoft.com/office/drawing/2014/main" id="{AFF90C3D-6178-2906-32BD-3B300088B3E7}"/>
              </a:ext>
            </a:extLst>
          </p:cNvPr>
          <p:cNvSpPr txBox="1"/>
          <p:nvPr/>
        </p:nvSpPr>
        <p:spPr>
          <a:xfrm>
            <a:off x="10067215" y="3187957"/>
            <a:ext cx="1823571" cy="1661993"/>
          </a:xfrm>
          <a:prstGeom prst="rect">
            <a:avLst/>
          </a:prstGeom>
        </p:spPr>
        <p:txBody>
          <a:bodyPr wrap="square" lIns="0" tIns="0" rIns="0" bIns="0" rtlCol="0" anchor="t">
            <a:spAutoFit/>
          </a:bodyPr>
          <a:lstStyle/>
          <a:p>
            <a:r>
              <a:rPr lang="en-US" dirty="0">
                <a:solidFill>
                  <a:srgbClr val="404040"/>
                </a:solidFill>
                <a:latin typeface="Montserrat" pitchFamily="2" charset="77"/>
              </a:rPr>
              <a:t>No assumption on relationship between b</a:t>
            </a:r>
            <a:r>
              <a:rPr lang="en-US" baseline="-25000" dirty="0">
                <a:solidFill>
                  <a:srgbClr val="404040"/>
                </a:solidFill>
                <a:latin typeface="Montserrat" pitchFamily="2" charset="77"/>
              </a:rPr>
              <a:t>2</a:t>
            </a:r>
            <a:r>
              <a:rPr lang="en-US" dirty="0">
                <a:solidFill>
                  <a:srgbClr val="404040"/>
                </a:solidFill>
                <a:latin typeface="Montserrat" pitchFamily="2" charset="77"/>
              </a:rPr>
              <a:t> and b</a:t>
            </a:r>
            <a:r>
              <a:rPr lang="en-US" baseline="-25000" dirty="0">
                <a:solidFill>
                  <a:srgbClr val="404040"/>
                </a:solidFill>
                <a:latin typeface="Montserrat" pitchFamily="2" charset="77"/>
              </a:rPr>
              <a:t>3</a:t>
            </a:r>
            <a:r>
              <a:rPr lang="en-US" dirty="0">
                <a:solidFill>
                  <a:srgbClr val="404040"/>
                </a:solidFill>
                <a:latin typeface="Montserrat" pitchFamily="2" charset="77"/>
              </a:rPr>
              <a:t>, but 1 extra predictor so less power.</a:t>
            </a:r>
          </a:p>
        </p:txBody>
      </p:sp>
    </p:spTree>
    <p:extLst>
      <p:ext uri="{BB962C8B-B14F-4D97-AF65-F5344CB8AC3E}">
        <p14:creationId xmlns:p14="http://schemas.microsoft.com/office/powerpoint/2010/main" val="3018435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6">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6">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6">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7"/>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8"/>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0"/>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build="p"/>
      <p:bldP spid="3" grpId="0" animBg="1"/>
      <p:bldP spid="4" grpId="0"/>
      <p:bldP spid="5" grpId="0"/>
      <p:bldP spid="7" grpId="0" animBg="1"/>
      <p:bldP spid="8" grpId="0"/>
      <p:bldP spid="10" grpId="0" animBg="1"/>
      <p:bldP spid="11"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4">
            <a:extLst>
              <a:ext uri="{FF2B5EF4-FFF2-40B4-BE49-F238E27FC236}">
                <a16:creationId xmlns:a16="http://schemas.microsoft.com/office/drawing/2014/main" id="{07A4BF5D-6D8B-73C4-B218-0E206C6521C0}"/>
              </a:ext>
            </a:extLst>
          </p:cNvPr>
          <p:cNvSpPr/>
          <p:nvPr/>
        </p:nvSpPr>
        <p:spPr>
          <a:xfrm flipV="1">
            <a:off x="0" y="522980"/>
            <a:ext cx="12192000" cy="1017640"/>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sz="1200"/>
          </a:p>
        </p:txBody>
      </p:sp>
      <p:sp>
        <p:nvSpPr>
          <p:cNvPr id="17" name="TextBox 12">
            <a:extLst>
              <a:ext uri="{FF2B5EF4-FFF2-40B4-BE49-F238E27FC236}">
                <a16:creationId xmlns:a16="http://schemas.microsoft.com/office/drawing/2014/main" id="{AA308AA6-C3D8-8BA8-DD88-9AAF816161D3}"/>
              </a:ext>
            </a:extLst>
          </p:cNvPr>
          <p:cNvSpPr txBox="1"/>
          <p:nvPr/>
        </p:nvSpPr>
        <p:spPr>
          <a:xfrm>
            <a:off x="1207004" y="732894"/>
            <a:ext cx="9347200" cy="614207"/>
          </a:xfrm>
          <a:prstGeom prst="rect">
            <a:avLst/>
          </a:prstGeom>
        </p:spPr>
        <p:txBody>
          <a:bodyPr wrap="square" lIns="0" tIns="0" rIns="0" bIns="0" rtlCol="0" anchor="t">
            <a:spAutoFit/>
          </a:bodyPr>
          <a:lstStyle/>
          <a:p>
            <a:pPr algn="ctr">
              <a:lnSpc>
                <a:spcPts val="5205"/>
              </a:lnSpc>
              <a:spcBef>
                <a:spcPct val="0"/>
              </a:spcBef>
            </a:pPr>
            <a:r>
              <a:rPr lang="en-US" sz="3600" b="1" dirty="0">
                <a:solidFill>
                  <a:srgbClr val="404040"/>
                </a:solidFill>
                <a:latin typeface="Montserrat" pitchFamily="2" charset="77"/>
              </a:rPr>
              <a:t>CLASSIFICATION</a:t>
            </a:r>
          </a:p>
        </p:txBody>
      </p:sp>
      <p:pic>
        <p:nvPicPr>
          <p:cNvPr id="20" name="Picture 19" descr="A blue and black logo&#10;&#10;Description automatically generated">
            <a:extLst>
              <a:ext uri="{FF2B5EF4-FFF2-40B4-BE49-F238E27FC236}">
                <a16:creationId xmlns:a16="http://schemas.microsoft.com/office/drawing/2014/main" id="{55CDC51D-FFA6-F7AB-80FB-D2ABBA8B6593}"/>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sp>
        <p:nvSpPr>
          <p:cNvPr id="6" name="TextBox 9">
            <a:extLst>
              <a:ext uri="{FF2B5EF4-FFF2-40B4-BE49-F238E27FC236}">
                <a16:creationId xmlns:a16="http://schemas.microsoft.com/office/drawing/2014/main" id="{E4A25A72-9F80-5E79-4863-6CB5BC56C1EA}"/>
              </a:ext>
            </a:extLst>
          </p:cNvPr>
          <p:cNvSpPr txBox="1"/>
          <p:nvPr/>
        </p:nvSpPr>
        <p:spPr>
          <a:xfrm>
            <a:off x="1070741" y="1901693"/>
            <a:ext cx="4872859" cy="3692678"/>
          </a:xfrm>
          <a:prstGeom prst="rect">
            <a:avLst/>
          </a:prstGeom>
        </p:spPr>
        <p:txBody>
          <a:bodyPr wrap="square" lIns="0" tIns="0" rIns="0" bIns="0" rtlCol="0" anchor="t">
            <a:spAutoFit/>
          </a:bodyPr>
          <a:lstStyle/>
          <a:p>
            <a:pPr>
              <a:lnSpc>
                <a:spcPct val="150000"/>
              </a:lnSpc>
            </a:pPr>
            <a:r>
              <a:rPr lang="en-US" dirty="0">
                <a:solidFill>
                  <a:srgbClr val="404040"/>
                </a:solidFill>
                <a:latin typeface="Montserrat" pitchFamily="2" charset="77"/>
              </a:rPr>
              <a:t>When the outcome variable is binary/categorical our goal becomes classification rather than regression:</a:t>
            </a:r>
          </a:p>
          <a:p>
            <a:pPr>
              <a:lnSpc>
                <a:spcPct val="150000"/>
              </a:lnSpc>
            </a:pPr>
            <a:endParaRPr lang="en-US" dirty="0">
              <a:solidFill>
                <a:srgbClr val="404040"/>
              </a:solidFill>
              <a:latin typeface="Montserrat" pitchFamily="2" charset="77"/>
            </a:endParaRPr>
          </a:p>
          <a:p>
            <a:pPr marL="285750" indent="-285750">
              <a:lnSpc>
                <a:spcPct val="150000"/>
              </a:lnSpc>
              <a:buFont typeface="Arial" panose="020B0604020202020204" pitchFamily="34" charset="0"/>
              <a:buChar char="•"/>
            </a:pPr>
            <a:r>
              <a:rPr lang="en-US" b="1" dirty="0">
                <a:solidFill>
                  <a:srgbClr val="404040"/>
                </a:solidFill>
                <a:latin typeface="Montserrat" pitchFamily="2" charset="77"/>
              </a:rPr>
              <a:t>Regression:</a:t>
            </a:r>
            <a:r>
              <a:rPr lang="en-US" dirty="0">
                <a:solidFill>
                  <a:srgbClr val="404040"/>
                </a:solidFill>
                <a:latin typeface="Montserrat" pitchFamily="2" charset="77"/>
              </a:rPr>
              <a:t> Which value is a new y likely to take given we know x?</a:t>
            </a:r>
          </a:p>
          <a:p>
            <a:pPr marL="285750" indent="-285750">
              <a:lnSpc>
                <a:spcPct val="150000"/>
              </a:lnSpc>
              <a:buFont typeface="Arial" panose="020B0604020202020204" pitchFamily="34" charset="0"/>
              <a:buChar char="•"/>
            </a:pPr>
            <a:r>
              <a:rPr lang="en-US" b="1" dirty="0">
                <a:solidFill>
                  <a:srgbClr val="404040"/>
                </a:solidFill>
                <a:latin typeface="Montserrat" pitchFamily="2" charset="77"/>
              </a:rPr>
              <a:t>Classification:</a:t>
            </a:r>
            <a:r>
              <a:rPr lang="en-US" dirty="0">
                <a:solidFill>
                  <a:srgbClr val="404040"/>
                </a:solidFill>
                <a:latin typeface="Montserrat" pitchFamily="2" charset="77"/>
              </a:rPr>
              <a:t> Which class is a new y likely to belong to given we know x?</a:t>
            </a:r>
          </a:p>
          <a:p>
            <a:pPr marL="285750" indent="-285750">
              <a:lnSpc>
                <a:spcPct val="150000"/>
              </a:lnSpc>
              <a:buFont typeface="Arial" panose="020B0604020202020204" pitchFamily="34" charset="0"/>
              <a:buChar char="•"/>
            </a:pPr>
            <a:endParaRPr lang="en-US" dirty="0">
              <a:solidFill>
                <a:srgbClr val="404040"/>
              </a:solidFill>
              <a:latin typeface="Montserrat" pitchFamily="2" charset="77"/>
            </a:endParaRPr>
          </a:p>
        </p:txBody>
      </p:sp>
      <p:grpSp>
        <p:nvGrpSpPr>
          <p:cNvPr id="8" name="Group 7">
            <a:extLst>
              <a:ext uri="{FF2B5EF4-FFF2-40B4-BE49-F238E27FC236}">
                <a16:creationId xmlns:a16="http://schemas.microsoft.com/office/drawing/2014/main" id="{5E68C8CC-3C23-78BC-9C70-4F53B9F1F6A3}"/>
              </a:ext>
            </a:extLst>
          </p:cNvPr>
          <p:cNvGrpSpPr/>
          <p:nvPr/>
        </p:nvGrpSpPr>
        <p:grpSpPr>
          <a:xfrm>
            <a:off x="7562850" y="1750534"/>
            <a:ext cx="3823607" cy="2402139"/>
            <a:chOff x="7410450" y="1750535"/>
            <a:chExt cx="4425950" cy="2669066"/>
          </a:xfrm>
        </p:grpSpPr>
        <p:grpSp>
          <p:nvGrpSpPr>
            <p:cNvPr id="5" name="Group 4">
              <a:extLst>
                <a:ext uri="{FF2B5EF4-FFF2-40B4-BE49-F238E27FC236}">
                  <a16:creationId xmlns:a16="http://schemas.microsoft.com/office/drawing/2014/main" id="{BA129666-994F-33B4-F3DB-7F8EE35F20C3}"/>
                </a:ext>
              </a:extLst>
            </p:cNvPr>
            <p:cNvGrpSpPr/>
            <p:nvPr/>
          </p:nvGrpSpPr>
          <p:grpSpPr>
            <a:xfrm>
              <a:off x="7410450" y="1750535"/>
              <a:ext cx="4425950" cy="2669066"/>
              <a:chOff x="873170" y="1680137"/>
              <a:chExt cx="5447140" cy="3145817"/>
            </a:xfrm>
          </p:grpSpPr>
          <p:sp>
            <p:nvSpPr>
              <p:cNvPr id="22" name="TextBox 22"/>
              <p:cNvSpPr txBox="1"/>
              <p:nvPr/>
            </p:nvSpPr>
            <p:spPr>
              <a:xfrm>
                <a:off x="960935" y="2644343"/>
                <a:ext cx="1918419" cy="1940900"/>
              </a:xfrm>
              <a:prstGeom prst="rect">
                <a:avLst/>
              </a:prstGeom>
            </p:spPr>
            <p:txBody>
              <a:bodyPr lIns="33867" tIns="33867" rIns="33867" bIns="33867" rtlCol="0" anchor="ctr"/>
              <a:lstStyle/>
              <a:p>
                <a:pPr algn="ctr">
                  <a:lnSpc>
                    <a:spcPts val="1415"/>
                  </a:lnSpc>
                </a:pPr>
                <a:endParaRPr sz="1200"/>
              </a:p>
            </p:txBody>
          </p:sp>
          <p:sp>
            <p:nvSpPr>
              <p:cNvPr id="26" name="TextBox 26"/>
              <p:cNvSpPr txBox="1"/>
              <p:nvPr/>
            </p:nvSpPr>
            <p:spPr>
              <a:xfrm>
                <a:off x="1269389" y="2311400"/>
                <a:ext cx="2561845" cy="575286"/>
              </a:xfrm>
              <a:prstGeom prst="rect">
                <a:avLst/>
              </a:prstGeom>
            </p:spPr>
            <p:txBody>
              <a:bodyPr wrap="square" lIns="0" tIns="0" rIns="0" bIns="0" rtlCol="0" anchor="t">
                <a:spAutoFit/>
              </a:bodyPr>
              <a:lstStyle/>
              <a:p>
                <a:pPr algn="ctr">
                  <a:lnSpc>
                    <a:spcPts val="2277"/>
                  </a:lnSpc>
                </a:pPr>
                <a:r>
                  <a:rPr lang="en-US" sz="1866" b="1" dirty="0">
                    <a:solidFill>
                      <a:schemeClr val="bg1"/>
                    </a:solidFill>
                    <a:latin typeface="Montserrat" pitchFamily="2" charset="77"/>
                  </a:rPr>
                  <a:t>HYPOTHESIS TESTING</a:t>
                </a:r>
              </a:p>
            </p:txBody>
          </p:sp>
          <p:pic>
            <p:nvPicPr>
              <p:cNvPr id="39" name="Picture 38" descr="A graph of a slope&#10;&#10;Description automatically generated">
                <a:extLst>
                  <a:ext uri="{FF2B5EF4-FFF2-40B4-BE49-F238E27FC236}">
                    <a16:creationId xmlns:a16="http://schemas.microsoft.com/office/drawing/2014/main" id="{3AF62F4C-34BA-8DF6-3D81-0CAEB363CE69}"/>
                  </a:ext>
                </a:extLst>
              </p:cNvPr>
              <p:cNvPicPr>
                <a:picLocks noChangeAspect="1"/>
              </p:cNvPicPr>
              <p:nvPr/>
            </p:nvPicPr>
            <p:blipFill rotWithShape="1">
              <a:blip r:embed="rId5">
                <a:extLst>
                  <a:ext uri="{28A0092B-C50C-407E-A947-70E740481C1C}">
                    <a14:useLocalDpi xmlns:a14="http://schemas.microsoft.com/office/drawing/2010/main" val="0"/>
                  </a:ext>
                </a:extLst>
              </a:blip>
              <a:srcRect l="7296" t="10170" r="4292"/>
              <a:stretch/>
            </p:blipFill>
            <p:spPr>
              <a:xfrm>
                <a:off x="879625" y="1680137"/>
                <a:ext cx="5440685" cy="2958296"/>
              </a:xfrm>
              <a:prstGeom prst="rect">
                <a:avLst/>
              </a:prstGeom>
            </p:spPr>
          </p:pic>
          <p:sp>
            <p:nvSpPr>
              <p:cNvPr id="42" name="TextBox 41">
                <a:extLst>
                  <a:ext uri="{FF2B5EF4-FFF2-40B4-BE49-F238E27FC236}">
                    <a16:creationId xmlns:a16="http://schemas.microsoft.com/office/drawing/2014/main" id="{CE707423-630A-439E-7F98-9E1E4679C8DF}"/>
                  </a:ext>
                </a:extLst>
              </p:cNvPr>
              <p:cNvSpPr txBox="1"/>
              <p:nvPr/>
            </p:nvSpPr>
            <p:spPr>
              <a:xfrm rot="16200000">
                <a:off x="1373827" y="2914274"/>
                <a:ext cx="1171044" cy="359390"/>
              </a:xfrm>
              <a:prstGeom prst="rect">
                <a:avLst/>
              </a:prstGeom>
              <a:noFill/>
            </p:spPr>
            <p:txBody>
              <a:bodyPr wrap="square" rtlCol="0">
                <a:spAutoFit/>
              </a:bodyPr>
              <a:lstStyle/>
              <a:p>
                <a:r>
                  <a:rPr lang="en-US" sz="1100" dirty="0"/>
                  <a:t>Exam score</a:t>
                </a:r>
                <a:endParaRPr lang="en-GB" sz="1100" dirty="0"/>
              </a:p>
            </p:txBody>
          </p:sp>
          <p:sp>
            <p:nvSpPr>
              <p:cNvPr id="3" name="Rectangle 2">
                <a:extLst>
                  <a:ext uri="{FF2B5EF4-FFF2-40B4-BE49-F238E27FC236}">
                    <a16:creationId xmlns:a16="http://schemas.microsoft.com/office/drawing/2014/main" id="{BC26301C-0366-563A-B7FB-414876BD53B0}"/>
                  </a:ext>
                </a:extLst>
              </p:cNvPr>
              <p:cNvSpPr/>
              <p:nvPr/>
            </p:nvSpPr>
            <p:spPr>
              <a:xfrm>
                <a:off x="873170" y="4634819"/>
                <a:ext cx="5447140" cy="19113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TextBox 40">
                <a:extLst>
                  <a:ext uri="{FF2B5EF4-FFF2-40B4-BE49-F238E27FC236}">
                    <a16:creationId xmlns:a16="http://schemas.microsoft.com/office/drawing/2014/main" id="{3BD98718-5905-122B-DF18-BDE48F7AFD7A}"/>
                  </a:ext>
                </a:extLst>
              </p:cNvPr>
              <p:cNvSpPr txBox="1"/>
              <p:nvPr/>
            </p:nvSpPr>
            <p:spPr>
              <a:xfrm>
                <a:off x="2875436" y="4447543"/>
                <a:ext cx="1449059" cy="332769"/>
              </a:xfrm>
              <a:prstGeom prst="rect">
                <a:avLst/>
              </a:prstGeom>
              <a:noFill/>
            </p:spPr>
            <p:txBody>
              <a:bodyPr wrap="square" rtlCol="0">
                <a:spAutoFit/>
              </a:bodyPr>
              <a:lstStyle/>
              <a:p>
                <a:r>
                  <a:rPr lang="en-US" sz="1100" dirty="0"/>
                  <a:t>Hours studied</a:t>
                </a:r>
                <a:endParaRPr lang="en-GB" sz="1100" dirty="0"/>
              </a:p>
            </p:txBody>
          </p:sp>
        </p:grpSp>
        <p:sp>
          <p:nvSpPr>
            <p:cNvPr id="7" name="TextBox 6">
              <a:extLst>
                <a:ext uri="{FF2B5EF4-FFF2-40B4-BE49-F238E27FC236}">
                  <a16:creationId xmlns:a16="http://schemas.microsoft.com/office/drawing/2014/main" id="{CB27FC86-15C8-440C-296D-41DCC9BC536F}"/>
                </a:ext>
              </a:extLst>
            </p:cNvPr>
            <p:cNvSpPr txBox="1"/>
            <p:nvPr/>
          </p:nvSpPr>
          <p:spPr>
            <a:xfrm>
              <a:off x="10373670" y="2303003"/>
              <a:ext cx="1177399" cy="276999"/>
            </a:xfrm>
            <a:prstGeom prst="rect">
              <a:avLst/>
            </a:prstGeom>
            <a:noFill/>
          </p:spPr>
          <p:txBody>
            <a:bodyPr wrap="square" rtlCol="0">
              <a:spAutoFit/>
            </a:bodyPr>
            <a:lstStyle/>
            <a:p>
              <a:r>
                <a:rPr lang="en-US" sz="1200" dirty="0"/>
                <a:t>predicted </a:t>
              </a:r>
              <a:r>
                <a:rPr lang="cy-GB" sz="1200" b="1" dirty="0">
                  <a:solidFill>
                    <a:srgbClr val="404040"/>
                  </a:solidFill>
                  <a:latin typeface="Montserrat" pitchFamily="2" charset="77"/>
                </a:rPr>
                <a:t>ŷ</a:t>
              </a:r>
              <a:r>
                <a:rPr lang="en-US" sz="1200" dirty="0"/>
                <a:t> </a:t>
              </a:r>
              <a:endParaRPr lang="en-GB" sz="1200" dirty="0"/>
            </a:p>
          </p:txBody>
        </p:sp>
        <p:sp>
          <p:nvSpPr>
            <p:cNvPr id="9" name="Rectangle 8">
              <a:extLst>
                <a:ext uri="{FF2B5EF4-FFF2-40B4-BE49-F238E27FC236}">
                  <a16:creationId xmlns:a16="http://schemas.microsoft.com/office/drawing/2014/main" id="{E7A73B18-D7A1-5F4E-36D0-1E31C3EDFE3D}"/>
                </a:ext>
              </a:extLst>
            </p:cNvPr>
            <p:cNvSpPr/>
            <p:nvPr/>
          </p:nvSpPr>
          <p:spPr>
            <a:xfrm>
              <a:off x="10740490" y="2812908"/>
              <a:ext cx="1041514" cy="20502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1" name="Connector: Curved 10">
              <a:extLst>
                <a:ext uri="{FF2B5EF4-FFF2-40B4-BE49-F238E27FC236}">
                  <a16:creationId xmlns:a16="http://schemas.microsoft.com/office/drawing/2014/main" id="{369CC0EF-6F46-FD75-6B4A-0B2087812810}"/>
                </a:ext>
              </a:extLst>
            </p:cNvPr>
            <p:cNvCxnSpPr>
              <a:stCxn id="7" idx="2"/>
            </p:cNvCxnSpPr>
            <p:nvPr/>
          </p:nvCxnSpPr>
          <p:spPr>
            <a:xfrm rot="5400000">
              <a:off x="10744519" y="2545853"/>
              <a:ext cx="183702" cy="252001"/>
            </a:xfrm>
            <a:prstGeom prst="curvedConnector2">
              <a:avLst/>
            </a:prstGeom>
            <a:ln>
              <a:tailEnd type="triangle"/>
            </a:ln>
          </p:spPr>
          <p:style>
            <a:lnRef idx="1">
              <a:schemeClr val="dk1"/>
            </a:lnRef>
            <a:fillRef idx="0">
              <a:schemeClr val="dk1"/>
            </a:fillRef>
            <a:effectRef idx="0">
              <a:schemeClr val="dk1"/>
            </a:effectRef>
            <a:fontRef idx="minor">
              <a:schemeClr val="tx1"/>
            </a:fontRef>
          </p:style>
        </p:cxnSp>
      </p:grpSp>
      <p:pic>
        <p:nvPicPr>
          <p:cNvPr id="12" name="Picture 11" descr="A diagram of different colored squares&#10;&#10;Description automatically generated">
            <a:extLst>
              <a:ext uri="{FF2B5EF4-FFF2-40B4-BE49-F238E27FC236}">
                <a16:creationId xmlns:a16="http://schemas.microsoft.com/office/drawing/2014/main" id="{EAFAFC48-09F3-E839-3217-F944DA5533C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557678" y="4279922"/>
            <a:ext cx="2873829" cy="2221000"/>
          </a:xfrm>
          <a:prstGeom prst="rect">
            <a:avLst/>
          </a:prstGeom>
        </p:spPr>
      </p:pic>
      <p:sp>
        <p:nvSpPr>
          <p:cNvPr id="13" name="Rectangle 12">
            <a:extLst>
              <a:ext uri="{FF2B5EF4-FFF2-40B4-BE49-F238E27FC236}">
                <a16:creationId xmlns:a16="http://schemas.microsoft.com/office/drawing/2014/main" id="{A4812143-7B1C-0FED-5A46-20E3D5507233}"/>
              </a:ext>
            </a:extLst>
          </p:cNvPr>
          <p:cNvSpPr/>
          <p:nvPr/>
        </p:nvSpPr>
        <p:spPr>
          <a:xfrm>
            <a:off x="9642735" y="5594371"/>
            <a:ext cx="672205" cy="63709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a:extLst>
              <a:ext uri="{FF2B5EF4-FFF2-40B4-BE49-F238E27FC236}">
                <a16:creationId xmlns:a16="http://schemas.microsoft.com/office/drawing/2014/main" id="{AD0CC4B7-39BA-D275-0CAE-A9170468A440}"/>
              </a:ext>
            </a:extLst>
          </p:cNvPr>
          <p:cNvSpPr/>
          <p:nvPr/>
        </p:nvSpPr>
        <p:spPr>
          <a:xfrm>
            <a:off x="10423677" y="4282890"/>
            <a:ext cx="962780" cy="221803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TextBox 14">
            <a:extLst>
              <a:ext uri="{FF2B5EF4-FFF2-40B4-BE49-F238E27FC236}">
                <a16:creationId xmlns:a16="http://schemas.microsoft.com/office/drawing/2014/main" id="{58BF1FE7-CE6D-0EEC-9B86-71E2C161AC42}"/>
              </a:ext>
            </a:extLst>
          </p:cNvPr>
          <p:cNvSpPr txBox="1"/>
          <p:nvPr/>
        </p:nvSpPr>
        <p:spPr>
          <a:xfrm>
            <a:off x="10454149" y="5578920"/>
            <a:ext cx="823451" cy="600164"/>
          </a:xfrm>
          <a:prstGeom prst="rect">
            <a:avLst/>
          </a:prstGeom>
          <a:noFill/>
        </p:spPr>
        <p:txBody>
          <a:bodyPr wrap="square" rtlCol="0">
            <a:spAutoFit/>
          </a:bodyPr>
          <a:lstStyle/>
          <a:p>
            <a:r>
              <a:rPr lang="en-US" sz="1100" dirty="0"/>
              <a:t>Group 1</a:t>
            </a:r>
          </a:p>
          <a:p>
            <a:r>
              <a:rPr lang="en-US" sz="1100" dirty="0"/>
              <a:t>?</a:t>
            </a:r>
          </a:p>
          <a:p>
            <a:r>
              <a:rPr lang="en-US" sz="1100" dirty="0"/>
              <a:t>Group 2</a:t>
            </a:r>
            <a:endParaRPr lang="en-GB" sz="1100" dirty="0"/>
          </a:p>
        </p:txBody>
      </p:sp>
      <p:pic>
        <p:nvPicPr>
          <p:cNvPr id="16" name="Picture 15" descr="A diagram of different colored squares&#10;&#10;Description automatically generated">
            <a:extLst>
              <a:ext uri="{FF2B5EF4-FFF2-40B4-BE49-F238E27FC236}">
                <a16:creationId xmlns:a16="http://schemas.microsoft.com/office/drawing/2014/main" id="{2996CD98-2F8F-6E71-FF6E-7BA244FA26F8}"/>
              </a:ext>
            </a:extLst>
          </p:cNvPr>
          <p:cNvPicPr>
            <a:picLocks noChangeAspect="1"/>
          </p:cNvPicPr>
          <p:nvPr/>
        </p:nvPicPr>
        <p:blipFill rotWithShape="1">
          <a:blip r:embed="rId6">
            <a:extLst>
              <a:ext uri="{28A0092B-C50C-407E-A947-70E740481C1C}">
                <a14:useLocalDpi xmlns:a14="http://schemas.microsoft.com/office/drawing/2010/main" val="0"/>
              </a:ext>
            </a:extLst>
          </a:blip>
          <a:srcRect l="72373" t="60302" r="20097" b="11788"/>
          <a:stretch/>
        </p:blipFill>
        <p:spPr>
          <a:xfrm>
            <a:off x="10237599" y="5594371"/>
            <a:ext cx="216390" cy="619888"/>
          </a:xfrm>
          <a:prstGeom prst="rect">
            <a:avLst/>
          </a:prstGeom>
        </p:spPr>
      </p:pic>
    </p:spTree>
    <p:extLst>
      <p:ext uri="{BB962C8B-B14F-4D97-AF65-F5344CB8AC3E}">
        <p14:creationId xmlns:p14="http://schemas.microsoft.com/office/powerpoint/2010/main" val="270762042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4">
            <a:extLst>
              <a:ext uri="{FF2B5EF4-FFF2-40B4-BE49-F238E27FC236}">
                <a16:creationId xmlns:a16="http://schemas.microsoft.com/office/drawing/2014/main" id="{57B1AAB7-CBAC-C30B-3B55-8F8925F42299}"/>
              </a:ext>
            </a:extLst>
          </p:cNvPr>
          <p:cNvSpPr/>
          <p:nvPr/>
        </p:nvSpPr>
        <p:spPr>
          <a:xfrm flipV="1">
            <a:off x="0" y="522980"/>
            <a:ext cx="12192000" cy="1017640"/>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sz="1200"/>
          </a:p>
        </p:txBody>
      </p:sp>
      <p:sp>
        <p:nvSpPr>
          <p:cNvPr id="12" name="Freeform 4">
            <a:extLst>
              <a:ext uri="{FF2B5EF4-FFF2-40B4-BE49-F238E27FC236}">
                <a16:creationId xmlns:a16="http://schemas.microsoft.com/office/drawing/2014/main" id="{A4A4BF7F-CB5C-F443-090B-8756E675793A}"/>
              </a:ext>
            </a:extLst>
          </p:cNvPr>
          <p:cNvSpPr/>
          <p:nvPr/>
        </p:nvSpPr>
        <p:spPr>
          <a:xfrm>
            <a:off x="0" y="4360106"/>
            <a:ext cx="12192000" cy="2501355"/>
          </a:xfrm>
          <a:custGeom>
            <a:avLst/>
            <a:gdLst/>
            <a:ahLst/>
            <a:cxnLst/>
            <a:rect l="l" t="t" r="r" b="b"/>
            <a:pathLst>
              <a:path w="220314" h="2861297">
                <a:moveTo>
                  <a:pt x="0" y="0"/>
                </a:moveTo>
                <a:lnTo>
                  <a:pt x="220314" y="0"/>
                </a:lnTo>
                <a:lnTo>
                  <a:pt x="220314" y="2861297"/>
                </a:lnTo>
                <a:lnTo>
                  <a:pt x="0" y="2861297"/>
                </a:lnTo>
                <a:close/>
              </a:path>
            </a:pathLst>
          </a:custGeom>
          <a:solidFill>
            <a:schemeClr val="bg1">
              <a:alpha val="83922"/>
            </a:schemeClr>
          </a:solid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DK" sz="800" dirty="0"/>
          </a:p>
        </p:txBody>
      </p:sp>
      <p:sp>
        <p:nvSpPr>
          <p:cNvPr id="8" name="TextBox 8"/>
          <p:cNvSpPr txBox="1"/>
          <p:nvPr/>
        </p:nvSpPr>
        <p:spPr>
          <a:xfrm>
            <a:off x="1294571" y="2147214"/>
            <a:ext cx="9880600" cy="728148"/>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2987"/>
              </a:lnSpc>
            </a:pPr>
            <a:r>
              <a:rPr lang="en-US" sz="1733" dirty="0">
                <a:solidFill>
                  <a:srgbClr val="404040"/>
                </a:solidFill>
                <a:latin typeface="Montserrat" pitchFamily="2" charset="77"/>
              </a:rPr>
              <a:t>There are many algorithms that perform classification:</a:t>
            </a:r>
          </a:p>
          <a:p>
            <a:pPr>
              <a:lnSpc>
                <a:spcPts val="2987"/>
              </a:lnSpc>
            </a:pPr>
            <a:r>
              <a:rPr lang="en-US" sz="1733" dirty="0">
                <a:solidFill>
                  <a:srgbClr val="404040"/>
                </a:solidFill>
                <a:latin typeface="Montserrat" pitchFamily="2" charset="77"/>
              </a:rPr>
              <a:t> </a:t>
            </a:r>
          </a:p>
        </p:txBody>
      </p:sp>
      <p:sp>
        <p:nvSpPr>
          <p:cNvPr id="10" name="TextBox 7">
            <a:extLst>
              <a:ext uri="{FF2B5EF4-FFF2-40B4-BE49-F238E27FC236}">
                <a16:creationId xmlns:a16="http://schemas.microsoft.com/office/drawing/2014/main" id="{B8E00E61-96CE-8A79-7C82-3B751B4651F8}"/>
              </a:ext>
            </a:extLst>
          </p:cNvPr>
          <p:cNvSpPr txBox="1"/>
          <p:nvPr/>
        </p:nvSpPr>
        <p:spPr>
          <a:xfrm>
            <a:off x="1422400" y="720000"/>
            <a:ext cx="9434905" cy="614185"/>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lnSpc>
                <a:spcPts val="5205"/>
              </a:lnSpc>
              <a:spcBef>
                <a:spcPct val="0"/>
              </a:spcBef>
            </a:pPr>
            <a:r>
              <a:rPr lang="en-US" sz="3600" b="1" dirty="0">
                <a:solidFill>
                  <a:srgbClr val="404040"/>
                </a:solidFill>
                <a:latin typeface="Montserrat" pitchFamily="2" charset="77"/>
              </a:rPr>
              <a:t>CLASSIFICATION MODELS</a:t>
            </a:r>
          </a:p>
        </p:txBody>
      </p:sp>
      <p:sp>
        <p:nvSpPr>
          <p:cNvPr id="20" name="TextBox 8">
            <a:extLst>
              <a:ext uri="{FF2B5EF4-FFF2-40B4-BE49-F238E27FC236}">
                <a16:creationId xmlns:a16="http://schemas.microsoft.com/office/drawing/2014/main" id="{15E3A822-C18F-EFB4-F48F-34FFB82F9407}"/>
              </a:ext>
            </a:extLst>
          </p:cNvPr>
          <p:cNvSpPr txBox="1"/>
          <p:nvPr/>
        </p:nvSpPr>
        <p:spPr>
          <a:xfrm>
            <a:off x="585788" y="4536450"/>
            <a:ext cx="2014493" cy="123111"/>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r>
              <a:rPr lang="en-US" sz="800" b="1" dirty="0">
                <a:solidFill>
                  <a:srgbClr val="404040"/>
                </a:solidFill>
                <a:latin typeface="Montserrat" pitchFamily="2" charset="77"/>
              </a:rPr>
              <a:t>Logistic Regression</a:t>
            </a:r>
          </a:p>
        </p:txBody>
      </p:sp>
      <p:grpSp>
        <p:nvGrpSpPr>
          <p:cNvPr id="22" name="Group 21">
            <a:extLst>
              <a:ext uri="{FF2B5EF4-FFF2-40B4-BE49-F238E27FC236}">
                <a16:creationId xmlns:a16="http://schemas.microsoft.com/office/drawing/2014/main" id="{DE73CA54-3F44-16C3-F6EA-0858959E2579}"/>
              </a:ext>
            </a:extLst>
          </p:cNvPr>
          <p:cNvGrpSpPr>
            <a:grpSpLocks noChangeAspect="1"/>
          </p:cNvGrpSpPr>
          <p:nvPr/>
        </p:nvGrpSpPr>
        <p:grpSpPr>
          <a:xfrm>
            <a:off x="316855" y="4822763"/>
            <a:ext cx="4610745" cy="1798842"/>
            <a:chOff x="380999" y="7353300"/>
            <a:chExt cx="7519585" cy="2933700"/>
          </a:xfrm>
        </p:grpSpPr>
        <p:pic>
          <p:nvPicPr>
            <p:cNvPr id="6" name="Picture 5" descr="A diagram of a variety of graphs&#10;&#10;Description automatically generated with medium confidence">
              <a:extLst>
                <a:ext uri="{FF2B5EF4-FFF2-40B4-BE49-F238E27FC236}">
                  <a16:creationId xmlns:a16="http://schemas.microsoft.com/office/drawing/2014/main" id="{E1E19A8D-ABBE-6608-F2F3-01430DF9DEED}"/>
                </a:ext>
              </a:extLst>
            </p:cNvPr>
            <p:cNvPicPr>
              <a:picLocks noChangeAspect="1"/>
            </p:cNvPicPr>
            <p:nvPr/>
          </p:nvPicPr>
          <p:blipFill rotWithShape="1">
            <a:blip r:embed="rId3">
              <a:extLst>
                <a:ext uri="{28A0092B-C50C-407E-A947-70E740481C1C}">
                  <a14:useLocalDpi xmlns:a14="http://schemas.microsoft.com/office/drawing/2010/main" val="0"/>
                </a:ext>
              </a:extLst>
            </a:blip>
            <a:srcRect l="9232" t="8600" r="52384" b="66183"/>
            <a:stretch/>
          </p:blipFill>
          <p:spPr>
            <a:xfrm>
              <a:off x="380999" y="7353300"/>
              <a:ext cx="3320468" cy="2904295"/>
            </a:xfrm>
            <a:prstGeom prst="rect">
              <a:avLst/>
            </a:prstGeom>
          </p:spPr>
        </p:pic>
        <p:pic>
          <p:nvPicPr>
            <p:cNvPr id="13" name="Picture 12" descr="A diagram of a variety of graphs&#10;&#10;Description automatically generated with medium confidence">
              <a:extLst>
                <a:ext uri="{FF2B5EF4-FFF2-40B4-BE49-F238E27FC236}">
                  <a16:creationId xmlns:a16="http://schemas.microsoft.com/office/drawing/2014/main" id="{BC79D823-BF66-5C08-CB22-CB130F4BC791}"/>
                </a:ext>
              </a:extLst>
            </p:cNvPr>
            <p:cNvPicPr>
              <a:picLocks noChangeAspect="1"/>
            </p:cNvPicPr>
            <p:nvPr/>
          </p:nvPicPr>
          <p:blipFill rotWithShape="1">
            <a:blip r:embed="rId3">
              <a:extLst>
                <a:ext uri="{28A0092B-C50C-407E-A947-70E740481C1C}">
                  <a14:useLocalDpi xmlns:a14="http://schemas.microsoft.com/office/drawing/2010/main" val="0"/>
                </a:ext>
              </a:extLst>
            </a:blip>
            <a:srcRect l="52059" t="73076" r="2668" b="5838"/>
            <a:stretch/>
          </p:blipFill>
          <p:spPr>
            <a:xfrm>
              <a:off x="3628144" y="7353300"/>
              <a:ext cx="4272440" cy="2933700"/>
            </a:xfrm>
            <a:prstGeom prst="rect">
              <a:avLst/>
            </a:prstGeom>
          </p:spPr>
        </p:pic>
      </p:grpSp>
      <p:sp>
        <p:nvSpPr>
          <p:cNvPr id="14" name="TextBox 8">
            <a:extLst>
              <a:ext uri="{FF2B5EF4-FFF2-40B4-BE49-F238E27FC236}">
                <a16:creationId xmlns:a16="http://schemas.microsoft.com/office/drawing/2014/main" id="{863AF52C-5BBC-575F-0E0E-5E7FB8E0CA07}"/>
              </a:ext>
            </a:extLst>
          </p:cNvPr>
          <p:cNvSpPr txBox="1"/>
          <p:nvPr/>
        </p:nvSpPr>
        <p:spPr>
          <a:xfrm>
            <a:off x="2896226" y="4536449"/>
            <a:ext cx="1048429" cy="123111"/>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r>
              <a:rPr lang="en-US" sz="800" b="1" dirty="0">
                <a:solidFill>
                  <a:srgbClr val="404040"/>
                </a:solidFill>
                <a:latin typeface="Montserrat" pitchFamily="2" charset="77"/>
              </a:rPr>
              <a:t>Naïve Bayes</a:t>
            </a:r>
          </a:p>
        </p:txBody>
      </p:sp>
      <p:grpSp>
        <p:nvGrpSpPr>
          <p:cNvPr id="18" name="Group 17">
            <a:extLst>
              <a:ext uri="{FF2B5EF4-FFF2-40B4-BE49-F238E27FC236}">
                <a16:creationId xmlns:a16="http://schemas.microsoft.com/office/drawing/2014/main" id="{726DB6C5-630A-2A42-F82B-957EF3AA6935}"/>
              </a:ext>
            </a:extLst>
          </p:cNvPr>
          <p:cNvGrpSpPr>
            <a:grpSpLocks noChangeAspect="1"/>
          </p:cNvGrpSpPr>
          <p:nvPr/>
        </p:nvGrpSpPr>
        <p:grpSpPr>
          <a:xfrm>
            <a:off x="5399173" y="4782391"/>
            <a:ext cx="6538827" cy="1798841"/>
            <a:chOff x="8568168" y="7466457"/>
            <a:chExt cx="10153395" cy="2793214"/>
          </a:xfrm>
        </p:grpSpPr>
        <p:pic>
          <p:nvPicPr>
            <p:cNvPr id="5" name="Picture 4" descr="A diagram of a variety of graphs&#10;&#10;Description automatically generated with medium confidence">
              <a:extLst>
                <a:ext uri="{FF2B5EF4-FFF2-40B4-BE49-F238E27FC236}">
                  <a16:creationId xmlns:a16="http://schemas.microsoft.com/office/drawing/2014/main" id="{68E40370-3CDA-C9A5-4A95-DBE96EFDAC9F}"/>
                </a:ext>
              </a:extLst>
            </p:cNvPr>
            <p:cNvPicPr>
              <a:picLocks noChangeAspect="1"/>
            </p:cNvPicPr>
            <p:nvPr/>
          </p:nvPicPr>
          <p:blipFill rotWithShape="1">
            <a:blip r:embed="rId3">
              <a:extLst>
                <a:ext uri="{28A0092B-C50C-407E-A947-70E740481C1C}">
                  <a14:useLocalDpi xmlns:a14="http://schemas.microsoft.com/office/drawing/2010/main" val="0"/>
                </a:ext>
              </a:extLst>
            </a:blip>
            <a:srcRect l="6195" t="41552" r="44193" b="34285"/>
            <a:stretch/>
          </p:blipFill>
          <p:spPr>
            <a:xfrm>
              <a:off x="11634963" y="7477227"/>
              <a:ext cx="4291023" cy="2782444"/>
            </a:xfrm>
            <a:prstGeom prst="rect">
              <a:avLst/>
            </a:prstGeom>
          </p:spPr>
        </p:pic>
        <p:pic>
          <p:nvPicPr>
            <p:cNvPr id="7" name="Picture 6" descr="A diagram of a variety of graphs&#10;&#10;Description automatically generated with medium confidence">
              <a:extLst>
                <a:ext uri="{FF2B5EF4-FFF2-40B4-BE49-F238E27FC236}">
                  <a16:creationId xmlns:a16="http://schemas.microsoft.com/office/drawing/2014/main" id="{7B34B451-230D-D7BE-125B-D8F999A586A7}"/>
                </a:ext>
              </a:extLst>
            </p:cNvPr>
            <p:cNvPicPr>
              <a:picLocks noChangeAspect="1"/>
            </p:cNvPicPr>
            <p:nvPr/>
          </p:nvPicPr>
          <p:blipFill rotWithShape="1">
            <a:blip r:embed="rId3">
              <a:extLst>
                <a:ext uri="{28A0092B-C50C-407E-A947-70E740481C1C}">
                  <a14:useLocalDpi xmlns:a14="http://schemas.microsoft.com/office/drawing/2010/main" val="0"/>
                </a:ext>
              </a:extLst>
            </a:blip>
            <a:srcRect l="11706" t="73076" r="55738" b="2765"/>
            <a:stretch/>
          </p:blipFill>
          <p:spPr>
            <a:xfrm>
              <a:off x="15905211" y="7477227"/>
              <a:ext cx="2816352" cy="2782444"/>
            </a:xfrm>
            <a:prstGeom prst="rect">
              <a:avLst/>
            </a:prstGeom>
          </p:spPr>
        </p:pic>
        <p:pic>
          <p:nvPicPr>
            <p:cNvPr id="16" name="Picture 15" descr="A diagram of a variety of graphs&#10;&#10;Description automatically generated with medium confidence">
              <a:extLst>
                <a:ext uri="{FF2B5EF4-FFF2-40B4-BE49-F238E27FC236}">
                  <a16:creationId xmlns:a16="http://schemas.microsoft.com/office/drawing/2014/main" id="{C87FC443-22B4-8EF5-D24B-204F136D1309}"/>
                </a:ext>
              </a:extLst>
            </p:cNvPr>
            <p:cNvPicPr>
              <a:picLocks noChangeAspect="1"/>
            </p:cNvPicPr>
            <p:nvPr/>
          </p:nvPicPr>
          <p:blipFill rotWithShape="1">
            <a:blip r:embed="rId3">
              <a:extLst>
                <a:ext uri="{28A0092B-C50C-407E-A947-70E740481C1C}">
                  <a14:useLocalDpi xmlns:a14="http://schemas.microsoft.com/office/drawing/2010/main" val="0"/>
                </a:ext>
              </a:extLst>
            </a:blip>
            <a:srcRect l="58449" t="41552" r="5212" b="34285"/>
            <a:stretch/>
          </p:blipFill>
          <p:spPr>
            <a:xfrm>
              <a:off x="8568168" y="7466457"/>
              <a:ext cx="3142995" cy="2782444"/>
            </a:xfrm>
            <a:prstGeom prst="rect">
              <a:avLst/>
            </a:prstGeom>
          </p:spPr>
        </p:pic>
      </p:grpSp>
      <p:sp>
        <p:nvSpPr>
          <p:cNvPr id="23" name="TextBox 8">
            <a:extLst>
              <a:ext uri="{FF2B5EF4-FFF2-40B4-BE49-F238E27FC236}">
                <a16:creationId xmlns:a16="http://schemas.microsoft.com/office/drawing/2014/main" id="{6368DD6D-20B0-56B2-CD1C-4F13EE89BA63}"/>
              </a:ext>
            </a:extLst>
          </p:cNvPr>
          <p:cNvSpPr txBox="1"/>
          <p:nvPr/>
        </p:nvSpPr>
        <p:spPr>
          <a:xfrm>
            <a:off x="5389985" y="4536448"/>
            <a:ext cx="2636415" cy="123111"/>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r>
              <a:rPr lang="en-US" sz="800" b="1" dirty="0">
                <a:solidFill>
                  <a:srgbClr val="404040"/>
                </a:solidFill>
                <a:latin typeface="Montserrat" pitchFamily="2" charset="77"/>
              </a:rPr>
              <a:t>Support Vector Machine</a:t>
            </a:r>
          </a:p>
        </p:txBody>
      </p:sp>
      <p:sp>
        <p:nvSpPr>
          <p:cNvPr id="24" name="TextBox 8">
            <a:extLst>
              <a:ext uri="{FF2B5EF4-FFF2-40B4-BE49-F238E27FC236}">
                <a16:creationId xmlns:a16="http://schemas.microsoft.com/office/drawing/2014/main" id="{CE896B96-AA9F-35A1-7F2C-B572979AD791}"/>
              </a:ext>
            </a:extLst>
          </p:cNvPr>
          <p:cNvSpPr txBox="1"/>
          <p:nvPr/>
        </p:nvSpPr>
        <p:spPr>
          <a:xfrm>
            <a:off x="7964249" y="4536448"/>
            <a:ext cx="1535351" cy="123111"/>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r>
              <a:rPr lang="en-US" sz="800" b="1" dirty="0">
                <a:solidFill>
                  <a:srgbClr val="404040"/>
                </a:solidFill>
                <a:latin typeface="Montserrat" pitchFamily="2" charset="77"/>
              </a:rPr>
              <a:t>Random Forest</a:t>
            </a:r>
          </a:p>
        </p:txBody>
      </p:sp>
      <p:sp>
        <p:nvSpPr>
          <p:cNvPr id="25" name="TextBox 8">
            <a:extLst>
              <a:ext uri="{FF2B5EF4-FFF2-40B4-BE49-F238E27FC236}">
                <a16:creationId xmlns:a16="http://schemas.microsoft.com/office/drawing/2014/main" id="{781513AE-0EEB-F979-F763-099216B87F92}"/>
              </a:ext>
            </a:extLst>
          </p:cNvPr>
          <p:cNvSpPr txBox="1"/>
          <p:nvPr/>
        </p:nvSpPr>
        <p:spPr>
          <a:xfrm>
            <a:off x="9906000" y="4536447"/>
            <a:ext cx="1813743" cy="123111"/>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r>
              <a:rPr lang="en-US" sz="800" b="1" dirty="0">
                <a:solidFill>
                  <a:srgbClr val="404040"/>
                </a:solidFill>
                <a:latin typeface="Montserrat" pitchFamily="2" charset="77"/>
              </a:rPr>
              <a:t>K-Nearest Neighbors</a:t>
            </a:r>
          </a:p>
        </p:txBody>
      </p:sp>
      <p:sp>
        <p:nvSpPr>
          <p:cNvPr id="27" name="TextBox 26">
            <a:extLst>
              <a:ext uri="{FF2B5EF4-FFF2-40B4-BE49-F238E27FC236}">
                <a16:creationId xmlns:a16="http://schemas.microsoft.com/office/drawing/2014/main" id="{18F36812-B476-9595-E0BB-DE7163988868}"/>
              </a:ext>
            </a:extLst>
          </p:cNvPr>
          <p:cNvSpPr txBox="1"/>
          <p:nvPr/>
        </p:nvSpPr>
        <p:spPr>
          <a:xfrm>
            <a:off x="3133581" y="6642509"/>
            <a:ext cx="6266543" cy="215444"/>
          </a:xfrm>
          <a:prstGeom prst="rect">
            <a:avLst/>
          </a:prstGeom>
          <a:noFill/>
        </p:spPr>
        <p:txBody>
          <a:bodyPr wrap="square">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r>
              <a:rPr lang="en-DK" sz="800" dirty="0"/>
              <a:t>https://towardsdatascience.com/top-machine-learning-algorithms-for-classification-2197870ff501</a:t>
            </a:r>
          </a:p>
        </p:txBody>
      </p:sp>
      <p:sp>
        <p:nvSpPr>
          <p:cNvPr id="3" name="TextBox 2">
            <a:extLst>
              <a:ext uri="{FF2B5EF4-FFF2-40B4-BE49-F238E27FC236}">
                <a16:creationId xmlns:a16="http://schemas.microsoft.com/office/drawing/2014/main" id="{C84D7A9A-DDA4-692B-D8F4-5AEA2CA154AC}"/>
              </a:ext>
            </a:extLst>
          </p:cNvPr>
          <p:cNvSpPr txBox="1"/>
          <p:nvPr/>
        </p:nvSpPr>
        <p:spPr>
          <a:xfrm>
            <a:off x="2307890" y="3066585"/>
            <a:ext cx="6903017" cy="369332"/>
          </a:xfrm>
          <a:prstGeom prst="rect">
            <a:avLst/>
          </a:prstGeom>
          <a:noFill/>
        </p:spPr>
        <p:txBody>
          <a:bodyPr wrap="square" rtlCol="0">
            <a:spAutoFit/>
          </a:bodyPr>
          <a:lstStyle/>
          <a:p>
            <a:r>
              <a:rPr lang="en-US" dirty="0"/>
              <a:t>I don’t know what else to put here</a:t>
            </a:r>
            <a:endParaRPr lang="en-GB" dirty="0"/>
          </a:p>
        </p:txBody>
      </p:sp>
    </p:spTree>
    <p:extLst>
      <p:ext uri="{BB962C8B-B14F-4D97-AF65-F5344CB8AC3E}">
        <p14:creationId xmlns:p14="http://schemas.microsoft.com/office/powerpoint/2010/main" val="335467897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53" name="Freeform 4">
            <a:extLst>
              <a:ext uri="{FF2B5EF4-FFF2-40B4-BE49-F238E27FC236}">
                <a16:creationId xmlns:a16="http://schemas.microsoft.com/office/drawing/2014/main" id="{92DFB97B-5611-676A-87C0-74280A9670B9}"/>
              </a:ext>
            </a:extLst>
          </p:cNvPr>
          <p:cNvSpPr/>
          <p:nvPr/>
        </p:nvSpPr>
        <p:spPr>
          <a:xfrm>
            <a:off x="0" y="392093"/>
            <a:ext cx="12192000" cy="1270000"/>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DK" sz="800"/>
          </a:p>
        </p:txBody>
      </p:sp>
      <p:sp>
        <p:nvSpPr>
          <p:cNvPr id="12" name="Freeform 4">
            <a:extLst>
              <a:ext uri="{FF2B5EF4-FFF2-40B4-BE49-F238E27FC236}">
                <a16:creationId xmlns:a16="http://schemas.microsoft.com/office/drawing/2014/main" id="{A4A4BF7F-CB5C-F443-090B-8756E675793A}"/>
              </a:ext>
            </a:extLst>
          </p:cNvPr>
          <p:cNvSpPr/>
          <p:nvPr/>
        </p:nvSpPr>
        <p:spPr>
          <a:xfrm>
            <a:off x="5573486" y="1671332"/>
            <a:ext cx="6601581" cy="5199368"/>
          </a:xfrm>
          <a:custGeom>
            <a:avLst/>
            <a:gdLst/>
            <a:ahLst/>
            <a:cxnLst/>
            <a:rect l="l" t="t" r="r" b="b"/>
            <a:pathLst>
              <a:path w="220314" h="2861297">
                <a:moveTo>
                  <a:pt x="0" y="0"/>
                </a:moveTo>
                <a:lnTo>
                  <a:pt x="220314" y="0"/>
                </a:lnTo>
                <a:lnTo>
                  <a:pt x="220314" y="2861297"/>
                </a:lnTo>
                <a:lnTo>
                  <a:pt x="0" y="2861297"/>
                </a:lnTo>
                <a:close/>
              </a:path>
            </a:pathLst>
          </a:custGeom>
          <a:solidFill>
            <a:schemeClr val="bg1">
              <a:alpha val="83922"/>
            </a:schemeClr>
          </a:solid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DK" sz="800" dirty="0"/>
          </a:p>
        </p:txBody>
      </p:sp>
      <p:sp>
        <p:nvSpPr>
          <p:cNvPr id="8" name="TextBox 8"/>
          <p:cNvSpPr txBox="1"/>
          <p:nvPr/>
        </p:nvSpPr>
        <p:spPr>
          <a:xfrm>
            <a:off x="474249" y="1739900"/>
            <a:ext cx="4384914" cy="1498167"/>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2987"/>
              </a:lnSpc>
            </a:pPr>
            <a:r>
              <a:rPr lang="en-US" sz="1750" dirty="0">
                <a:solidFill>
                  <a:srgbClr val="404040"/>
                </a:solidFill>
                <a:latin typeface="Montserrat" pitchFamily="2" charset="77"/>
              </a:rPr>
              <a:t>A decision tree is a series of 'checks' we follow to determine which class a data point belongs to.  Each time a check is made, the dataset is split.</a:t>
            </a:r>
          </a:p>
        </p:txBody>
      </p:sp>
      <p:sp>
        <p:nvSpPr>
          <p:cNvPr id="10" name="TextBox 7">
            <a:extLst>
              <a:ext uri="{FF2B5EF4-FFF2-40B4-BE49-F238E27FC236}">
                <a16:creationId xmlns:a16="http://schemas.microsoft.com/office/drawing/2014/main" id="{B8E00E61-96CE-8A79-7C82-3B751B4651F8}"/>
              </a:ext>
            </a:extLst>
          </p:cNvPr>
          <p:cNvSpPr txBox="1"/>
          <p:nvPr/>
        </p:nvSpPr>
        <p:spPr>
          <a:xfrm>
            <a:off x="1456768" y="706290"/>
            <a:ext cx="9312833" cy="614185"/>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5205"/>
              </a:lnSpc>
              <a:spcBef>
                <a:spcPct val="0"/>
              </a:spcBef>
            </a:pPr>
            <a:r>
              <a:rPr lang="en-US" sz="3600" b="1" dirty="0">
                <a:solidFill>
                  <a:srgbClr val="404040"/>
                </a:solidFill>
                <a:latin typeface="Montserrat" pitchFamily="2" charset="77"/>
              </a:rPr>
              <a:t>DECISION TREE</a:t>
            </a:r>
          </a:p>
        </p:txBody>
      </p:sp>
      <p:sp>
        <p:nvSpPr>
          <p:cNvPr id="4" name="TextBox 8">
            <a:extLst>
              <a:ext uri="{FF2B5EF4-FFF2-40B4-BE49-F238E27FC236}">
                <a16:creationId xmlns:a16="http://schemas.microsoft.com/office/drawing/2014/main" id="{CFA9CE7A-B5FB-65CC-DC77-1CCF1C3E93E5}"/>
              </a:ext>
            </a:extLst>
          </p:cNvPr>
          <p:cNvSpPr txBox="1"/>
          <p:nvPr/>
        </p:nvSpPr>
        <p:spPr>
          <a:xfrm>
            <a:off x="6756400" y="1871981"/>
            <a:ext cx="4419600" cy="347659"/>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2987"/>
              </a:lnSpc>
            </a:pPr>
            <a:r>
              <a:rPr lang="en-US" sz="1867" b="1" dirty="0">
                <a:solidFill>
                  <a:srgbClr val="404040"/>
                </a:solidFill>
                <a:latin typeface="Montserrat" pitchFamily="2" charset="77"/>
              </a:rPr>
              <a:t>Will I bike to work today?</a:t>
            </a:r>
            <a:endParaRPr lang="en-US" sz="1867" dirty="0">
              <a:solidFill>
                <a:srgbClr val="404040"/>
              </a:solidFill>
              <a:latin typeface="Montserrat" pitchFamily="2" charset="77"/>
            </a:endParaRPr>
          </a:p>
        </p:txBody>
      </p:sp>
      <p:pic>
        <p:nvPicPr>
          <p:cNvPr id="5" name="Picture 4" descr="A diagram of weather forecast&#10;&#10;Description automatically generated">
            <a:extLst>
              <a:ext uri="{FF2B5EF4-FFF2-40B4-BE49-F238E27FC236}">
                <a16:creationId xmlns:a16="http://schemas.microsoft.com/office/drawing/2014/main" id="{FD7ACB26-3F04-5FCA-28EC-6D71335518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42195" y="2644340"/>
            <a:ext cx="5225927" cy="3187330"/>
          </a:xfrm>
          <a:prstGeom prst="rect">
            <a:avLst/>
          </a:prstGeom>
        </p:spPr>
      </p:pic>
      <p:grpSp>
        <p:nvGrpSpPr>
          <p:cNvPr id="25" name="Group 24">
            <a:extLst>
              <a:ext uri="{FF2B5EF4-FFF2-40B4-BE49-F238E27FC236}">
                <a16:creationId xmlns:a16="http://schemas.microsoft.com/office/drawing/2014/main" id="{8D4D5897-C1A8-E71D-8C27-F32E8DB8B19C}"/>
              </a:ext>
            </a:extLst>
          </p:cNvPr>
          <p:cNvGrpSpPr/>
          <p:nvPr/>
        </p:nvGrpSpPr>
        <p:grpSpPr>
          <a:xfrm>
            <a:off x="7537714" y="2647578"/>
            <a:ext cx="2144312" cy="615981"/>
            <a:chOff x="7537714" y="2647578"/>
            <a:chExt cx="2144312" cy="615981"/>
          </a:xfrm>
        </p:grpSpPr>
        <p:cxnSp>
          <p:nvCxnSpPr>
            <p:cNvPr id="6" name="Connector: Curved 5">
              <a:extLst>
                <a:ext uri="{FF2B5EF4-FFF2-40B4-BE49-F238E27FC236}">
                  <a16:creationId xmlns:a16="http://schemas.microsoft.com/office/drawing/2014/main" id="{8FF14CE1-C4FB-6F3D-4B62-1CE16CD39DAF}"/>
                </a:ext>
              </a:extLst>
            </p:cNvPr>
            <p:cNvCxnSpPr>
              <a:cxnSpLocks/>
            </p:cNvCxnSpPr>
            <p:nvPr/>
          </p:nvCxnSpPr>
          <p:spPr>
            <a:xfrm rot="5400000" flipH="1" flipV="1">
              <a:off x="8278500" y="2745181"/>
              <a:ext cx="165330" cy="217705"/>
            </a:xfrm>
            <a:prstGeom prst="curvedConnector2">
              <a:avLst/>
            </a:prstGeom>
            <a:ln>
              <a:tailEnd type="triangle"/>
            </a:ln>
          </p:spPr>
          <p:style>
            <a:lnRef idx="1">
              <a:schemeClr val="dk1"/>
            </a:lnRef>
            <a:fillRef idx="0">
              <a:schemeClr val="dk1"/>
            </a:fillRef>
            <a:effectRef idx="0">
              <a:schemeClr val="dk1"/>
            </a:effectRef>
            <a:fontRef idx="minor">
              <a:schemeClr val="tx1"/>
            </a:fontRef>
          </p:style>
        </p:cxnSp>
        <p:sp>
          <p:nvSpPr>
            <p:cNvPr id="7" name="TextBox 6">
              <a:extLst>
                <a:ext uri="{FF2B5EF4-FFF2-40B4-BE49-F238E27FC236}">
                  <a16:creationId xmlns:a16="http://schemas.microsoft.com/office/drawing/2014/main" id="{62B51F3B-373C-D11B-F53C-E58F634F34D6}"/>
                </a:ext>
              </a:extLst>
            </p:cNvPr>
            <p:cNvSpPr txBox="1"/>
            <p:nvPr/>
          </p:nvSpPr>
          <p:spPr>
            <a:xfrm>
              <a:off x="7537714" y="2955782"/>
              <a:ext cx="1090847" cy="307777"/>
            </a:xfrm>
            <a:prstGeom prst="rect">
              <a:avLst/>
            </a:prstGeom>
            <a:noFill/>
          </p:spPr>
          <p:txBody>
            <a:bodyPr wrap="square" rtlCol="0">
              <a:spAutoFit/>
            </a:bodyPr>
            <a:lstStyle/>
            <a:p>
              <a:r>
                <a:rPr lang="en-GB" sz="1400" dirty="0">
                  <a:solidFill>
                    <a:srgbClr val="C00000"/>
                  </a:solidFill>
                </a:rPr>
                <a:t>Root node</a:t>
              </a:r>
            </a:p>
          </p:txBody>
        </p:sp>
        <p:sp>
          <p:nvSpPr>
            <p:cNvPr id="9" name="Rectangle 8">
              <a:extLst>
                <a:ext uri="{FF2B5EF4-FFF2-40B4-BE49-F238E27FC236}">
                  <a16:creationId xmlns:a16="http://schemas.microsoft.com/office/drawing/2014/main" id="{A70FED9D-0D70-B4F4-C259-CC2AE550BDB0}"/>
                </a:ext>
              </a:extLst>
            </p:cNvPr>
            <p:cNvSpPr/>
            <p:nvPr/>
          </p:nvSpPr>
          <p:spPr>
            <a:xfrm>
              <a:off x="8722698" y="2647578"/>
              <a:ext cx="959328" cy="337474"/>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26" name="Group 25">
            <a:extLst>
              <a:ext uri="{FF2B5EF4-FFF2-40B4-BE49-F238E27FC236}">
                <a16:creationId xmlns:a16="http://schemas.microsoft.com/office/drawing/2014/main" id="{D55E767B-6A2E-3CD7-6542-9A93663E653F}"/>
              </a:ext>
            </a:extLst>
          </p:cNvPr>
          <p:cNvGrpSpPr/>
          <p:nvPr/>
        </p:nvGrpSpPr>
        <p:grpSpPr>
          <a:xfrm>
            <a:off x="7104905" y="4054739"/>
            <a:ext cx="4305004" cy="845823"/>
            <a:chOff x="7104905" y="4054739"/>
            <a:chExt cx="4305004" cy="845823"/>
          </a:xfrm>
        </p:grpSpPr>
        <p:cxnSp>
          <p:nvCxnSpPr>
            <p:cNvPr id="11" name="Connector: Curved 10">
              <a:extLst>
                <a:ext uri="{FF2B5EF4-FFF2-40B4-BE49-F238E27FC236}">
                  <a16:creationId xmlns:a16="http://schemas.microsoft.com/office/drawing/2014/main" id="{37B7F822-0F0E-9344-1A3E-7D6523284D01}"/>
                </a:ext>
              </a:extLst>
            </p:cNvPr>
            <p:cNvCxnSpPr>
              <a:cxnSpLocks/>
            </p:cNvCxnSpPr>
            <p:nvPr/>
          </p:nvCxnSpPr>
          <p:spPr>
            <a:xfrm rot="16200000" flipV="1">
              <a:off x="8453131" y="4296580"/>
              <a:ext cx="165330" cy="217705"/>
            </a:xfrm>
            <a:prstGeom prst="curvedConnector2">
              <a:avLst/>
            </a:prstGeom>
            <a:ln>
              <a:tailEnd type="triangle"/>
            </a:ln>
          </p:spPr>
          <p:style>
            <a:lnRef idx="1">
              <a:schemeClr val="dk1"/>
            </a:lnRef>
            <a:fillRef idx="0">
              <a:schemeClr val="dk1"/>
            </a:fillRef>
            <a:effectRef idx="0">
              <a:schemeClr val="dk1"/>
            </a:effectRef>
            <a:fontRef idx="minor">
              <a:schemeClr val="tx1"/>
            </a:fontRef>
          </p:style>
        </p:cxnSp>
        <p:sp>
          <p:nvSpPr>
            <p:cNvPr id="13" name="TextBox 12">
              <a:extLst>
                <a:ext uri="{FF2B5EF4-FFF2-40B4-BE49-F238E27FC236}">
                  <a16:creationId xmlns:a16="http://schemas.microsoft.com/office/drawing/2014/main" id="{162DB7DD-A09F-61AC-E488-F04B0DBA60D6}"/>
                </a:ext>
              </a:extLst>
            </p:cNvPr>
            <p:cNvSpPr txBox="1"/>
            <p:nvPr/>
          </p:nvSpPr>
          <p:spPr>
            <a:xfrm>
              <a:off x="8708799" y="4592785"/>
              <a:ext cx="1292717" cy="307777"/>
            </a:xfrm>
            <a:prstGeom prst="rect">
              <a:avLst/>
            </a:prstGeom>
            <a:noFill/>
          </p:spPr>
          <p:txBody>
            <a:bodyPr wrap="square" rtlCol="0">
              <a:spAutoFit/>
            </a:bodyPr>
            <a:lstStyle/>
            <a:p>
              <a:r>
                <a:rPr lang="en-GB" sz="1400" dirty="0">
                  <a:solidFill>
                    <a:srgbClr val="00B0F0"/>
                  </a:solidFill>
                </a:rPr>
                <a:t>Decision node</a:t>
              </a:r>
            </a:p>
          </p:txBody>
        </p:sp>
        <p:sp>
          <p:nvSpPr>
            <p:cNvPr id="14" name="Rectangle 13">
              <a:extLst>
                <a:ext uri="{FF2B5EF4-FFF2-40B4-BE49-F238E27FC236}">
                  <a16:creationId xmlns:a16="http://schemas.microsoft.com/office/drawing/2014/main" id="{EA31C49B-BBB6-3E87-BB38-ECD87DA0C6A5}"/>
                </a:ext>
              </a:extLst>
            </p:cNvPr>
            <p:cNvSpPr/>
            <p:nvPr/>
          </p:nvSpPr>
          <p:spPr>
            <a:xfrm>
              <a:off x="7104905" y="4054739"/>
              <a:ext cx="959328" cy="331340"/>
            </a:xfrm>
            <a:prstGeom prst="rect">
              <a:avLst/>
            </a:prstGeom>
            <a:no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0" name="Connector: Curved 19">
              <a:extLst>
                <a:ext uri="{FF2B5EF4-FFF2-40B4-BE49-F238E27FC236}">
                  <a16:creationId xmlns:a16="http://schemas.microsoft.com/office/drawing/2014/main" id="{9DCBFF46-625A-B0F1-FDCE-C7E229958845}"/>
                </a:ext>
              </a:extLst>
            </p:cNvPr>
            <p:cNvCxnSpPr>
              <a:cxnSpLocks/>
            </p:cNvCxnSpPr>
            <p:nvPr/>
          </p:nvCxnSpPr>
          <p:spPr>
            <a:xfrm rot="5400000" flipH="1" flipV="1">
              <a:off x="9839546" y="4284344"/>
              <a:ext cx="165330" cy="217705"/>
            </a:xfrm>
            <a:prstGeom prst="curvedConnector2">
              <a:avLst/>
            </a:prstGeom>
            <a:ln>
              <a:tailEnd type="triangle"/>
            </a:ln>
          </p:spPr>
          <p:style>
            <a:lnRef idx="1">
              <a:schemeClr val="dk1"/>
            </a:lnRef>
            <a:fillRef idx="0">
              <a:schemeClr val="dk1"/>
            </a:fillRef>
            <a:effectRef idx="0">
              <a:schemeClr val="dk1"/>
            </a:effectRef>
            <a:fontRef idx="minor">
              <a:schemeClr val="tx1"/>
            </a:fontRef>
          </p:style>
        </p:cxnSp>
        <p:sp>
          <p:nvSpPr>
            <p:cNvPr id="21" name="Rectangle 20">
              <a:extLst>
                <a:ext uri="{FF2B5EF4-FFF2-40B4-BE49-F238E27FC236}">
                  <a16:creationId xmlns:a16="http://schemas.microsoft.com/office/drawing/2014/main" id="{EB0B4453-0DC4-5DF9-71F7-C497B9AC9DFF}"/>
                </a:ext>
              </a:extLst>
            </p:cNvPr>
            <p:cNvSpPr/>
            <p:nvPr/>
          </p:nvSpPr>
          <p:spPr>
            <a:xfrm>
              <a:off x="10450581" y="4054739"/>
              <a:ext cx="959328" cy="331340"/>
            </a:xfrm>
            <a:prstGeom prst="rect">
              <a:avLst/>
            </a:prstGeom>
            <a:no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22" name="TextBox 8">
            <a:extLst>
              <a:ext uri="{FF2B5EF4-FFF2-40B4-BE49-F238E27FC236}">
                <a16:creationId xmlns:a16="http://schemas.microsoft.com/office/drawing/2014/main" id="{D0EB206B-79E5-61A7-F958-3B059D5A358A}"/>
              </a:ext>
            </a:extLst>
          </p:cNvPr>
          <p:cNvSpPr txBox="1"/>
          <p:nvPr/>
        </p:nvSpPr>
        <p:spPr>
          <a:xfrm>
            <a:off x="474249" y="3195223"/>
            <a:ext cx="4384914" cy="1871794"/>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2987"/>
              </a:lnSpc>
            </a:pPr>
            <a:endParaRPr lang="en-US" sz="1750" dirty="0">
              <a:solidFill>
                <a:srgbClr val="404040"/>
              </a:solidFill>
              <a:latin typeface="Montserrat" pitchFamily="2" charset="77"/>
            </a:endParaRPr>
          </a:p>
          <a:p>
            <a:pPr>
              <a:lnSpc>
                <a:spcPts val="2987"/>
              </a:lnSpc>
            </a:pPr>
            <a:r>
              <a:rPr lang="en-US" sz="1600" dirty="0">
                <a:solidFill>
                  <a:srgbClr val="404040"/>
                </a:solidFill>
                <a:latin typeface="Montserrat" pitchFamily="2" charset="77"/>
              </a:rPr>
              <a:t>It has three different kinds of nodes:</a:t>
            </a:r>
          </a:p>
          <a:p>
            <a:pPr marL="285750" indent="-285750">
              <a:lnSpc>
                <a:spcPts val="2987"/>
              </a:lnSpc>
              <a:buFont typeface="Arial" panose="020B0604020202020204" pitchFamily="34" charset="0"/>
              <a:buChar char="•"/>
            </a:pPr>
            <a:r>
              <a:rPr lang="en-US" sz="1600" dirty="0">
                <a:solidFill>
                  <a:srgbClr val="404040"/>
                </a:solidFill>
                <a:latin typeface="Montserrat" pitchFamily="2" charset="77"/>
              </a:rPr>
              <a:t>Root node: </a:t>
            </a:r>
          </a:p>
          <a:p>
            <a:pPr marL="590520" lvl="1" indent="-285750">
              <a:lnSpc>
                <a:spcPts val="2987"/>
              </a:lnSpc>
              <a:buFont typeface="Arial" panose="020B0604020202020204" pitchFamily="34" charset="0"/>
              <a:buChar char="•"/>
            </a:pPr>
            <a:r>
              <a:rPr lang="en-US" sz="1400" dirty="0">
                <a:solidFill>
                  <a:srgbClr val="404040"/>
                </a:solidFill>
                <a:latin typeface="Montserrat" pitchFamily="2" charset="77"/>
              </a:rPr>
              <a:t>Contains </a:t>
            </a:r>
            <a:r>
              <a:rPr lang="en-US" sz="1400" b="1" dirty="0">
                <a:solidFill>
                  <a:srgbClr val="404040"/>
                </a:solidFill>
                <a:latin typeface="Montserrat" pitchFamily="2" charset="77"/>
              </a:rPr>
              <a:t>all</a:t>
            </a:r>
            <a:r>
              <a:rPr lang="en-US" sz="1400" dirty="0">
                <a:solidFill>
                  <a:srgbClr val="404040"/>
                </a:solidFill>
                <a:latin typeface="Montserrat" pitchFamily="2" charset="77"/>
              </a:rPr>
              <a:t> datapoints</a:t>
            </a:r>
          </a:p>
          <a:p>
            <a:pPr marL="590520" lvl="1" indent="-285750">
              <a:lnSpc>
                <a:spcPts val="2987"/>
              </a:lnSpc>
              <a:buFont typeface="Arial" panose="020B0604020202020204" pitchFamily="34" charset="0"/>
              <a:buChar char="•"/>
            </a:pPr>
            <a:r>
              <a:rPr lang="en-US" sz="1400" dirty="0">
                <a:solidFill>
                  <a:srgbClr val="404040"/>
                </a:solidFill>
                <a:latin typeface="Montserrat" pitchFamily="2" charset="77"/>
              </a:rPr>
              <a:t>The first check is made</a:t>
            </a:r>
          </a:p>
        </p:txBody>
      </p:sp>
      <p:sp>
        <p:nvSpPr>
          <p:cNvPr id="23" name="TextBox 8">
            <a:extLst>
              <a:ext uri="{FF2B5EF4-FFF2-40B4-BE49-F238E27FC236}">
                <a16:creationId xmlns:a16="http://schemas.microsoft.com/office/drawing/2014/main" id="{67283DB0-D588-6722-D498-DF59D9F58965}"/>
              </a:ext>
            </a:extLst>
          </p:cNvPr>
          <p:cNvSpPr txBox="1"/>
          <p:nvPr/>
        </p:nvSpPr>
        <p:spPr>
          <a:xfrm>
            <a:off x="474249" y="4768700"/>
            <a:ext cx="4384914" cy="1102353"/>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2987"/>
              </a:lnSpc>
            </a:pPr>
            <a:endParaRPr lang="en-US" sz="1750" dirty="0">
              <a:solidFill>
                <a:srgbClr val="404040"/>
              </a:solidFill>
              <a:latin typeface="Montserrat" pitchFamily="2" charset="77"/>
            </a:endParaRPr>
          </a:p>
          <a:p>
            <a:pPr marL="285750" indent="-285750">
              <a:lnSpc>
                <a:spcPts val="2987"/>
              </a:lnSpc>
              <a:buFont typeface="Arial" panose="020B0604020202020204" pitchFamily="34" charset="0"/>
              <a:buChar char="•"/>
            </a:pPr>
            <a:r>
              <a:rPr lang="en-US" sz="1600" dirty="0">
                <a:solidFill>
                  <a:srgbClr val="404040"/>
                </a:solidFill>
                <a:latin typeface="Montserrat" pitchFamily="2" charset="77"/>
              </a:rPr>
              <a:t>Decision node: </a:t>
            </a:r>
          </a:p>
          <a:p>
            <a:pPr marL="590520" lvl="1" indent="-285750">
              <a:lnSpc>
                <a:spcPts val="2987"/>
              </a:lnSpc>
              <a:buFont typeface="Arial" panose="020B0604020202020204" pitchFamily="34" charset="0"/>
              <a:buChar char="•"/>
            </a:pPr>
            <a:r>
              <a:rPr lang="en-US" sz="1400" dirty="0">
                <a:solidFill>
                  <a:srgbClr val="404040"/>
                </a:solidFill>
                <a:latin typeface="Montserrat" pitchFamily="2" charset="77"/>
              </a:rPr>
              <a:t>Subsequent checks</a:t>
            </a:r>
          </a:p>
        </p:txBody>
      </p:sp>
      <p:sp>
        <p:nvSpPr>
          <p:cNvPr id="24" name="TextBox 8">
            <a:extLst>
              <a:ext uri="{FF2B5EF4-FFF2-40B4-BE49-F238E27FC236}">
                <a16:creationId xmlns:a16="http://schemas.microsoft.com/office/drawing/2014/main" id="{8FE12702-95B2-8974-1FB0-DFEA176FC6A5}"/>
              </a:ext>
            </a:extLst>
          </p:cNvPr>
          <p:cNvSpPr txBox="1"/>
          <p:nvPr/>
        </p:nvSpPr>
        <p:spPr>
          <a:xfrm>
            <a:off x="474249" y="5527955"/>
            <a:ext cx="4384914" cy="1102353"/>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2987"/>
              </a:lnSpc>
            </a:pPr>
            <a:endParaRPr lang="en-US" sz="1750" dirty="0">
              <a:solidFill>
                <a:srgbClr val="404040"/>
              </a:solidFill>
              <a:latin typeface="Montserrat" pitchFamily="2" charset="77"/>
            </a:endParaRPr>
          </a:p>
          <a:p>
            <a:pPr marL="285750" indent="-285750">
              <a:lnSpc>
                <a:spcPts val="2987"/>
              </a:lnSpc>
              <a:buFont typeface="Arial" panose="020B0604020202020204" pitchFamily="34" charset="0"/>
              <a:buChar char="•"/>
            </a:pPr>
            <a:r>
              <a:rPr lang="en-US" sz="1600" dirty="0">
                <a:solidFill>
                  <a:srgbClr val="404040"/>
                </a:solidFill>
                <a:latin typeface="Montserrat" pitchFamily="2" charset="77"/>
              </a:rPr>
              <a:t>Leaf node:</a:t>
            </a:r>
          </a:p>
          <a:p>
            <a:pPr marL="590520" lvl="1" indent="-285750">
              <a:lnSpc>
                <a:spcPts val="2987"/>
              </a:lnSpc>
              <a:buFont typeface="Arial" panose="020B0604020202020204" pitchFamily="34" charset="0"/>
              <a:buChar char="•"/>
            </a:pPr>
            <a:r>
              <a:rPr lang="en-US" sz="1400" dirty="0">
                <a:solidFill>
                  <a:srgbClr val="404040"/>
                </a:solidFill>
                <a:latin typeface="Montserrat" pitchFamily="2" charset="77"/>
              </a:rPr>
              <a:t>Labeled with of the possible classes</a:t>
            </a:r>
            <a:endParaRPr lang="en-US" sz="1733" dirty="0">
              <a:solidFill>
                <a:srgbClr val="404040"/>
              </a:solidFill>
              <a:latin typeface="Montserrat" pitchFamily="2" charset="77"/>
            </a:endParaRPr>
          </a:p>
        </p:txBody>
      </p:sp>
      <p:grpSp>
        <p:nvGrpSpPr>
          <p:cNvPr id="31" name="Group 30">
            <a:extLst>
              <a:ext uri="{FF2B5EF4-FFF2-40B4-BE49-F238E27FC236}">
                <a16:creationId xmlns:a16="http://schemas.microsoft.com/office/drawing/2014/main" id="{7DA87C46-665A-800C-AB53-19048DBF2E20}"/>
              </a:ext>
            </a:extLst>
          </p:cNvPr>
          <p:cNvGrpSpPr/>
          <p:nvPr/>
        </p:nvGrpSpPr>
        <p:grpSpPr>
          <a:xfrm>
            <a:off x="6529228" y="5533862"/>
            <a:ext cx="2224982" cy="800092"/>
            <a:chOff x="6529228" y="5533862"/>
            <a:chExt cx="2224982" cy="800092"/>
          </a:xfrm>
        </p:grpSpPr>
        <p:sp>
          <p:nvSpPr>
            <p:cNvPr id="16" name="Rectangle 15">
              <a:extLst>
                <a:ext uri="{FF2B5EF4-FFF2-40B4-BE49-F238E27FC236}">
                  <a16:creationId xmlns:a16="http://schemas.microsoft.com/office/drawing/2014/main" id="{3F0F4097-A482-0148-0ABD-15780EF9CA86}"/>
                </a:ext>
              </a:extLst>
            </p:cNvPr>
            <p:cNvSpPr/>
            <p:nvPr/>
          </p:nvSpPr>
          <p:spPr>
            <a:xfrm>
              <a:off x="6529228" y="5533862"/>
              <a:ext cx="689977" cy="363904"/>
            </a:xfrm>
            <a:prstGeom prst="rect">
              <a:avLst/>
            </a:prstGeom>
            <a:no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TextBox 16">
              <a:extLst>
                <a:ext uri="{FF2B5EF4-FFF2-40B4-BE49-F238E27FC236}">
                  <a16:creationId xmlns:a16="http://schemas.microsoft.com/office/drawing/2014/main" id="{E70432A5-3EFB-A180-BB03-1F1476FBA9A9}"/>
                </a:ext>
              </a:extLst>
            </p:cNvPr>
            <p:cNvSpPr txBox="1"/>
            <p:nvPr/>
          </p:nvSpPr>
          <p:spPr>
            <a:xfrm>
              <a:off x="7145259" y="6026177"/>
              <a:ext cx="1292717" cy="307777"/>
            </a:xfrm>
            <a:prstGeom prst="rect">
              <a:avLst/>
            </a:prstGeom>
            <a:noFill/>
          </p:spPr>
          <p:txBody>
            <a:bodyPr wrap="square" rtlCol="0">
              <a:spAutoFit/>
            </a:bodyPr>
            <a:lstStyle/>
            <a:p>
              <a:r>
                <a:rPr lang="en-GB" sz="1400" dirty="0">
                  <a:solidFill>
                    <a:srgbClr val="00B050"/>
                  </a:solidFill>
                </a:rPr>
                <a:t>Leaf node</a:t>
              </a:r>
            </a:p>
          </p:txBody>
        </p:sp>
        <p:cxnSp>
          <p:nvCxnSpPr>
            <p:cNvPr id="18" name="Connector: Curved 17">
              <a:extLst>
                <a:ext uri="{FF2B5EF4-FFF2-40B4-BE49-F238E27FC236}">
                  <a16:creationId xmlns:a16="http://schemas.microsoft.com/office/drawing/2014/main" id="{DF6A38AC-661C-C248-2336-32FD261A20EF}"/>
                </a:ext>
              </a:extLst>
            </p:cNvPr>
            <p:cNvCxnSpPr>
              <a:cxnSpLocks/>
            </p:cNvCxnSpPr>
            <p:nvPr/>
          </p:nvCxnSpPr>
          <p:spPr>
            <a:xfrm rot="16200000" flipV="1">
              <a:off x="7308730" y="5743465"/>
              <a:ext cx="165330" cy="217705"/>
            </a:xfrm>
            <a:prstGeom prst="curvedConnector2">
              <a:avLst/>
            </a:prstGeom>
            <a:ln>
              <a:tailEnd type="triangle"/>
            </a:ln>
          </p:spPr>
          <p:style>
            <a:lnRef idx="1">
              <a:schemeClr val="dk1"/>
            </a:lnRef>
            <a:fillRef idx="0">
              <a:schemeClr val="dk1"/>
            </a:fillRef>
            <a:effectRef idx="0">
              <a:schemeClr val="dk1"/>
            </a:effectRef>
            <a:fontRef idx="minor">
              <a:schemeClr val="tx1"/>
            </a:fontRef>
          </p:style>
        </p:cxnSp>
        <p:sp>
          <p:nvSpPr>
            <p:cNvPr id="28" name="Rectangle 27">
              <a:extLst>
                <a:ext uri="{FF2B5EF4-FFF2-40B4-BE49-F238E27FC236}">
                  <a16:creationId xmlns:a16="http://schemas.microsoft.com/office/drawing/2014/main" id="{A7F7440A-0BEF-63E1-2B60-1948DAE995E8}"/>
                </a:ext>
              </a:extLst>
            </p:cNvPr>
            <p:cNvSpPr/>
            <p:nvPr/>
          </p:nvSpPr>
          <p:spPr>
            <a:xfrm>
              <a:off x="8064233" y="5533862"/>
              <a:ext cx="689977" cy="363904"/>
            </a:xfrm>
            <a:prstGeom prst="rect">
              <a:avLst/>
            </a:prstGeom>
            <a:no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0" name="Connector: Curved 29">
              <a:extLst>
                <a:ext uri="{FF2B5EF4-FFF2-40B4-BE49-F238E27FC236}">
                  <a16:creationId xmlns:a16="http://schemas.microsoft.com/office/drawing/2014/main" id="{6E401A98-D89C-5279-1AD6-AE15926FC9B4}"/>
                </a:ext>
              </a:extLst>
            </p:cNvPr>
            <p:cNvCxnSpPr>
              <a:cxnSpLocks/>
            </p:cNvCxnSpPr>
            <p:nvPr/>
          </p:nvCxnSpPr>
          <p:spPr>
            <a:xfrm rot="5400000" flipH="1" flipV="1">
              <a:off x="7739403" y="5743466"/>
              <a:ext cx="165330" cy="217705"/>
            </a:xfrm>
            <a:prstGeom prst="curvedConnector2">
              <a:avLst/>
            </a:prstGeom>
            <a:ln>
              <a:tailEnd type="triangle"/>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1749929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24" grpId="0"/>
    </p:bldLst>
  </p:timing>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53" name="Freeform 4">
            <a:extLst>
              <a:ext uri="{FF2B5EF4-FFF2-40B4-BE49-F238E27FC236}">
                <a16:creationId xmlns:a16="http://schemas.microsoft.com/office/drawing/2014/main" id="{92DFB97B-5611-676A-87C0-74280A9670B9}"/>
              </a:ext>
            </a:extLst>
          </p:cNvPr>
          <p:cNvSpPr/>
          <p:nvPr/>
        </p:nvSpPr>
        <p:spPr>
          <a:xfrm>
            <a:off x="0" y="392093"/>
            <a:ext cx="12192000" cy="1270000"/>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DK" sz="800"/>
          </a:p>
        </p:txBody>
      </p:sp>
      <p:sp>
        <p:nvSpPr>
          <p:cNvPr id="12" name="Freeform 4">
            <a:extLst>
              <a:ext uri="{FF2B5EF4-FFF2-40B4-BE49-F238E27FC236}">
                <a16:creationId xmlns:a16="http://schemas.microsoft.com/office/drawing/2014/main" id="{A4A4BF7F-CB5C-F443-090B-8756E675793A}"/>
              </a:ext>
            </a:extLst>
          </p:cNvPr>
          <p:cNvSpPr/>
          <p:nvPr/>
        </p:nvSpPr>
        <p:spPr>
          <a:xfrm>
            <a:off x="5973011" y="1684032"/>
            <a:ext cx="6202056" cy="5199368"/>
          </a:xfrm>
          <a:custGeom>
            <a:avLst/>
            <a:gdLst/>
            <a:ahLst/>
            <a:cxnLst/>
            <a:rect l="l" t="t" r="r" b="b"/>
            <a:pathLst>
              <a:path w="220314" h="2861297">
                <a:moveTo>
                  <a:pt x="0" y="0"/>
                </a:moveTo>
                <a:lnTo>
                  <a:pt x="220314" y="0"/>
                </a:lnTo>
                <a:lnTo>
                  <a:pt x="220314" y="2861297"/>
                </a:lnTo>
                <a:lnTo>
                  <a:pt x="0" y="2861297"/>
                </a:lnTo>
                <a:close/>
              </a:path>
            </a:pathLst>
          </a:custGeom>
          <a:solidFill>
            <a:schemeClr val="bg1">
              <a:alpha val="83922"/>
            </a:schemeClr>
          </a:solid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DK" sz="800" dirty="0"/>
          </a:p>
        </p:txBody>
      </p:sp>
      <p:sp>
        <p:nvSpPr>
          <p:cNvPr id="10" name="TextBox 7">
            <a:extLst>
              <a:ext uri="{FF2B5EF4-FFF2-40B4-BE49-F238E27FC236}">
                <a16:creationId xmlns:a16="http://schemas.microsoft.com/office/drawing/2014/main" id="{B8E00E61-96CE-8A79-7C82-3B751B4651F8}"/>
              </a:ext>
            </a:extLst>
          </p:cNvPr>
          <p:cNvSpPr txBox="1"/>
          <p:nvPr/>
        </p:nvSpPr>
        <p:spPr>
          <a:xfrm>
            <a:off x="823726" y="706290"/>
            <a:ext cx="10511354" cy="614207"/>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5205"/>
              </a:lnSpc>
              <a:spcBef>
                <a:spcPct val="0"/>
              </a:spcBef>
            </a:pPr>
            <a:r>
              <a:rPr lang="en-US" sz="3600" b="1" dirty="0">
                <a:solidFill>
                  <a:srgbClr val="404040"/>
                </a:solidFill>
                <a:latin typeface="Montserrat" pitchFamily="2" charset="77"/>
              </a:rPr>
              <a:t>DECISION TREE: TRAINABLE PARAMETERS</a:t>
            </a:r>
          </a:p>
        </p:txBody>
      </p:sp>
      <p:pic>
        <p:nvPicPr>
          <p:cNvPr id="2" name="Picture 1" descr="A diagram of weather forecast&#10;&#10;Description automatically generated">
            <a:extLst>
              <a:ext uri="{FF2B5EF4-FFF2-40B4-BE49-F238E27FC236}">
                <a16:creationId xmlns:a16="http://schemas.microsoft.com/office/drawing/2014/main" id="{99EAEA01-807A-AE06-5520-A4F0423729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42195" y="2644340"/>
            <a:ext cx="5225927" cy="3187330"/>
          </a:xfrm>
          <a:prstGeom prst="rect">
            <a:avLst/>
          </a:prstGeom>
        </p:spPr>
      </p:pic>
      <p:sp>
        <p:nvSpPr>
          <p:cNvPr id="5" name="TextBox 8">
            <a:extLst>
              <a:ext uri="{FF2B5EF4-FFF2-40B4-BE49-F238E27FC236}">
                <a16:creationId xmlns:a16="http://schemas.microsoft.com/office/drawing/2014/main" id="{A8595D9C-3737-3850-1636-175DDF60830B}"/>
              </a:ext>
            </a:extLst>
          </p:cNvPr>
          <p:cNvSpPr txBox="1"/>
          <p:nvPr/>
        </p:nvSpPr>
        <p:spPr>
          <a:xfrm>
            <a:off x="6756400" y="1871981"/>
            <a:ext cx="4419600" cy="347659"/>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2987"/>
              </a:lnSpc>
            </a:pPr>
            <a:r>
              <a:rPr lang="en-US" sz="1867" b="1" dirty="0">
                <a:solidFill>
                  <a:srgbClr val="404040"/>
                </a:solidFill>
                <a:latin typeface="Montserrat" pitchFamily="2" charset="77"/>
              </a:rPr>
              <a:t>Will I bike to work today?</a:t>
            </a:r>
            <a:endParaRPr lang="en-US" sz="1867" dirty="0">
              <a:solidFill>
                <a:srgbClr val="404040"/>
              </a:solidFill>
              <a:latin typeface="Montserrat" pitchFamily="2" charset="77"/>
            </a:endParaRPr>
          </a:p>
        </p:txBody>
      </p:sp>
      <p:sp>
        <p:nvSpPr>
          <p:cNvPr id="6" name="TextBox 8">
            <a:extLst>
              <a:ext uri="{FF2B5EF4-FFF2-40B4-BE49-F238E27FC236}">
                <a16:creationId xmlns:a16="http://schemas.microsoft.com/office/drawing/2014/main" id="{F80AA474-BD0E-246C-F66B-DF4675C2D71B}"/>
              </a:ext>
            </a:extLst>
          </p:cNvPr>
          <p:cNvSpPr txBox="1"/>
          <p:nvPr/>
        </p:nvSpPr>
        <p:spPr>
          <a:xfrm>
            <a:off x="474249" y="1810238"/>
            <a:ext cx="4384914" cy="728726"/>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2987"/>
              </a:lnSpc>
            </a:pPr>
            <a:r>
              <a:rPr lang="en-US" sz="1750" dirty="0">
                <a:solidFill>
                  <a:srgbClr val="404040"/>
                </a:solidFill>
                <a:latin typeface="Montserrat" pitchFamily="2" charset="77"/>
              </a:rPr>
              <a:t>Just like a linear regression model we fit the decision tree to our data.</a:t>
            </a:r>
          </a:p>
        </p:txBody>
      </p:sp>
      <p:sp>
        <p:nvSpPr>
          <p:cNvPr id="7" name="TextBox 8">
            <a:extLst>
              <a:ext uri="{FF2B5EF4-FFF2-40B4-BE49-F238E27FC236}">
                <a16:creationId xmlns:a16="http://schemas.microsoft.com/office/drawing/2014/main" id="{07DD6E54-9FBD-1A20-C115-104EDB7F6F84}"/>
              </a:ext>
            </a:extLst>
          </p:cNvPr>
          <p:cNvSpPr txBox="1"/>
          <p:nvPr/>
        </p:nvSpPr>
        <p:spPr>
          <a:xfrm>
            <a:off x="474249" y="2941725"/>
            <a:ext cx="4848028" cy="1871794"/>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2987"/>
              </a:lnSpc>
            </a:pPr>
            <a:r>
              <a:rPr lang="en-US" sz="1750" dirty="0">
                <a:solidFill>
                  <a:srgbClr val="404040"/>
                </a:solidFill>
                <a:latin typeface="Montserrat" pitchFamily="2" charset="77"/>
              </a:rPr>
              <a:t>Hyperparameters:</a:t>
            </a:r>
          </a:p>
          <a:p>
            <a:pPr marL="285750" indent="-285750">
              <a:lnSpc>
                <a:spcPts val="2987"/>
              </a:lnSpc>
              <a:buFont typeface="Arial" panose="020B0604020202020204" pitchFamily="34" charset="0"/>
              <a:buChar char="•"/>
            </a:pPr>
            <a:r>
              <a:rPr lang="en-US" sz="1400" dirty="0">
                <a:solidFill>
                  <a:srgbClr val="404040"/>
                </a:solidFill>
                <a:latin typeface="Montserrat" pitchFamily="2" charset="77"/>
              </a:rPr>
              <a:t>Criterion to evaluate the goodness of the split</a:t>
            </a:r>
          </a:p>
          <a:p>
            <a:pPr marL="285750" indent="-285750">
              <a:lnSpc>
                <a:spcPts val="2987"/>
              </a:lnSpc>
              <a:buFont typeface="Arial" panose="020B0604020202020204" pitchFamily="34" charset="0"/>
              <a:buChar char="•"/>
            </a:pPr>
            <a:r>
              <a:rPr lang="en-US" sz="1400" dirty="0">
                <a:solidFill>
                  <a:srgbClr val="404040"/>
                </a:solidFill>
                <a:latin typeface="Montserrat" pitchFamily="2" charset="77"/>
              </a:rPr>
              <a:t>Number of leaf nodes</a:t>
            </a:r>
          </a:p>
          <a:p>
            <a:pPr marL="285750" indent="-285750">
              <a:lnSpc>
                <a:spcPts val="2987"/>
              </a:lnSpc>
              <a:buFont typeface="Arial" panose="020B0604020202020204" pitchFamily="34" charset="0"/>
              <a:buChar char="•"/>
            </a:pPr>
            <a:r>
              <a:rPr lang="en-US" sz="1400" dirty="0">
                <a:solidFill>
                  <a:srgbClr val="404040"/>
                </a:solidFill>
                <a:latin typeface="Montserrat" pitchFamily="2" charset="77"/>
              </a:rPr>
              <a:t>Minimum amount of samples in a leaf</a:t>
            </a:r>
          </a:p>
          <a:p>
            <a:pPr marL="285750" indent="-285750">
              <a:lnSpc>
                <a:spcPts val="2987"/>
              </a:lnSpc>
              <a:buFont typeface="Arial" panose="020B0604020202020204" pitchFamily="34" charset="0"/>
              <a:buChar char="•"/>
            </a:pPr>
            <a:r>
              <a:rPr lang="en-US" sz="1400" dirty="0">
                <a:solidFill>
                  <a:srgbClr val="404040"/>
                </a:solidFill>
                <a:latin typeface="Montserrat" pitchFamily="2" charset="77"/>
              </a:rPr>
              <a:t>Other parameters related to structure</a:t>
            </a:r>
          </a:p>
        </p:txBody>
      </p:sp>
      <p:sp>
        <p:nvSpPr>
          <p:cNvPr id="3" name="TextBox 8">
            <a:extLst>
              <a:ext uri="{FF2B5EF4-FFF2-40B4-BE49-F238E27FC236}">
                <a16:creationId xmlns:a16="http://schemas.microsoft.com/office/drawing/2014/main" id="{BF2F084A-EB1E-329F-4625-62DAAFA819C3}"/>
              </a:ext>
            </a:extLst>
          </p:cNvPr>
          <p:cNvSpPr txBox="1"/>
          <p:nvPr/>
        </p:nvSpPr>
        <p:spPr>
          <a:xfrm>
            <a:off x="474249" y="5280493"/>
            <a:ext cx="4384914" cy="1102353"/>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2987"/>
              </a:lnSpc>
            </a:pPr>
            <a:r>
              <a:rPr lang="en-US" sz="1750" dirty="0">
                <a:solidFill>
                  <a:srgbClr val="404040"/>
                </a:solidFill>
                <a:latin typeface="Montserrat" pitchFamily="2" charset="77"/>
              </a:rPr>
              <a:t>Trainable parameters:</a:t>
            </a:r>
          </a:p>
          <a:p>
            <a:pPr marL="285750" indent="-285750">
              <a:lnSpc>
                <a:spcPts val="2987"/>
              </a:lnSpc>
              <a:buFont typeface="Arial" panose="020B0604020202020204" pitchFamily="34" charset="0"/>
              <a:buChar char="•"/>
            </a:pPr>
            <a:r>
              <a:rPr lang="en-US" sz="1400" dirty="0">
                <a:solidFill>
                  <a:srgbClr val="404040"/>
                </a:solidFill>
                <a:latin typeface="Montserrat" pitchFamily="2" charset="77"/>
              </a:rPr>
              <a:t>The structure of the tree</a:t>
            </a:r>
          </a:p>
          <a:p>
            <a:pPr marL="285750" indent="-285750">
              <a:lnSpc>
                <a:spcPts val="2987"/>
              </a:lnSpc>
              <a:buFont typeface="Arial" panose="020B0604020202020204" pitchFamily="34" charset="0"/>
              <a:buChar char="•"/>
            </a:pPr>
            <a:r>
              <a:rPr lang="en-US" sz="1400" dirty="0">
                <a:solidFill>
                  <a:srgbClr val="404040"/>
                </a:solidFill>
                <a:latin typeface="Montserrat" pitchFamily="2" charset="77"/>
              </a:rPr>
              <a:t>Feature importance</a:t>
            </a:r>
          </a:p>
        </p:txBody>
      </p:sp>
    </p:spTree>
    <p:extLst>
      <p:ext uri="{BB962C8B-B14F-4D97-AF65-F5344CB8AC3E}">
        <p14:creationId xmlns:p14="http://schemas.microsoft.com/office/powerpoint/2010/main" val="3474495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BF55217-224D-5E98-309E-BF82FF0B8568}"/>
              </a:ext>
            </a:extLst>
          </p:cNvPr>
          <p:cNvSpPr txBox="1"/>
          <p:nvPr/>
        </p:nvSpPr>
        <p:spPr>
          <a:xfrm>
            <a:off x="2573867" y="2286000"/>
            <a:ext cx="7179733" cy="1200329"/>
          </a:xfrm>
          <a:prstGeom prst="rect">
            <a:avLst/>
          </a:prstGeom>
          <a:noFill/>
        </p:spPr>
        <p:txBody>
          <a:bodyPr wrap="square" rtlCol="0">
            <a:spAutoFit/>
          </a:bodyPr>
          <a:lstStyle/>
          <a:p>
            <a:r>
              <a:rPr lang="en-GB" dirty="0"/>
              <a:t>Tree notebook:</a:t>
            </a:r>
          </a:p>
          <a:p>
            <a:r>
              <a:rPr lang="en-GB" dirty="0">
                <a:hlinkClick r:id="rId3"/>
              </a:rPr>
              <a:t>https://colab.research.google.com/drive/1XyEhUX2vlsBJRkSHSmrhW-FrGfdeHH7G</a:t>
            </a:r>
            <a:endParaRPr lang="en-GB" dirty="0"/>
          </a:p>
          <a:p>
            <a:endParaRPr lang="en-GB" dirty="0"/>
          </a:p>
        </p:txBody>
      </p:sp>
    </p:spTree>
    <p:extLst>
      <p:ext uri="{BB962C8B-B14F-4D97-AF65-F5344CB8AC3E}">
        <p14:creationId xmlns:p14="http://schemas.microsoft.com/office/powerpoint/2010/main" val="344196282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A10A668-9617-1A52-9DC4-F397CD304D6D}"/>
              </a:ext>
            </a:extLst>
          </p:cNvPr>
          <p:cNvSpPr/>
          <p:nvPr/>
        </p:nvSpPr>
        <p:spPr>
          <a:xfrm>
            <a:off x="6494755" y="0"/>
            <a:ext cx="5695577"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endParaRPr lang="en-GB" sz="800" dirty="0"/>
          </a:p>
        </p:txBody>
      </p:sp>
      <p:sp>
        <p:nvSpPr>
          <p:cNvPr id="4" name="Freeform 4"/>
          <p:cNvSpPr/>
          <p:nvPr/>
        </p:nvSpPr>
        <p:spPr>
          <a:xfrm>
            <a:off x="-12700" y="431800"/>
            <a:ext cx="12204700" cy="1168400"/>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DK" sz="800"/>
          </a:p>
        </p:txBody>
      </p:sp>
      <p:sp>
        <p:nvSpPr>
          <p:cNvPr id="6" name="TextBox 6"/>
          <p:cNvSpPr txBox="1"/>
          <p:nvPr/>
        </p:nvSpPr>
        <p:spPr>
          <a:xfrm>
            <a:off x="539655" y="719074"/>
            <a:ext cx="8205760" cy="614207"/>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5205"/>
              </a:lnSpc>
              <a:spcBef>
                <a:spcPct val="0"/>
              </a:spcBef>
            </a:pPr>
            <a:r>
              <a:rPr lang="en-US" sz="3600" b="1" dirty="0">
                <a:solidFill>
                  <a:srgbClr val="404040"/>
                </a:solidFill>
                <a:latin typeface="Montserrat" panose="00000500000000000000" pitchFamily="2" charset="0"/>
              </a:rPr>
              <a:t>CLASSIFIER PERFORMANCE</a:t>
            </a:r>
          </a:p>
        </p:txBody>
      </p:sp>
      <p:sp>
        <p:nvSpPr>
          <p:cNvPr id="7" name="TextBox 7"/>
          <p:cNvSpPr txBox="1"/>
          <p:nvPr/>
        </p:nvSpPr>
        <p:spPr>
          <a:xfrm>
            <a:off x="540909" y="1680569"/>
            <a:ext cx="5363400" cy="3805657"/>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230306" lvl="1">
              <a:lnSpc>
                <a:spcPts val="2987"/>
              </a:lnSpc>
            </a:pPr>
            <a:endParaRPr lang="en-US" sz="1867" dirty="0">
              <a:solidFill>
                <a:srgbClr val="404040"/>
              </a:solidFill>
              <a:latin typeface="Montserrat" panose="00000500000000000000" pitchFamily="2" charset="0"/>
            </a:endParaRPr>
          </a:p>
          <a:p>
            <a:pPr marL="230305" lvl="1">
              <a:lnSpc>
                <a:spcPts val="2987"/>
              </a:lnSpc>
            </a:pPr>
            <a:r>
              <a:rPr lang="en-US" sz="1733" dirty="0">
                <a:solidFill>
                  <a:srgbClr val="404040"/>
                </a:solidFill>
                <a:latin typeface="Montserrat" panose="00000500000000000000" pitchFamily="2" charset="0"/>
              </a:rPr>
              <a:t>For a classifier that output only labels, like a decision tree, we look at the numbers of True and False negatives and positives. </a:t>
            </a:r>
          </a:p>
          <a:p>
            <a:pPr marL="230305" lvl="1">
              <a:lnSpc>
                <a:spcPts val="2987"/>
              </a:lnSpc>
            </a:pPr>
            <a:endParaRPr lang="en-US" sz="1733" dirty="0">
              <a:solidFill>
                <a:srgbClr val="404040"/>
              </a:solidFill>
              <a:latin typeface="Montserrat" panose="00000500000000000000" pitchFamily="2" charset="0"/>
            </a:endParaRPr>
          </a:p>
          <a:p>
            <a:pPr marL="230305" lvl="1">
              <a:lnSpc>
                <a:spcPts val="2987"/>
              </a:lnSpc>
            </a:pPr>
            <a:r>
              <a:rPr lang="en-US" sz="1733" dirty="0">
                <a:solidFill>
                  <a:srgbClr val="404040"/>
                </a:solidFill>
                <a:latin typeface="Montserrat" panose="00000500000000000000" pitchFamily="2" charset="0"/>
              </a:rPr>
              <a:t>This is called a confusion matrix. </a:t>
            </a:r>
          </a:p>
          <a:p>
            <a:pPr marL="230305" lvl="1">
              <a:lnSpc>
                <a:spcPts val="2987"/>
              </a:lnSpc>
            </a:pPr>
            <a:endParaRPr lang="en-US" sz="1733" dirty="0">
              <a:solidFill>
                <a:srgbClr val="404040"/>
              </a:solidFill>
              <a:latin typeface="Montserrat" panose="00000500000000000000" pitchFamily="2" charset="0"/>
            </a:endParaRPr>
          </a:p>
          <a:p>
            <a:pPr marL="230305" lvl="1">
              <a:lnSpc>
                <a:spcPts val="2987"/>
              </a:lnSpc>
            </a:pPr>
            <a:r>
              <a:rPr lang="en-US" sz="1733" b="1" dirty="0">
                <a:solidFill>
                  <a:srgbClr val="404040"/>
                </a:solidFill>
                <a:latin typeface="Montserrat" panose="00000500000000000000" pitchFamily="2" charset="0"/>
              </a:rPr>
              <a:t>However … </a:t>
            </a:r>
          </a:p>
          <a:p>
            <a:pPr marL="230306" lvl="1">
              <a:lnSpc>
                <a:spcPts val="2987"/>
              </a:lnSpc>
            </a:pPr>
            <a:endParaRPr lang="en-US" sz="1733" dirty="0">
              <a:solidFill>
                <a:srgbClr val="404040"/>
              </a:solidFill>
              <a:latin typeface="Montserrat" panose="00000500000000000000" pitchFamily="2" charset="0"/>
            </a:endParaRPr>
          </a:p>
          <a:p>
            <a:pPr>
              <a:lnSpc>
                <a:spcPts val="2987"/>
              </a:lnSpc>
            </a:pPr>
            <a:endParaRPr lang="en-US" sz="1867" dirty="0">
              <a:solidFill>
                <a:srgbClr val="404040"/>
              </a:solidFill>
              <a:latin typeface="Now"/>
            </a:endParaRPr>
          </a:p>
        </p:txBody>
      </p:sp>
      <p:pic>
        <p:nvPicPr>
          <p:cNvPr id="2" name="Picture 1" descr="A blue and black logo&#10;&#10;Description automatically generated">
            <a:extLst>
              <a:ext uri="{FF2B5EF4-FFF2-40B4-BE49-F238E27FC236}">
                <a16:creationId xmlns:a16="http://schemas.microsoft.com/office/drawing/2014/main" id="{38607FCB-7904-46CE-9865-A9A545C51D8C}"/>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pic>
        <p:nvPicPr>
          <p:cNvPr id="5" name="Picture 4" descr="A grid of different choices&#10;&#10;Description automatically generated with medium confidence">
            <a:extLst>
              <a:ext uri="{FF2B5EF4-FFF2-40B4-BE49-F238E27FC236}">
                <a16:creationId xmlns:a16="http://schemas.microsoft.com/office/drawing/2014/main" id="{62B7F7EE-DBBC-8875-6770-041EE2419961}"/>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5681" t="3609" r="1984" b="3838"/>
          <a:stretch/>
        </p:blipFill>
        <p:spPr>
          <a:xfrm>
            <a:off x="7294359" y="1680569"/>
            <a:ext cx="3924625" cy="2948063"/>
          </a:xfrm>
          <a:prstGeom prst="rect">
            <a:avLst/>
          </a:prstGeom>
          <a:ln w="12700">
            <a:solidFill>
              <a:srgbClr val="404040"/>
            </a:solidFill>
          </a:ln>
        </p:spPr>
      </p:pic>
      <p:pic>
        <p:nvPicPr>
          <p:cNvPr id="3" name="Picture 2">
            <a:extLst>
              <a:ext uri="{FF2B5EF4-FFF2-40B4-BE49-F238E27FC236}">
                <a16:creationId xmlns:a16="http://schemas.microsoft.com/office/drawing/2014/main" id="{F26941A2-29A3-55C3-3725-2418F437DF1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65295" y="4789679"/>
            <a:ext cx="3553689" cy="1762630"/>
          </a:xfrm>
          <a:prstGeom prst="rect">
            <a:avLst/>
          </a:prstGeom>
        </p:spPr>
      </p:pic>
    </p:spTree>
    <p:extLst>
      <p:ext uri="{BB962C8B-B14F-4D97-AF65-F5344CB8AC3E}">
        <p14:creationId xmlns:p14="http://schemas.microsoft.com/office/powerpoint/2010/main" val="2728539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9">
            <a:extLst>
              <a:ext uri="{FF2B5EF4-FFF2-40B4-BE49-F238E27FC236}">
                <a16:creationId xmlns:a16="http://schemas.microsoft.com/office/drawing/2014/main" id="{675294CD-E2CF-954F-408F-7991845E1F06}"/>
              </a:ext>
            </a:extLst>
          </p:cNvPr>
          <p:cNvSpPr txBox="1"/>
          <p:nvPr/>
        </p:nvSpPr>
        <p:spPr>
          <a:xfrm>
            <a:off x="758052" y="2904509"/>
            <a:ext cx="5410200" cy="2646494"/>
          </a:xfrm>
          <a:prstGeom prst="rect">
            <a:avLst/>
          </a:prstGeom>
        </p:spPr>
        <p:txBody>
          <a:bodyPr wrap="square" lIns="0" tIns="0" rIns="0" bIns="0" rtlCol="0" anchor="t">
            <a:spAutoFit/>
          </a:bodyPr>
          <a:lstStyle/>
          <a:p>
            <a:pPr marL="230306" lvl="1">
              <a:lnSpc>
                <a:spcPts val="2603"/>
              </a:lnSpc>
            </a:pPr>
            <a:endParaRPr lang="en-US" sz="1867" dirty="0">
              <a:solidFill>
                <a:srgbClr val="404040"/>
              </a:solidFill>
              <a:latin typeface="Montserrat" pitchFamily="2" charset="77"/>
            </a:endParaRPr>
          </a:p>
          <a:p>
            <a:pPr marL="460610" lvl="1" indent="-230305">
              <a:lnSpc>
                <a:spcPts val="2603"/>
              </a:lnSpc>
              <a:buFont typeface="Arial"/>
              <a:buChar char="•"/>
            </a:pPr>
            <a:r>
              <a:rPr lang="en-US" sz="1867" dirty="0">
                <a:solidFill>
                  <a:srgbClr val="404040"/>
                </a:solidFill>
                <a:latin typeface="Montserrat" pitchFamily="2" charset="77"/>
              </a:rPr>
              <a:t>A </a:t>
            </a:r>
            <a:r>
              <a:rPr lang="en-US" sz="1867" b="1" dirty="0">
                <a:solidFill>
                  <a:srgbClr val="404040"/>
                </a:solidFill>
                <a:latin typeface="Montserrat" pitchFamily="2" charset="77"/>
              </a:rPr>
              <a:t>cross-disciplinary</a:t>
            </a:r>
            <a:r>
              <a:rPr lang="en-US" sz="1867" dirty="0">
                <a:solidFill>
                  <a:srgbClr val="404040"/>
                </a:solidFill>
                <a:latin typeface="Montserrat" pitchFamily="2" charset="77"/>
              </a:rPr>
              <a:t> undertaking that draws on many disciplines and is in turn becoming part of many disciplines.</a:t>
            </a:r>
          </a:p>
          <a:p>
            <a:pPr marL="230306" lvl="1">
              <a:lnSpc>
                <a:spcPts val="2603"/>
              </a:lnSpc>
            </a:pPr>
            <a:endParaRPr lang="en-US" sz="1867" dirty="0">
              <a:solidFill>
                <a:srgbClr val="404040"/>
              </a:solidFill>
              <a:latin typeface="Montserrat" pitchFamily="2" charset="77"/>
            </a:endParaRPr>
          </a:p>
          <a:p>
            <a:pPr marL="460610" lvl="1" indent="-230305">
              <a:lnSpc>
                <a:spcPts val="2603"/>
              </a:lnSpc>
              <a:buFont typeface="Arial"/>
              <a:buChar char="•"/>
            </a:pPr>
            <a:r>
              <a:rPr lang="en-US" sz="1867" dirty="0">
                <a:solidFill>
                  <a:srgbClr val="404040"/>
                </a:solidFill>
                <a:latin typeface="Montserrat" pitchFamily="2" charset="77"/>
              </a:rPr>
              <a:t>Data matters, one size analysis does not fit all.</a:t>
            </a:r>
          </a:p>
          <a:p>
            <a:pPr marL="230306" lvl="1">
              <a:lnSpc>
                <a:spcPts val="2603"/>
              </a:lnSpc>
            </a:pPr>
            <a:endParaRPr lang="en-US" sz="2133" dirty="0">
              <a:solidFill>
                <a:srgbClr val="404040"/>
              </a:solidFill>
              <a:latin typeface="Now"/>
            </a:endParaRPr>
          </a:p>
        </p:txBody>
      </p:sp>
      <p:sp>
        <p:nvSpPr>
          <p:cNvPr id="5" name="Freeform 12">
            <a:extLst>
              <a:ext uri="{FF2B5EF4-FFF2-40B4-BE49-F238E27FC236}">
                <a16:creationId xmlns:a16="http://schemas.microsoft.com/office/drawing/2014/main" id="{23BE8142-B8F9-39C2-78E8-944DF6E69CE4}"/>
              </a:ext>
            </a:extLst>
          </p:cNvPr>
          <p:cNvSpPr/>
          <p:nvPr/>
        </p:nvSpPr>
        <p:spPr>
          <a:xfrm>
            <a:off x="1" y="332733"/>
            <a:ext cx="12192000" cy="1459027"/>
          </a:xfrm>
          <a:custGeom>
            <a:avLst/>
            <a:gdLst/>
            <a:ahLst/>
            <a:cxnLst/>
            <a:rect l="l" t="t" r="r" b="b"/>
            <a:pathLst>
              <a:path w="4936713" h="227113">
                <a:moveTo>
                  <a:pt x="0" y="0"/>
                </a:moveTo>
                <a:lnTo>
                  <a:pt x="4936713" y="0"/>
                </a:lnTo>
                <a:lnTo>
                  <a:pt x="4936713" y="227113"/>
                </a:lnTo>
                <a:lnTo>
                  <a:pt x="0" y="227113"/>
                </a:lnTo>
                <a:close/>
              </a:path>
            </a:pathLst>
          </a:custGeom>
          <a:solidFill>
            <a:srgbClr val="D3D9E2"/>
          </a:solidFill>
        </p:spPr>
        <p:txBody>
          <a:bodyPr/>
          <a:lstStyle/>
          <a:p>
            <a:endParaRPr lang="en-DK" sz="1200"/>
          </a:p>
        </p:txBody>
      </p:sp>
      <p:sp>
        <p:nvSpPr>
          <p:cNvPr id="7" name="TextBox 3">
            <a:extLst>
              <a:ext uri="{FF2B5EF4-FFF2-40B4-BE49-F238E27FC236}">
                <a16:creationId xmlns:a16="http://schemas.microsoft.com/office/drawing/2014/main" id="{1C887D9A-DC10-8E11-2C8D-FBE4A86A20C0}"/>
              </a:ext>
            </a:extLst>
          </p:cNvPr>
          <p:cNvSpPr txBox="1"/>
          <p:nvPr/>
        </p:nvSpPr>
        <p:spPr>
          <a:xfrm>
            <a:off x="685800" y="720001"/>
            <a:ext cx="10543192" cy="614207"/>
          </a:xfrm>
          <a:prstGeom prst="rect">
            <a:avLst/>
          </a:prstGeom>
        </p:spPr>
        <p:txBody>
          <a:bodyPr lIns="0" tIns="0" rIns="0" bIns="0" rtlCol="0" anchor="t">
            <a:spAutoFit/>
          </a:bodyPr>
          <a:lstStyle/>
          <a:p>
            <a:pPr>
              <a:lnSpc>
                <a:spcPts val="5205"/>
              </a:lnSpc>
              <a:spcBef>
                <a:spcPct val="0"/>
              </a:spcBef>
            </a:pPr>
            <a:r>
              <a:rPr lang="en-US" sz="3600" b="1" dirty="0">
                <a:solidFill>
                  <a:srgbClr val="404040"/>
                </a:solidFill>
                <a:latin typeface="Montserrat" pitchFamily="2" charset="77"/>
              </a:rPr>
              <a:t>WHAT IS DATA SCIENCE?</a:t>
            </a:r>
          </a:p>
        </p:txBody>
      </p:sp>
      <p:grpSp>
        <p:nvGrpSpPr>
          <p:cNvPr id="20" name="Group 12">
            <a:extLst>
              <a:ext uri="{FF2B5EF4-FFF2-40B4-BE49-F238E27FC236}">
                <a16:creationId xmlns:a16="http://schemas.microsoft.com/office/drawing/2014/main" id="{CBF112A2-EAFC-B849-571F-861A929F93AB}"/>
              </a:ext>
            </a:extLst>
          </p:cNvPr>
          <p:cNvGrpSpPr>
            <a:grpSpLocks noChangeAspect="1"/>
          </p:cNvGrpSpPr>
          <p:nvPr/>
        </p:nvGrpSpPr>
        <p:grpSpPr>
          <a:xfrm>
            <a:off x="7600832" y="2057400"/>
            <a:ext cx="2901600" cy="2901600"/>
            <a:chOff x="-33631" y="-89227"/>
            <a:chExt cx="809173" cy="825827"/>
          </a:xfrm>
        </p:grpSpPr>
        <p:sp>
          <p:nvSpPr>
            <p:cNvPr id="21" name="Freeform 13">
              <a:extLst>
                <a:ext uri="{FF2B5EF4-FFF2-40B4-BE49-F238E27FC236}">
                  <a16:creationId xmlns:a16="http://schemas.microsoft.com/office/drawing/2014/main" id="{0C31A633-CF5F-9511-0B8C-B8C5AD36D043}"/>
                </a:ext>
              </a:extLst>
            </p:cNvPr>
            <p:cNvSpPr/>
            <p:nvPr/>
          </p:nvSpPr>
          <p:spPr>
            <a:xfrm>
              <a:off x="-33631" y="-89227"/>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A4D2B4">
                <a:alpha val="60000"/>
              </a:srgbClr>
            </a:solidFill>
            <a:ln w="19050">
              <a:solidFill>
                <a:schemeClr val="tx1">
                  <a:alpha val="60000"/>
                </a:schemeClr>
              </a:solidFill>
            </a:ln>
          </p:spPr>
          <p:txBody>
            <a:bodyPr/>
            <a:lstStyle/>
            <a:p>
              <a:endParaRPr lang="en-DK" sz="1200" dirty="0"/>
            </a:p>
          </p:txBody>
        </p:sp>
        <p:sp>
          <p:nvSpPr>
            <p:cNvPr id="22" name="TextBox 14">
              <a:extLst>
                <a:ext uri="{FF2B5EF4-FFF2-40B4-BE49-F238E27FC236}">
                  <a16:creationId xmlns:a16="http://schemas.microsoft.com/office/drawing/2014/main" id="{0C24E3D1-AD9F-1393-4403-EB29978BE30D}"/>
                </a:ext>
              </a:extLst>
            </p:cNvPr>
            <p:cNvSpPr txBox="1"/>
            <p:nvPr/>
          </p:nvSpPr>
          <p:spPr>
            <a:xfrm>
              <a:off x="76200" y="47625"/>
              <a:ext cx="660400" cy="688975"/>
            </a:xfrm>
            <a:prstGeom prst="rect">
              <a:avLst/>
            </a:prstGeom>
          </p:spPr>
          <p:txBody>
            <a:bodyPr lIns="33867" tIns="33867" rIns="33867" bIns="33867" rtlCol="0" anchor="ctr"/>
            <a:lstStyle/>
            <a:p>
              <a:pPr algn="ctr">
                <a:lnSpc>
                  <a:spcPts val="1979"/>
                </a:lnSpc>
              </a:pPr>
              <a:endParaRPr sz="1200"/>
            </a:p>
          </p:txBody>
        </p:sp>
      </p:grpSp>
      <p:grpSp>
        <p:nvGrpSpPr>
          <p:cNvPr id="10" name="Group 6">
            <a:extLst>
              <a:ext uri="{FF2B5EF4-FFF2-40B4-BE49-F238E27FC236}">
                <a16:creationId xmlns:a16="http://schemas.microsoft.com/office/drawing/2014/main" id="{0E5A03D2-A121-0B6A-56C8-F9ECE106B0F4}"/>
              </a:ext>
            </a:extLst>
          </p:cNvPr>
          <p:cNvGrpSpPr>
            <a:grpSpLocks noChangeAspect="1"/>
          </p:cNvGrpSpPr>
          <p:nvPr/>
        </p:nvGrpSpPr>
        <p:grpSpPr>
          <a:xfrm>
            <a:off x="8510900" y="3418629"/>
            <a:ext cx="2888652" cy="2901600"/>
            <a:chOff x="1813" y="0"/>
            <a:chExt cx="809173" cy="812800"/>
          </a:xfrm>
        </p:grpSpPr>
        <p:sp>
          <p:nvSpPr>
            <p:cNvPr id="14" name="Freeform 7">
              <a:extLst>
                <a:ext uri="{FF2B5EF4-FFF2-40B4-BE49-F238E27FC236}">
                  <a16:creationId xmlns:a16="http://schemas.microsoft.com/office/drawing/2014/main" id="{F46568F3-60CA-F7B2-0E9A-D9C392A631D0}"/>
                </a:ext>
              </a:extLst>
            </p:cNvPr>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DCE6F2">
                <a:alpha val="60000"/>
              </a:srgbClr>
            </a:solidFill>
            <a:ln w="19050">
              <a:solidFill>
                <a:srgbClr val="3B4A52">
                  <a:alpha val="60000"/>
                </a:srgbClr>
              </a:solidFill>
            </a:ln>
          </p:spPr>
          <p:txBody>
            <a:bodyPr/>
            <a:lstStyle/>
            <a:p>
              <a:endParaRPr lang="en-DK" sz="1200" dirty="0"/>
            </a:p>
          </p:txBody>
        </p:sp>
        <p:sp>
          <p:nvSpPr>
            <p:cNvPr id="16" name="TextBox 8">
              <a:extLst>
                <a:ext uri="{FF2B5EF4-FFF2-40B4-BE49-F238E27FC236}">
                  <a16:creationId xmlns:a16="http://schemas.microsoft.com/office/drawing/2014/main" id="{4812BDE6-724D-1B8F-FC92-1861AE50FBD2}"/>
                </a:ext>
              </a:extLst>
            </p:cNvPr>
            <p:cNvSpPr txBox="1"/>
            <p:nvPr/>
          </p:nvSpPr>
          <p:spPr>
            <a:xfrm>
              <a:off x="76200" y="47625"/>
              <a:ext cx="660400" cy="688975"/>
            </a:xfrm>
            <a:prstGeom prst="rect">
              <a:avLst/>
            </a:prstGeom>
          </p:spPr>
          <p:txBody>
            <a:bodyPr lIns="33867" tIns="33867" rIns="33867" bIns="33867" rtlCol="0" anchor="ctr"/>
            <a:lstStyle/>
            <a:p>
              <a:pPr algn="ctr">
                <a:lnSpc>
                  <a:spcPts val="1979"/>
                </a:lnSpc>
                <a:spcBef>
                  <a:spcPct val="0"/>
                </a:spcBef>
              </a:pPr>
              <a:endParaRPr sz="1200"/>
            </a:p>
          </p:txBody>
        </p:sp>
      </p:grpSp>
      <p:grpSp>
        <p:nvGrpSpPr>
          <p:cNvPr id="17" name="Group 9">
            <a:extLst>
              <a:ext uri="{FF2B5EF4-FFF2-40B4-BE49-F238E27FC236}">
                <a16:creationId xmlns:a16="http://schemas.microsoft.com/office/drawing/2014/main" id="{FDC1E5CC-5370-BB66-044E-9BA9B81E15BC}"/>
              </a:ext>
            </a:extLst>
          </p:cNvPr>
          <p:cNvGrpSpPr>
            <a:grpSpLocks noChangeAspect="1"/>
          </p:cNvGrpSpPr>
          <p:nvPr/>
        </p:nvGrpSpPr>
        <p:grpSpPr>
          <a:xfrm>
            <a:off x="6756400" y="3369668"/>
            <a:ext cx="2901600" cy="2901600"/>
            <a:chOff x="10788" y="24573"/>
            <a:chExt cx="809173" cy="812800"/>
          </a:xfrm>
        </p:grpSpPr>
        <p:sp>
          <p:nvSpPr>
            <p:cNvPr id="18" name="Freeform 10">
              <a:extLst>
                <a:ext uri="{FF2B5EF4-FFF2-40B4-BE49-F238E27FC236}">
                  <a16:creationId xmlns:a16="http://schemas.microsoft.com/office/drawing/2014/main" id="{8194926F-1EFA-ACAB-6670-89FDA9F21367}"/>
                </a:ext>
              </a:extLst>
            </p:cNvPr>
            <p:cNvSpPr/>
            <p:nvPr/>
          </p:nvSpPr>
          <p:spPr>
            <a:xfrm>
              <a:off x="10788" y="24573"/>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9AC4F8">
                <a:alpha val="60000"/>
              </a:srgbClr>
            </a:solidFill>
            <a:ln w="19050">
              <a:solidFill>
                <a:srgbClr val="3B4A52">
                  <a:alpha val="60000"/>
                </a:srgbClr>
              </a:solidFill>
            </a:ln>
          </p:spPr>
          <p:txBody>
            <a:bodyPr/>
            <a:lstStyle/>
            <a:p>
              <a:endParaRPr lang="en-DK" sz="1200" dirty="0"/>
            </a:p>
          </p:txBody>
        </p:sp>
        <p:sp>
          <p:nvSpPr>
            <p:cNvPr id="19" name="TextBox 11">
              <a:extLst>
                <a:ext uri="{FF2B5EF4-FFF2-40B4-BE49-F238E27FC236}">
                  <a16:creationId xmlns:a16="http://schemas.microsoft.com/office/drawing/2014/main" id="{4BDC726B-8906-155D-28DE-C978138D2A2B}"/>
                </a:ext>
              </a:extLst>
            </p:cNvPr>
            <p:cNvSpPr txBox="1"/>
            <p:nvPr/>
          </p:nvSpPr>
          <p:spPr>
            <a:xfrm>
              <a:off x="76200" y="47625"/>
              <a:ext cx="660400" cy="688975"/>
            </a:xfrm>
            <a:prstGeom prst="rect">
              <a:avLst/>
            </a:prstGeom>
          </p:spPr>
          <p:txBody>
            <a:bodyPr lIns="33867" tIns="33867" rIns="33867" bIns="33867" rtlCol="0" anchor="ctr"/>
            <a:lstStyle/>
            <a:p>
              <a:pPr algn="ctr">
                <a:lnSpc>
                  <a:spcPts val="1979"/>
                </a:lnSpc>
                <a:spcBef>
                  <a:spcPct val="0"/>
                </a:spcBef>
              </a:pPr>
              <a:endParaRPr sz="1200"/>
            </a:p>
          </p:txBody>
        </p:sp>
      </p:grpSp>
      <p:sp>
        <p:nvSpPr>
          <p:cNvPr id="23" name="TextBox 21">
            <a:extLst>
              <a:ext uri="{FF2B5EF4-FFF2-40B4-BE49-F238E27FC236}">
                <a16:creationId xmlns:a16="http://schemas.microsoft.com/office/drawing/2014/main" id="{F20589DC-02D0-1E0A-641E-4D1EC5D13F71}"/>
              </a:ext>
            </a:extLst>
          </p:cNvPr>
          <p:cNvSpPr txBox="1"/>
          <p:nvPr/>
        </p:nvSpPr>
        <p:spPr>
          <a:xfrm>
            <a:off x="8041038" y="2575266"/>
            <a:ext cx="2047565" cy="262251"/>
          </a:xfrm>
          <a:prstGeom prst="rect">
            <a:avLst/>
          </a:prstGeom>
        </p:spPr>
        <p:txBody>
          <a:bodyPr wrap="square" lIns="0" tIns="0" rIns="0" bIns="0" rtlCol="0" anchor="t">
            <a:spAutoFit/>
          </a:bodyPr>
          <a:lstStyle/>
          <a:p>
            <a:pPr algn="ctr">
              <a:lnSpc>
                <a:spcPts val="2239"/>
              </a:lnSpc>
              <a:spcBef>
                <a:spcPct val="0"/>
              </a:spcBef>
            </a:pPr>
            <a:r>
              <a:rPr lang="en-US" sz="1600" b="1" spc="96" dirty="0">
                <a:solidFill>
                  <a:srgbClr val="404040"/>
                </a:solidFill>
                <a:latin typeface="Montserrat" pitchFamily="2" charset="77"/>
              </a:rPr>
              <a:t>PROGRAMMING</a:t>
            </a:r>
          </a:p>
        </p:txBody>
      </p:sp>
      <p:sp>
        <p:nvSpPr>
          <p:cNvPr id="24" name="TextBox 22">
            <a:extLst>
              <a:ext uri="{FF2B5EF4-FFF2-40B4-BE49-F238E27FC236}">
                <a16:creationId xmlns:a16="http://schemas.microsoft.com/office/drawing/2014/main" id="{2729DF05-4341-D670-0BDD-CDC6F6466F31}"/>
              </a:ext>
            </a:extLst>
          </p:cNvPr>
          <p:cNvSpPr txBox="1"/>
          <p:nvPr/>
        </p:nvSpPr>
        <p:spPr>
          <a:xfrm>
            <a:off x="6851198" y="4489794"/>
            <a:ext cx="1457588" cy="544380"/>
          </a:xfrm>
          <a:prstGeom prst="rect">
            <a:avLst/>
          </a:prstGeom>
        </p:spPr>
        <p:txBody>
          <a:bodyPr wrap="square" lIns="0" tIns="0" rIns="0" bIns="0" rtlCol="0" anchor="t">
            <a:spAutoFit/>
          </a:bodyPr>
          <a:lstStyle/>
          <a:p>
            <a:pPr algn="ctr">
              <a:lnSpc>
                <a:spcPts val="2239"/>
              </a:lnSpc>
              <a:spcBef>
                <a:spcPct val="0"/>
              </a:spcBef>
            </a:pPr>
            <a:r>
              <a:rPr lang="en-US" sz="1600" b="1" spc="96" dirty="0">
                <a:solidFill>
                  <a:srgbClr val="404040"/>
                </a:solidFill>
                <a:latin typeface="Montserrat" pitchFamily="2" charset="77"/>
              </a:rPr>
              <a:t>MATH &amp; STATISTICS</a:t>
            </a:r>
          </a:p>
        </p:txBody>
      </p:sp>
      <p:sp>
        <p:nvSpPr>
          <p:cNvPr id="25" name="TextBox 23">
            <a:extLst>
              <a:ext uri="{FF2B5EF4-FFF2-40B4-BE49-F238E27FC236}">
                <a16:creationId xmlns:a16="http://schemas.microsoft.com/office/drawing/2014/main" id="{E8EB9550-A1F1-E5D1-DCE4-DA76F480C5A6}"/>
              </a:ext>
            </a:extLst>
          </p:cNvPr>
          <p:cNvSpPr txBox="1"/>
          <p:nvPr/>
        </p:nvSpPr>
        <p:spPr>
          <a:xfrm>
            <a:off x="9563077" y="4482638"/>
            <a:ext cx="1917723" cy="544380"/>
          </a:xfrm>
          <a:prstGeom prst="rect">
            <a:avLst/>
          </a:prstGeom>
        </p:spPr>
        <p:txBody>
          <a:bodyPr wrap="square" lIns="0" tIns="0" rIns="0" bIns="0" rtlCol="0" anchor="t">
            <a:spAutoFit/>
          </a:bodyPr>
          <a:lstStyle/>
          <a:p>
            <a:pPr algn="ctr">
              <a:lnSpc>
                <a:spcPts val="2239"/>
              </a:lnSpc>
              <a:spcBef>
                <a:spcPct val="0"/>
              </a:spcBef>
            </a:pPr>
            <a:r>
              <a:rPr lang="en-US" sz="1600" b="1" spc="96" dirty="0">
                <a:solidFill>
                  <a:srgbClr val="404040"/>
                </a:solidFill>
                <a:latin typeface="Montserrat" pitchFamily="2" charset="77"/>
              </a:rPr>
              <a:t>DOMAIN KNOWLEDGE</a:t>
            </a:r>
          </a:p>
        </p:txBody>
      </p:sp>
      <p:sp>
        <p:nvSpPr>
          <p:cNvPr id="28" name="TextBox 31">
            <a:extLst>
              <a:ext uri="{FF2B5EF4-FFF2-40B4-BE49-F238E27FC236}">
                <a16:creationId xmlns:a16="http://schemas.microsoft.com/office/drawing/2014/main" id="{273CC1EE-8DB4-072E-599A-AD592CB6FF20}"/>
              </a:ext>
            </a:extLst>
          </p:cNvPr>
          <p:cNvSpPr txBox="1"/>
          <p:nvPr/>
        </p:nvSpPr>
        <p:spPr>
          <a:xfrm>
            <a:off x="7941955" y="2340001"/>
            <a:ext cx="1948238" cy="2032537"/>
          </a:xfrm>
          <a:prstGeom prst="rect">
            <a:avLst/>
          </a:prstGeom>
        </p:spPr>
        <p:txBody>
          <a:bodyPr lIns="33867" tIns="33867" rIns="33867" bIns="33867" rtlCol="0" anchor="ctr"/>
          <a:lstStyle/>
          <a:p>
            <a:pPr algn="ctr">
              <a:lnSpc>
                <a:spcPts val="1979"/>
              </a:lnSpc>
            </a:pPr>
            <a:endParaRPr sz="1200"/>
          </a:p>
        </p:txBody>
      </p:sp>
      <p:sp>
        <p:nvSpPr>
          <p:cNvPr id="29" name="TextBox 37">
            <a:extLst>
              <a:ext uri="{FF2B5EF4-FFF2-40B4-BE49-F238E27FC236}">
                <a16:creationId xmlns:a16="http://schemas.microsoft.com/office/drawing/2014/main" id="{C6F0446D-FF68-0372-6C06-FEA7FD1821E3}"/>
              </a:ext>
            </a:extLst>
          </p:cNvPr>
          <p:cNvSpPr txBox="1"/>
          <p:nvPr/>
        </p:nvSpPr>
        <p:spPr>
          <a:xfrm>
            <a:off x="9002700" y="3683487"/>
            <a:ext cx="1948238" cy="2032537"/>
          </a:xfrm>
          <a:prstGeom prst="rect">
            <a:avLst/>
          </a:prstGeom>
        </p:spPr>
        <p:txBody>
          <a:bodyPr lIns="33867" tIns="33867" rIns="33867" bIns="33867" rtlCol="0" anchor="ctr"/>
          <a:lstStyle/>
          <a:p>
            <a:pPr algn="ctr">
              <a:lnSpc>
                <a:spcPts val="1979"/>
              </a:lnSpc>
            </a:pPr>
            <a:endParaRPr sz="1200"/>
          </a:p>
        </p:txBody>
      </p:sp>
      <p:sp>
        <p:nvSpPr>
          <p:cNvPr id="30" name="TextBox 21">
            <a:extLst>
              <a:ext uri="{FF2B5EF4-FFF2-40B4-BE49-F238E27FC236}">
                <a16:creationId xmlns:a16="http://schemas.microsoft.com/office/drawing/2014/main" id="{1C4C939C-5A79-C53C-0F79-EB13B8287F10}"/>
              </a:ext>
            </a:extLst>
          </p:cNvPr>
          <p:cNvSpPr txBox="1"/>
          <p:nvPr/>
        </p:nvSpPr>
        <p:spPr>
          <a:xfrm>
            <a:off x="8063159" y="4140200"/>
            <a:ext cx="2047565" cy="544380"/>
          </a:xfrm>
          <a:prstGeom prst="rect">
            <a:avLst/>
          </a:prstGeom>
        </p:spPr>
        <p:txBody>
          <a:bodyPr wrap="square" lIns="0" tIns="0" rIns="0" bIns="0" rtlCol="0" anchor="t">
            <a:spAutoFit/>
          </a:bodyPr>
          <a:lstStyle/>
          <a:p>
            <a:pPr algn="ctr">
              <a:lnSpc>
                <a:spcPts val="2239"/>
              </a:lnSpc>
              <a:spcBef>
                <a:spcPct val="0"/>
              </a:spcBef>
            </a:pPr>
            <a:r>
              <a:rPr lang="en-US" sz="1600" b="1" spc="96" dirty="0">
                <a:solidFill>
                  <a:srgbClr val="404040"/>
                </a:solidFill>
                <a:latin typeface="Montserrat" pitchFamily="2" charset="77"/>
              </a:rPr>
              <a:t>DATA </a:t>
            </a:r>
          </a:p>
          <a:p>
            <a:pPr algn="ctr">
              <a:lnSpc>
                <a:spcPts val="2239"/>
              </a:lnSpc>
              <a:spcBef>
                <a:spcPct val="0"/>
              </a:spcBef>
            </a:pPr>
            <a:r>
              <a:rPr lang="en-US" sz="1600" b="1" spc="96" dirty="0">
                <a:solidFill>
                  <a:srgbClr val="404040"/>
                </a:solidFill>
                <a:latin typeface="Montserrat" pitchFamily="2" charset="77"/>
              </a:rPr>
              <a:t>SCIENCE</a:t>
            </a:r>
          </a:p>
        </p:txBody>
      </p:sp>
      <p:sp>
        <p:nvSpPr>
          <p:cNvPr id="32" name="TextBox 21">
            <a:extLst>
              <a:ext uri="{FF2B5EF4-FFF2-40B4-BE49-F238E27FC236}">
                <a16:creationId xmlns:a16="http://schemas.microsoft.com/office/drawing/2014/main" id="{FE5B9E22-0E60-5664-3CDB-0DD4CCDB5038}"/>
              </a:ext>
            </a:extLst>
          </p:cNvPr>
          <p:cNvSpPr txBox="1"/>
          <p:nvPr/>
        </p:nvSpPr>
        <p:spPr>
          <a:xfrm>
            <a:off x="7772400" y="3780871"/>
            <a:ext cx="1043868" cy="266483"/>
          </a:xfrm>
          <a:prstGeom prst="rect">
            <a:avLst/>
          </a:prstGeom>
        </p:spPr>
        <p:txBody>
          <a:bodyPr wrap="square" lIns="0" tIns="0" rIns="0" bIns="0" rtlCol="0" anchor="t">
            <a:spAutoFit/>
          </a:bodyPr>
          <a:lstStyle/>
          <a:p>
            <a:pPr algn="ctr">
              <a:lnSpc>
                <a:spcPts val="2239"/>
              </a:lnSpc>
              <a:spcBef>
                <a:spcPct val="0"/>
              </a:spcBef>
            </a:pPr>
            <a:r>
              <a:rPr lang="en-US" sz="1733" b="1" spc="96" dirty="0">
                <a:solidFill>
                  <a:srgbClr val="404040"/>
                </a:solidFill>
                <a:latin typeface="Montserrat" pitchFamily="2" charset="77"/>
              </a:rPr>
              <a:t>ML/AI</a:t>
            </a:r>
          </a:p>
        </p:txBody>
      </p:sp>
      <p:pic>
        <p:nvPicPr>
          <p:cNvPr id="37" name="Picture 36">
            <a:extLst>
              <a:ext uri="{FF2B5EF4-FFF2-40B4-BE49-F238E27FC236}">
                <a16:creationId xmlns:a16="http://schemas.microsoft.com/office/drawing/2014/main" id="{3B629F14-B413-CDE2-4DCB-D07A91EE1EFB}"/>
              </a:ext>
            </a:extLst>
          </p:cNvPr>
          <p:cNvPicPr>
            <a:picLocks noChangeAspect="1"/>
          </p:cNvPicPr>
          <p:nvPr/>
        </p:nvPicPr>
        <p:blipFill rotWithShape="1">
          <a:blip r:embed="rId3"/>
          <a:srcRect l="13453"/>
          <a:stretch/>
        </p:blipFill>
        <p:spPr>
          <a:xfrm>
            <a:off x="7783992" y="4914822"/>
            <a:ext cx="687533" cy="786691"/>
          </a:xfrm>
          <a:prstGeom prst="rect">
            <a:avLst/>
          </a:prstGeom>
        </p:spPr>
      </p:pic>
      <p:pic>
        <p:nvPicPr>
          <p:cNvPr id="40" name="Picture 39">
            <a:extLst>
              <a:ext uri="{FF2B5EF4-FFF2-40B4-BE49-F238E27FC236}">
                <a16:creationId xmlns:a16="http://schemas.microsoft.com/office/drawing/2014/main" id="{FAAC3EF9-CAF2-987B-2F52-170A532D19FB}"/>
              </a:ext>
            </a:extLst>
          </p:cNvPr>
          <p:cNvPicPr>
            <a:picLocks noChangeAspect="1"/>
          </p:cNvPicPr>
          <p:nvPr/>
        </p:nvPicPr>
        <p:blipFill>
          <a:blip r:embed="rId4"/>
          <a:stretch>
            <a:fillRect/>
          </a:stretch>
        </p:blipFill>
        <p:spPr>
          <a:xfrm>
            <a:off x="9641121" y="5096810"/>
            <a:ext cx="889762" cy="692912"/>
          </a:xfrm>
          <a:prstGeom prst="rect">
            <a:avLst/>
          </a:prstGeom>
        </p:spPr>
      </p:pic>
      <p:pic>
        <p:nvPicPr>
          <p:cNvPr id="41" name="Picture 40">
            <a:extLst>
              <a:ext uri="{FF2B5EF4-FFF2-40B4-BE49-F238E27FC236}">
                <a16:creationId xmlns:a16="http://schemas.microsoft.com/office/drawing/2014/main" id="{EDF5A022-BB3C-3740-D8BB-642E58C587D0}"/>
              </a:ext>
            </a:extLst>
          </p:cNvPr>
          <p:cNvPicPr>
            <a:picLocks noChangeAspect="1"/>
          </p:cNvPicPr>
          <p:nvPr/>
        </p:nvPicPr>
        <p:blipFill>
          <a:blip r:embed="rId5"/>
          <a:stretch>
            <a:fillRect/>
          </a:stretch>
        </p:blipFill>
        <p:spPr>
          <a:xfrm>
            <a:off x="8712647" y="2923586"/>
            <a:ext cx="689417" cy="387441"/>
          </a:xfrm>
          <a:prstGeom prst="rect">
            <a:avLst/>
          </a:prstGeom>
        </p:spPr>
      </p:pic>
      <p:pic>
        <p:nvPicPr>
          <p:cNvPr id="2" name="Picture 1" descr="A blue and black logo&#10;&#10;Description automatically generated">
            <a:extLst>
              <a:ext uri="{FF2B5EF4-FFF2-40B4-BE49-F238E27FC236}">
                <a16:creationId xmlns:a16="http://schemas.microsoft.com/office/drawing/2014/main" id="{E1EBBD6D-F57B-9F7B-589E-B929DCD683C6}"/>
              </a:ext>
            </a:extLst>
          </p:cNvPr>
          <p:cNvPicPr>
            <a:picLocks noChangeAspect="1"/>
          </p:cNvPicPr>
          <p:nvPr/>
        </p:nvPicPr>
        <p:blipFill>
          <a:blip r:embed="rId6" cstate="print">
            <a:extLst>
              <a:ext uri="{BEBA8EAE-BF5A-486C-A8C5-ECC9F3942E4B}">
                <a14:imgProps xmlns:a14="http://schemas.microsoft.com/office/drawing/2010/main">
                  <a14:imgLayer r:embed="rId7">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spTree>
    <p:extLst>
      <p:ext uri="{BB962C8B-B14F-4D97-AF65-F5344CB8AC3E}">
        <p14:creationId xmlns:p14="http://schemas.microsoft.com/office/powerpoint/2010/main" val="356941502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DDE6BB0-E782-5A32-EF8D-8BB886C033F5}"/>
              </a:ext>
            </a:extLst>
          </p:cNvPr>
          <p:cNvSpPr/>
          <p:nvPr/>
        </p:nvSpPr>
        <p:spPr>
          <a:xfrm>
            <a:off x="5388811" y="-13855"/>
            <a:ext cx="6803189"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endParaRPr lang="en-GB" sz="800" dirty="0"/>
          </a:p>
        </p:txBody>
      </p:sp>
      <p:sp>
        <p:nvSpPr>
          <p:cNvPr id="6" name="TextBox 6"/>
          <p:cNvSpPr txBox="1"/>
          <p:nvPr/>
        </p:nvSpPr>
        <p:spPr>
          <a:xfrm>
            <a:off x="1066800" y="720000"/>
            <a:ext cx="3804777" cy="1305485"/>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lnSpc>
                <a:spcPts val="5205"/>
              </a:lnSpc>
              <a:spcBef>
                <a:spcPct val="0"/>
              </a:spcBef>
            </a:pPr>
            <a:r>
              <a:rPr lang="en-US" sz="3600" b="1" dirty="0">
                <a:solidFill>
                  <a:srgbClr val="404040"/>
                </a:solidFill>
                <a:latin typeface="Montserrat" panose="00000500000000000000" pitchFamily="2" charset="0"/>
              </a:rPr>
              <a:t>CLASSIFIER </a:t>
            </a:r>
          </a:p>
          <a:p>
            <a:pPr algn="ctr">
              <a:lnSpc>
                <a:spcPts val="5205"/>
              </a:lnSpc>
              <a:spcBef>
                <a:spcPct val="0"/>
              </a:spcBef>
            </a:pPr>
            <a:r>
              <a:rPr lang="en-US" sz="3600" b="1" dirty="0">
                <a:solidFill>
                  <a:srgbClr val="404040"/>
                </a:solidFill>
                <a:latin typeface="Montserrat" panose="00000500000000000000" pitchFamily="2" charset="0"/>
              </a:rPr>
              <a:t>PERFORMANCE</a:t>
            </a:r>
          </a:p>
        </p:txBody>
      </p:sp>
      <p:sp>
        <p:nvSpPr>
          <p:cNvPr id="7" name="TextBox 7"/>
          <p:cNvSpPr txBox="1"/>
          <p:nvPr/>
        </p:nvSpPr>
        <p:spPr>
          <a:xfrm>
            <a:off x="806101" y="2651516"/>
            <a:ext cx="4171087" cy="4575099"/>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230306" lvl="1">
              <a:lnSpc>
                <a:spcPts val="2987"/>
              </a:lnSpc>
            </a:pPr>
            <a:r>
              <a:rPr lang="en-US" sz="1867" dirty="0">
                <a:solidFill>
                  <a:srgbClr val="404040"/>
                </a:solidFill>
                <a:latin typeface="Montserrat" panose="00000500000000000000" pitchFamily="2" charset="0"/>
              </a:rPr>
              <a:t>Most other classification models have a movable decision boundary:</a:t>
            </a:r>
          </a:p>
          <a:p>
            <a:pPr marL="230306" lvl="1">
              <a:lnSpc>
                <a:spcPts val="2987"/>
              </a:lnSpc>
            </a:pPr>
            <a:endParaRPr lang="en-US" sz="1867" dirty="0">
              <a:solidFill>
                <a:srgbClr val="404040"/>
              </a:solidFill>
              <a:latin typeface="Montserrat" panose="00000500000000000000" pitchFamily="2" charset="0"/>
            </a:endParaRPr>
          </a:p>
          <a:p>
            <a:pPr marL="230306" lvl="1">
              <a:lnSpc>
                <a:spcPts val="2987"/>
              </a:lnSpc>
            </a:pPr>
            <a:r>
              <a:rPr lang="en-US" sz="1867" dirty="0">
                <a:solidFill>
                  <a:srgbClr val="404040"/>
                </a:solidFill>
                <a:latin typeface="Montserrat" panose="00000500000000000000" pitchFamily="2" charset="0"/>
              </a:rPr>
              <a:t>One can easily optimize on the number of false positives or false negatives, but not both at the same time. For these types of classifiers we look at the area under the curve.</a:t>
            </a:r>
            <a:endParaRPr lang="en-US" sz="1733" dirty="0">
              <a:solidFill>
                <a:srgbClr val="404040"/>
              </a:solidFill>
              <a:latin typeface="Montserrat" panose="00000500000000000000" pitchFamily="2" charset="0"/>
            </a:endParaRPr>
          </a:p>
          <a:p>
            <a:pPr marL="839936" lvl="2" indent="-304815">
              <a:lnSpc>
                <a:spcPts val="2987"/>
              </a:lnSpc>
              <a:buFont typeface="Arial" panose="020B0604020202020204" pitchFamily="34" charset="0"/>
              <a:buChar char="•"/>
            </a:pPr>
            <a:endParaRPr lang="en-US" sz="1733" dirty="0">
              <a:solidFill>
                <a:srgbClr val="404040"/>
              </a:solidFill>
              <a:latin typeface="Montserrat" panose="00000500000000000000" pitchFamily="2" charset="0"/>
            </a:endParaRPr>
          </a:p>
          <a:p>
            <a:pPr>
              <a:lnSpc>
                <a:spcPts val="2987"/>
              </a:lnSpc>
            </a:pPr>
            <a:endParaRPr lang="en-US" sz="1867" dirty="0">
              <a:solidFill>
                <a:srgbClr val="404040"/>
              </a:solidFill>
              <a:latin typeface="Now"/>
            </a:endParaRPr>
          </a:p>
        </p:txBody>
      </p:sp>
      <p:sp>
        <p:nvSpPr>
          <p:cNvPr id="2" name="Freeform 4">
            <a:extLst>
              <a:ext uri="{FF2B5EF4-FFF2-40B4-BE49-F238E27FC236}">
                <a16:creationId xmlns:a16="http://schemas.microsoft.com/office/drawing/2014/main" id="{9537C6D3-24CF-9622-AA6B-0E4CE4D7CB63}"/>
              </a:ext>
            </a:extLst>
          </p:cNvPr>
          <p:cNvSpPr/>
          <p:nvPr/>
        </p:nvSpPr>
        <p:spPr>
          <a:xfrm>
            <a:off x="-12700" y="1"/>
            <a:ext cx="557669" cy="6858000"/>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DK" sz="800"/>
          </a:p>
        </p:txBody>
      </p:sp>
      <p:pic>
        <p:nvPicPr>
          <p:cNvPr id="12" name="Graphic 11">
            <a:extLst>
              <a:ext uri="{FF2B5EF4-FFF2-40B4-BE49-F238E27FC236}">
                <a16:creationId xmlns:a16="http://schemas.microsoft.com/office/drawing/2014/main" id="{D96B60B0-4DA0-C37D-E70A-5949EF80B10A}"/>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0747"/>
          <a:stretch/>
        </p:blipFill>
        <p:spPr>
          <a:xfrm>
            <a:off x="5689600" y="76201"/>
            <a:ext cx="6359698" cy="3833091"/>
          </a:xfrm>
          <a:prstGeom prst="rect">
            <a:avLst/>
          </a:prstGeom>
        </p:spPr>
      </p:pic>
      <p:pic>
        <p:nvPicPr>
          <p:cNvPr id="14" name="Graphic 13">
            <a:extLst>
              <a:ext uri="{FF2B5EF4-FFF2-40B4-BE49-F238E27FC236}">
                <a16:creationId xmlns:a16="http://schemas.microsoft.com/office/drawing/2014/main" id="{0301BACD-A114-D4E2-E441-BD54C381B55A}"/>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t="61442" r="54271"/>
          <a:stretch/>
        </p:blipFill>
        <p:spPr>
          <a:xfrm>
            <a:off x="7021020" y="3860801"/>
            <a:ext cx="3619445" cy="2656043"/>
          </a:xfrm>
          <a:prstGeom prst="rect">
            <a:avLst/>
          </a:prstGeom>
        </p:spPr>
      </p:pic>
      <p:sp>
        <p:nvSpPr>
          <p:cNvPr id="15" name="Rectangle 14">
            <a:extLst>
              <a:ext uri="{FF2B5EF4-FFF2-40B4-BE49-F238E27FC236}">
                <a16:creationId xmlns:a16="http://schemas.microsoft.com/office/drawing/2014/main" id="{6E3951F7-BA83-E6E0-0F81-D04A8CDFB72C}"/>
              </a:ext>
            </a:extLst>
          </p:cNvPr>
          <p:cNvSpPr/>
          <p:nvPr/>
        </p:nvSpPr>
        <p:spPr>
          <a:xfrm>
            <a:off x="6701443" y="3530600"/>
            <a:ext cx="1117600" cy="6604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endParaRPr lang="en-GB" sz="800"/>
          </a:p>
        </p:txBody>
      </p:sp>
      <p:sp>
        <p:nvSpPr>
          <p:cNvPr id="16" name="Rectangle 15">
            <a:extLst>
              <a:ext uri="{FF2B5EF4-FFF2-40B4-BE49-F238E27FC236}">
                <a16:creationId xmlns:a16="http://schemas.microsoft.com/office/drawing/2014/main" id="{398A8CB2-20CA-8796-04C1-B24954F21E90}"/>
              </a:ext>
            </a:extLst>
          </p:cNvPr>
          <p:cNvSpPr/>
          <p:nvPr/>
        </p:nvSpPr>
        <p:spPr>
          <a:xfrm>
            <a:off x="9881220" y="3530600"/>
            <a:ext cx="1117600" cy="6604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endParaRPr lang="en-GB" sz="800"/>
          </a:p>
        </p:txBody>
      </p:sp>
      <p:sp>
        <p:nvSpPr>
          <p:cNvPr id="17" name="TextBox 16">
            <a:extLst>
              <a:ext uri="{FF2B5EF4-FFF2-40B4-BE49-F238E27FC236}">
                <a16:creationId xmlns:a16="http://schemas.microsoft.com/office/drawing/2014/main" id="{DCB70920-98B0-DC3B-1CC0-9FEFB9417A57}"/>
              </a:ext>
            </a:extLst>
          </p:cNvPr>
          <p:cNvSpPr txBox="1"/>
          <p:nvPr/>
        </p:nvSpPr>
        <p:spPr>
          <a:xfrm>
            <a:off x="6686669" y="4276437"/>
            <a:ext cx="1335575" cy="420564"/>
          </a:xfrm>
          <a:prstGeom prst="rect">
            <a:avLst/>
          </a:prstGeom>
          <a:solidFill>
            <a:schemeClr val="bg1"/>
          </a:solidFill>
        </p:spPr>
        <p:txBody>
          <a:bodyPr wrap="square" rtlCol="0">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r>
              <a:rPr lang="en-GB" sz="2133" dirty="0"/>
              <a:t>Precision :</a:t>
            </a:r>
          </a:p>
        </p:txBody>
      </p:sp>
      <p:sp>
        <p:nvSpPr>
          <p:cNvPr id="18" name="TextBox 17">
            <a:extLst>
              <a:ext uri="{FF2B5EF4-FFF2-40B4-BE49-F238E27FC236}">
                <a16:creationId xmlns:a16="http://schemas.microsoft.com/office/drawing/2014/main" id="{A972F0C2-9B54-2D7D-A63D-DE48932D0E76}"/>
              </a:ext>
            </a:extLst>
          </p:cNvPr>
          <p:cNvSpPr txBox="1"/>
          <p:nvPr/>
        </p:nvSpPr>
        <p:spPr>
          <a:xfrm>
            <a:off x="5939443" y="5667242"/>
            <a:ext cx="2082800" cy="1077026"/>
          </a:xfrm>
          <a:prstGeom prst="rect">
            <a:avLst/>
          </a:prstGeom>
          <a:solidFill>
            <a:schemeClr val="bg1"/>
          </a:solidFill>
        </p:spPr>
        <p:txBody>
          <a:bodyPr wrap="square" rtlCol="0">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r>
              <a:rPr lang="en-GB" sz="2133" dirty="0"/>
              <a:t>Recall/</a:t>
            </a:r>
          </a:p>
          <a:p>
            <a:r>
              <a:rPr lang="en-GB" sz="2133" dirty="0"/>
              <a:t>True positive rate</a:t>
            </a:r>
          </a:p>
        </p:txBody>
      </p:sp>
      <p:pic>
        <p:nvPicPr>
          <p:cNvPr id="3" name="Picture 2" descr="A blue and black logo&#10;&#10;Description automatically generated">
            <a:extLst>
              <a:ext uri="{FF2B5EF4-FFF2-40B4-BE49-F238E27FC236}">
                <a16:creationId xmlns:a16="http://schemas.microsoft.com/office/drawing/2014/main" id="{E0875763-064F-0F03-06B8-66E14FDFCBA3}"/>
              </a:ext>
            </a:extLst>
          </p:cNvPr>
          <p:cNvPicPr>
            <a:picLocks noChangeAspect="1"/>
          </p:cNvPicPr>
          <p:nvPr/>
        </p:nvPicPr>
        <p:blipFill>
          <a:blip r:embed="rId5" cstate="print">
            <a:extLst>
              <a:ext uri="{BEBA8EAE-BF5A-486C-A8C5-ECC9F3942E4B}">
                <a14:imgProps xmlns:a14="http://schemas.microsoft.com/office/drawing/2010/main">
                  <a14:imgLayer r:embed="rId6">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spTree>
    <p:extLst>
      <p:ext uri="{BB962C8B-B14F-4D97-AF65-F5344CB8AC3E}">
        <p14:creationId xmlns:p14="http://schemas.microsoft.com/office/powerpoint/2010/main" val="100847222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35F8390-8EA0-86F4-471F-E7A2A159D0C0}"/>
              </a:ext>
            </a:extLst>
          </p:cNvPr>
          <p:cNvSpPr/>
          <p:nvPr/>
        </p:nvSpPr>
        <p:spPr>
          <a:xfrm>
            <a:off x="0" y="0"/>
            <a:ext cx="6796849"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endParaRPr lang="en-GB" sz="800"/>
          </a:p>
        </p:txBody>
      </p:sp>
      <p:sp>
        <p:nvSpPr>
          <p:cNvPr id="3" name="Freeform 4">
            <a:extLst>
              <a:ext uri="{FF2B5EF4-FFF2-40B4-BE49-F238E27FC236}">
                <a16:creationId xmlns:a16="http://schemas.microsoft.com/office/drawing/2014/main" id="{5010854F-1F71-8250-7F0D-4A912ECD9687}"/>
              </a:ext>
            </a:extLst>
          </p:cNvPr>
          <p:cNvSpPr/>
          <p:nvPr/>
        </p:nvSpPr>
        <p:spPr>
          <a:xfrm>
            <a:off x="-12700" y="431800"/>
            <a:ext cx="12204700" cy="1168400"/>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DK" sz="800"/>
          </a:p>
        </p:txBody>
      </p:sp>
      <p:pic>
        <p:nvPicPr>
          <p:cNvPr id="8" name="Picture 7" descr="A diagram of a curve&#10;&#10;Description automatically generated">
            <a:extLst>
              <a:ext uri="{FF2B5EF4-FFF2-40B4-BE49-F238E27FC236}">
                <a16:creationId xmlns:a16="http://schemas.microsoft.com/office/drawing/2014/main" id="{EDCF5190-6647-2D3F-AE69-6E77F17389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1197" y="2032000"/>
            <a:ext cx="4521200" cy="3400903"/>
          </a:xfrm>
          <a:prstGeom prst="rect">
            <a:avLst/>
          </a:prstGeom>
        </p:spPr>
      </p:pic>
      <p:pic>
        <p:nvPicPr>
          <p:cNvPr id="12" name="Picture 11" descr="A blue and black logo&#10;&#10;Description automatically generated">
            <a:extLst>
              <a:ext uri="{FF2B5EF4-FFF2-40B4-BE49-F238E27FC236}">
                <a16:creationId xmlns:a16="http://schemas.microsoft.com/office/drawing/2014/main" id="{000CED08-E3D1-FDA1-A261-91D43A485A48}"/>
              </a:ext>
            </a:extLst>
          </p:cNvPr>
          <p:cNvPicPr>
            <a:picLocks noChangeAspect="1"/>
          </p:cNvPicPr>
          <p:nvPr/>
        </p:nvPicPr>
        <p:blipFill>
          <a:blip r:embed="rId4" cstate="print">
            <a:extLst>
              <a:ext uri="{BEBA8EAE-BF5A-486C-A8C5-ECC9F3942E4B}">
                <a14:imgProps xmlns:a14="http://schemas.microsoft.com/office/drawing/2010/main">
                  <a14:imgLayer r:embed="rId5">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sp>
        <p:nvSpPr>
          <p:cNvPr id="4" name="TextBox 7">
            <a:extLst>
              <a:ext uri="{FF2B5EF4-FFF2-40B4-BE49-F238E27FC236}">
                <a16:creationId xmlns:a16="http://schemas.microsoft.com/office/drawing/2014/main" id="{54E06D47-3957-C243-82AE-257BBF890762}"/>
              </a:ext>
            </a:extLst>
          </p:cNvPr>
          <p:cNvSpPr txBox="1"/>
          <p:nvPr/>
        </p:nvSpPr>
        <p:spPr>
          <a:xfrm>
            <a:off x="6926779" y="2784777"/>
            <a:ext cx="4267200" cy="1895348"/>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535121" lvl="1" indent="-304815">
              <a:lnSpc>
                <a:spcPts val="2987"/>
              </a:lnSpc>
              <a:buFont typeface="Arial" panose="020B0604020202020204" pitchFamily="34" charset="0"/>
              <a:buChar char="•"/>
            </a:pPr>
            <a:r>
              <a:rPr lang="en-US" sz="1867" dirty="0">
                <a:solidFill>
                  <a:srgbClr val="404040"/>
                </a:solidFill>
                <a:latin typeface="Montserrat" panose="00000500000000000000" pitchFamily="2" charset="0"/>
              </a:rPr>
              <a:t>Receiver Operator Curve (ROC)</a:t>
            </a:r>
          </a:p>
          <a:p>
            <a:pPr marL="535121" lvl="1" indent="-304815">
              <a:lnSpc>
                <a:spcPts val="2987"/>
              </a:lnSpc>
              <a:buFont typeface="Arial" panose="020B0604020202020204" pitchFamily="34" charset="0"/>
              <a:buChar char="•"/>
            </a:pPr>
            <a:r>
              <a:rPr lang="en-US" sz="1867" dirty="0">
                <a:solidFill>
                  <a:srgbClr val="404040"/>
                </a:solidFill>
                <a:latin typeface="Montserrat" panose="00000500000000000000" pitchFamily="2" charset="0"/>
              </a:rPr>
              <a:t>Plotted by using every possible decision boundary.</a:t>
            </a:r>
          </a:p>
          <a:p>
            <a:pPr marL="535121" lvl="1" indent="-304815">
              <a:lnSpc>
                <a:spcPts val="2987"/>
              </a:lnSpc>
              <a:buFont typeface="Arial" panose="020B0604020202020204" pitchFamily="34" charset="0"/>
              <a:buChar char="•"/>
            </a:pPr>
            <a:r>
              <a:rPr lang="en-US" sz="1867" dirty="0">
                <a:solidFill>
                  <a:srgbClr val="404040"/>
                </a:solidFill>
                <a:latin typeface="Montserrat" panose="00000500000000000000" pitchFamily="2" charset="0"/>
              </a:rPr>
              <a:t>Each True Positive Rate has an associated False Positive rate.</a:t>
            </a:r>
            <a:endParaRPr lang="en-US" sz="1867" dirty="0">
              <a:solidFill>
                <a:srgbClr val="404040"/>
              </a:solidFill>
              <a:latin typeface="Now"/>
            </a:endParaRPr>
          </a:p>
        </p:txBody>
      </p:sp>
      <p:grpSp>
        <p:nvGrpSpPr>
          <p:cNvPr id="9" name="Group 8">
            <a:extLst>
              <a:ext uri="{FF2B5EF4-FFF2-40B4-BE49-F238E27FC236}">
                <a16:creationId xmlns:a16="http://schemas.microsoft.com/office/drawing/2014/main" id="{530165AB-950A-904B-59EF-6E0B1E8AE4DF}"/>
              </a:ext>
            </a:extLst>
          </p:cNvPr>
          <p:cNvGrpSpPr/>
          <p:nvPr/>
        </p:nvGrpSpPr>
        <p:grpSpPr>
          <a:xfrm>
            <a:off x="175846" y="2613273"/>
            <a:ext cx="1666050" cy="1077218"/>
            <a:chOff x="609600" y="4021619"/>
            <a:chExt cx="1666050" cy="1077218"/>
          </a:xfrm>
        </p:grpSpPr>
        <p:sp>
          <p:nvSpPr>
            <p:cNvPr id="5" name="TextBox 4">
              <a:extLst>
                <a:ext uri="{FF2B5EF4-FFF2-40B4-BE49-F238E27FC236}">
                  <a16:creationId xmlns:a16="http://schemas.microsoft.com/office/drawing/2014/main" id="{1462A34F-37A6-4125-3BCA-9B4AE31864FD}"/>
                </a:ext>
              </a:extLst>
            </p:cNvPr>
            <p:cNvSpPr txBox="1"/>
            <p:nvPr/>
          </p:nvSpPr>
          <p:spPr>
            <a:xfrm>
              <a:off x="609600" y="4021619"/>
              <a:ext cx="1350899" cy="1077218"/>
            </a:xfrm>
            <a:prstGeom prst="rect">
              <a:avLst/>
            </a:prstGeom>
            <a:noFill/>
          </p:spPr>
          <p:txBody>
            <a:bodyPr wrap="square" rtlCol="0">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r>
                <a:rPr lang="en-GB" sz="1600" dirty="0"/>
                <a:t>How many of the true cases have we discovered?</a:t>
              </a:r>
            </a:p>
          </p:txBody>
        </p:sp>
        <p:cxnSp>
          <p:nvCxnSpPr>
            <p:cNvPr id="13" name="Straight Arrow Connector 12">
              <a:extLst>
                <a:ext uri="{FF2B5EF4-FFF2-40B4-BE49-F238E27FC236}">
                  <a16:creationId xmlns:a16="http://schemas.microsoft.com/office/drawing/2014/main" id="{16E8E6CE-5C1B-882F-1A86-57B03FF61181}"/>
                </a:ext>
              </a:extLst>
            </p:cNvPr>
            <p:cNvCxnSpPr>
              <a:cxnSpLocks/>
            </p:cNvCxnSpPr>
            <p:nvPr/>
          </p:nvCxnSpPr>
          <p:spPr>
            <a:xfrm>
              <a:off x="1732376" y="4717892"/>
              <a:ext cx="543274" cy="93293"/>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grpSp>
      <p:sp>
        <p:nvSpPr>
          <p:cNvPr id="6" name="TextBox 6"/>
          <p:cNvSpPr txBox="1"/>
          <p:nvPr/>
        </p:nvSpPr>
        <p:spPr>
          <a:xfrm>
            <a:off x="1625600" y="720000"/>
            <a:ext cx="9141611" cy="614207"/>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5205"/>
              </a:lnSpc>
              <a:spcBef>
                <a:spcPct val="0"/>
              </a:spcBef>
            </a:pPr>
            <a:r>
              <a:rPr lang="en-US" sz="3600" b="1" dirty="0">
                <a:solidFill>
                  <a:srgbClr val="404040"/>
                </a:solidFill>
                <a:latin typeface="Montserrat" panose="00000500000000000000" pitchFamily="2" charset="0"/>
              </a:rPr>
              <a:t>AREA UNDER THE CURVE (AUC)</a:t>
            </a:r>
          </a:p>
        </p:txBody>
      </p:sp>
    </p:spTree>
    <p:extLst>
      <p:ext uri="{BB962C8B-B14F-4D97-AF65-F5344CB8AC3E}">
        <p14:creationId xmlns:p14="http://schemas.microsoft.com/office/powerpoint/2010/main" val="138909135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53" name="Freeform 4">
            <a:extLst>
              <a:ext uri="{FF2B5EF4-FFF2-40B4-BE49-F238E27FC236}">
                <a16:creationId xmlns:a16="http://schemas.microsoft.com/office/drawing/2014/main" id="{92DFB97B-5611-676A-87C0-74280A9670B9}"/>
              </a:ext>
            </a:extLst>
          </p:cNvPr>
          <p:cNvSpPr/>
          <p:nvPr/>
        </p:nvSpPr>
        <p:spPr>
          <a:xfrm>
            <a:off x="0" y="392093"/>
            <a:ext cx="12192000" cy="1270000"/>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DK" sz="800"/>
          </a:p>
        </p:txBody>
      </p:sp>
      <p:sp>
        <p:nvSpPr>
          <p:cNvPr id="10" name="TextBox 7">
            <a:extLst>
              <a:ext uri="{FF2B5EF4-FFF2-40B4-BE49-F238E27FC236}">
                <a16:creationId xmlns:a16="http://schemas.microsoft.com/office/drawing/2014/main" id="{B8E00E61-96CE-8A79-7C82-3B751B4651F8}"/>
              </a:ext>
            </a:extLst>
          </p:cNvPr>
          <p:cNvSpPr txBox="1"/>
          <p:nvPr/>
        </p:nvSpPr>
        <p:spPr>
          <a:xfrm>
            <a:off x="823726" y="706290"/>
            <a:ext cx="10511354" cy="614207"/>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lnSpc>
                <a:spcPts val="5205"/>
              </a:lnSpc>
              <a:spcBef>
                <a:spcPct val="0"/>
              </a:spcBef>
            </a:pPr>
            <a:r>
              <a:rPr lang="en-US" sz="3600" b="1" dirty="0">
                <a:solidFill>
                  <a:srgbClr val="404040"/>
                </a:solidFill>
                <a:latin typeface="Montserrat" pitchFamily="2" charset="77"/>
              </a:rPr>
              <a:t>OVERFITTING: CAPTURING NOISE</a:t>
            </a:r>
          </a:p>
        </p:txBody>
      </p:sp>
      <p:sp>
        <p:nvSpPr>
          <p:cNvPr id="6" name="TextBox 8">
            <a:extLst>
              <a:ext uri="{FF2B5EF4-FFF2-40B4-BE49-F238E27FC236}">
                <a16:creationId xmlns:a16="http://schemas.microsoft.com/office/drawing/2014/main" id="{F80AA474-BD0E-246C-F66B-DF4675C2D71B}"/>
              </a:ext>
            </a:extLst>
          </p:cNvPr>
          <p:cNvSpPr txBox="1"/>
          <p:nvPr/>
        </p:nvSpPr>
        <p:spPr>
          <a:xfrm>
            <a:off x="860897" y="1976290"/>
            <a:ext cx="3799593" cy="2269211"/>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2987"/>
              </a:lnSpc>
            </a:pPr>
            <a:r>
              <a:rPr lang="en-US" sz="2000" dirty="0">
                <a:solidFill>
                  <a:srgbClr val="404040"/>
                </a:solidFill>
                <a:latin typeface="Montserrat" pitchFamily="2" charset="77"/>
              </a:rPr>
              <a:t>Data are inherently noisy because:</a:t>
            </a:r>
          </a:p>
          <a:p>
            <a:pPr marL="285750" indent="-285750">
              <a:lnSpc>
                <a:spcPts val="2987"/>
              </a:lnSpc>
              <a:buFont typeface="Arial" panose="020B0604020202020204" pitchFamily="34" charset="0"/>
              <a:buChar char="•"/>
            </a:pPr>
            <a:r>
              <a:rPr lang="en-US" sz="1800" dirty="0">
                <a:solidFill>
                  <a:srgbClr val="404040"/>
                </a:solidFill>
                <a:latin typeface="Montserrat" pitchFamily="2" charset="77"/>
              </a:rPr>
              <a:t>There is no perfect measurement</a:t>
            </a:r>
          </a:p>
          <a:p>
            <a:pPr marL="285750" indent="-285750">
              <a:lnSpc>
                <a:spcPts val="2987"/>
              </a:lnSpc>
              <a:buFont typeface="Arial" panose="020B0604020202020204" pitchFamily="34" charset="0"/>
              <a:buChar char="•"/>
            </a:pPr>
            <a:r>
              <a:rPr lang="en-US" sz="1800" dirty="0">
                <a:solidFill>
                  <a:srgbClr val="404040"/>
                </a:solidFill>
                <a:latin typeface="Montserrat" pitchFamily="2" charset="77"/>
              </a:rPr>
              <a:t>Individual differences</a:t>
            </a:r>
          </a:p>
          <a:p>
            <a:pPr marL="285750" indent="-285750">
              <a:lnSpc>
                <a:spcPts val="2987"/>
              </a:lnSpc>
              <a:buFont typeface="Arial" panose="020B0604020202020204" pitchFamily="34" charset="0"/>
              <a:buChar char="•"/>
            </a:pPr>
            <a:r>
              <a:rPr lang="en-US" sz="1800" dirty="0">
                <a:solidFill>
                  <a:srgbClr val="404040"/>
                </a:solidFill>
                <a:latin typeface="Montserrat" pitchFamily="2" charset="77"/>
              </a:rPr>
              <a:t>Random fluctuations</a:t>
            </a:r>
          </a:p>
        </p:txBody>
      </p:sp>
      <p:sp>
        <p:nvSpPr>
          <p:cNvPr id="4" name="Rectangle 3">
            <a:extLst>
              <a:ext uri="{FF2B5EF4-FFF2-40B4-BE49-F238E27FC236}">
                <a16:creationId xmlns:a16="http://schemas.microsoft.com/office/drawing/2014/main" id="{7D3EE19F-55B5-3EEE-15D4-E69B684BF283}"/>
              </a:ext>
            </a:extLst>
          </p:cNvPr>
          <p:cNvSpPr/>
          <p:nvPr/>
        </p:nvSpPr>
        <p:spPr>
          <a:xfrm>
            <a:off x="5796116" y="2153265"/>
            <a:ext cx="6391409" cy="374608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Picture 7" descr="A diagram of a graph&#10;&#10;Description automatically generated">
            <a:extLst>
              <a:ext uri="{FF2B5EF4-FFF2-40B4-BE49-F238E27FC236}">
                <a16:creationId xmlns:a16="http://schemas.microsoft.com/office/drawing/2014/main" id="{0C745546-2C92-90AA-54A9-A10A48BC52C0}"/>
              </a:ext>
            </a:extLst>
          </p:cNvPr>
          <p:cNvPicPr>
            <a:picLocks noChangeAspect="1"/>
          </p:cNvPicPr>
          <p:nvPr/>
        </p:nvPicPr>
        <p:blipFill rotWithShape="1">
          <a:blip r:embed="rId3">
            <a:extLst>
              <a:ext uri="{28A0092B-C50C-407E-A947-70E740481C1C}">
                <a14:useLocalDpi xmlns:a14="http://schemas.microsoft.com/office/drawing/2010/main" val="0"/>
              </a:ext>
            </a:extLst>
          </a:blip>
          <a:srcRect l="1878" t="3181" r="2250" b="29342"/>
          <a:stretch/>
        </p:blipFill>
        <p:spPr>
          <a:xfrm>
            <a:off x="6211805" y="2931709"/>
            <a:ext cx="5720378" cy="1650722"/>
          </a:xfrm>
          <a:prstGeom prst="rect">
            <a:avLst/>
          </a:prstGeom>
        </p:spPr>
      </p:pic>
      <p:sp>
        <p:nvSpPr>
          <p:cNvPr id="9" name="TextBox 8">
            <a:extLst>
              <a:ext uri="{FF2B5EF4-FFF2-40B4-BE49-F238E27FC236}">
                <a16:creationId xmlns:a16="http://schemas.microsoft.com/office/drawing/2014/main" id="{254FC2BE-0820-DBD3-E399-22EE73529D3D}"/>
              </a:ext>
            </a:extLst>
          </p:cNvPr>
          <p:cNvSpPr txBox="1"/>
          <p:nvPr/>
        </p:nvSpPr>
        <p:spPr>
          <a:xfrm>
            <a:off x="6391866" y="4707591"/>
            <a:ext cx="1520538" cy="830997"/>
          </a:xfrm>
          <a:prstGeom prst="rect">
            <a:avLst/>
          </a:prstGeom>
          <a:noFill/>
        </p:spPr>
        <p:txBody>
          <a:bodyPr wrap="square" rtlCol="0">
            <a:spAutoFit/>
          </a:bodyPr>
          <a:lstStyle/>
          <a:p>
            <a:r>
              <a:rPr lang="en-GB" sz="1600" dirty="0"/>
              <a:t>Too simple to explain variance in the data</a:t>
            </a:r>
          </a:p>
        </p:txBody>
      </p:sp>
      <p:sp>
        <p:nvSpPr>
          <p:cNvPr id="11" name="TextBox 10">
            <a:extLst>
              <a:ext uri="{FF2B5EF4-FFF2-40B4-BE49-F238E27FC236}">
                <a16:creationId xmlns:a16="http://schemas.microsoft.com/office/drawing/2014/main" id="{DA3FD880-63CC-8B21-57BF-BCA52E687A63}"/>
              </a:ext>
            </a:extLst>
          </p:cNvPr>
          <p:cNvSpPr txBox="1"/>
          <p:nvPr/>
        </p:nvSpPr>
        <p:spPr>
          <a:xfrm>
            <a:off x="6356694" y="2359405"/>
            <a:ext cx="1443979" cy="400110"/>
          </a:xfrm>
          <a:prstGeom prst="rect">
            <a:avLst/>
          </a:prstGeom>
          <a:noFill/>
        </p:spPr>
        <p:txBody>
          <a:bodyPr wrap="square" rtlCol="0">
            <a:spAutoFit/>
          </a:bodyPr>
          <a:lstStyle/>
          <a:p>
            <a:pPr algn="ctr"/>
            <a:r>
              <a:rPr lang="en-GB" sz="2000" b="1" dirty="0">
                <a:solidFill>
                  <a:schemeClr val="tx1">
                    <a:lumMod val="65000"/>
                    <a:lumOff val="35000"/>
                  </a:schemeClr>
                </a:solidFill>
              </a:rPr>
              <a:t>Under fit</a:t>
            </a:r>
          </a:p>
        </p:txBody>
      </p:sp>
      <p:sp>
        <p:nvSpPr>
          <p:cNvPr id="13" name="TextBox 12">
            <a:extLst>
              <a:ext uri="{FF2B5EF4-FFF2-40B4-BE49-F238E27FC236}">
                <a16:creationId xmlns:a16="http://schemas.microsoft.com/office/drawing/2014/main" id="{210DBF60-F4CF-0A21-EF7B-A0829D17226A}"/>
              </a:ext>
            </a:extLst>
          </p:cNvPr>
          <p:cNvSpPr txBox="1"/>
          <p:nvPr/>
        </p:nvSpPr>
        <p:spPr>
          <a:xfrm>
            <a:off x="8300981" y="2321065"/>
            <a:ext cx="1576309" cy="707886"/>
          </a:xfrm>
          <a:prstGeom prst="rect">
            <a:avLst/>
          </a:prstGeom>
          <a:noFill/>
        </p:spPr>
        <p:txBody>
          <a:bodyPr wrap="square" rtlCol="0">
            <a:spAutoFit/>
          </a:bodyPr>
          <a:lstStyle/>
          <a:p>
            <a:pPr algn="ctr"/>
            <a:r>
              <a:rPr lang="en-GB" sz="2000" b="1" dirty="0">
                <a:solidFill>
                  <a:schemeClr val="tx1">
                    <a:lumMod val="65000"/>
                    <a:lumOff val="35000"/>
                  </a:schemeClr>
                </a:solidFill>
              </a:rPr>
              <a:t>Appropriate fit</a:t>
            </a:r>
          </a:p>
        </p:txBody>
      </p:sp>
      <p:sp>
        <p:nvSpPr>
          <p:cNvPr id="14" name="TextBox 13">
            <a:extLst>
              <a:ext uri="{FF2B5EF4-FFF2-40B4-BE49-F238E27FC236}">
                <a16:creationId xmlns:a16="http://schemas.microsoft.com/office/drawing/2014/main" id="{B8EAA110-0F30-ABDF-8EFA-B866953B1373}"/>
              </a:ext>
            </a:extLst>
          </p:cNvPr>
          <p:cNvSpPr txBox="1"/>
          <p:nvPr/>
        </p:nvSpPr>
        <p:spPr>
          <a:xfrm>
            <a:off x="10264886" y="2321065"/>
            <a:ext cx="1443979" cy="400110"/>
          </a:xfrm>
          <a:prstGeom prst="rect">
            <a:avLst/>
          </a:prstGeom>
          <a:noFill/>
        </p:spPr>
        <p:txBody>
          <a:bodyPr wrap="square" rtlCol="0">
            <a:spAutoFit/>
          </a:bodyPr>
          <a:lstStyle/>
          <a:p>
            <a:pPr algn="ctr"/>
            <a:r>
              <a:rPr lang="en-GB" sz="2000" b="1" dirty="0">
                <a:solidFill>
                  <a:schemeClr val="tx1">
                    <a:lumMod val="65000"/>
                    <a:lumOff val="35000"/>
                  </a:schemeClr>
                </a:solidFill>
              </a:rPr>
              <a:t>Over fit</a:t>
            </a:r>
          </a:p>
        </p:txBody>
      </p:sp>
      <p:sp>
        <p:nvSpPr>
          <p:cNvPr id="15" name="TextBox 14">
            <a:extLst>
              <a:ext uri="{FF2B5EF4-FFF2-40B4-BE49-F238E27FC236}">
                <a16:creationId xmlns:a16="http://schemas.microsoft.com/office/drawing/2014/main" id="{A7793F15-FF5B-73D6-8170-1309CBC95AAD}"/>
              </a:ext>
            </a:extLst>
          </p:cNvPr>
          <p:cNvSpPr txBox="1"/>
          <p:nvPr/>
        </p:nvSpPr>
        <p:spPr>
          <a:xfrm>
            <a:off x="8231550" y="4707591"/>
            <a:ext cx="1641905" cy="830997"/>
          </a:xfrm>
          <a:prstGeom prst="rect">
            <a:avLst/>
          </a:prstGeom>
          <a:noFill/>
        </p:spPr>
        <p:txBody>
          <a:bodyPr wrap="square" rtlCol="0">
            <a:spAutoFit/>
          </a:bodyPr>
          <a:lstStyle/>
          <a:p>
            <a:r>
              <a:rPr lang="en-GB" sz="1600" dirty="0"/>
              <a:t>Parameters capture tendency in data</a:t>
            </a:r>
          </a:p>
        </p:txBody>
      </p:sp>
      <p:sp>
        <p:nvSpPr>
          <p:cNvPr id="16" name="TextBox 15">
            <a:extLst>
              <a:ext uri="{FF2B5EF4-FFF2-40B4-BE49-F238E27FC236}">
                <a16:creationId xmlns:a16="http://schemas.microsoft.com/office/drawing/2014/main" id="{1BD3A5BB-FB6C-15D5-5809-210A5ECFCA49}"/>
              </a:ext>
            </a:extLst>
          </p:cNvPr>
          <p:cNvSpPr txBox="1"/>
          <p:nvPr/>
        </p:nvSpPr>
        <p:spPr>
          <a:xfrm>
            <a:off x="10460932" y="4707591"/>
            <a:ext cx="1471251" cy="1077218"/>
          </a:xfrm>
          <a:prstGeom prst="rect">
            <a:avLst/>
          </a:prstGeom>
          <a:noFill/>
        </p:spPr>
        <p:txBody>
          <a:bodyPr wrap="square" rtlCol="0">
            <a:spAutoFit/>
          </a:bodyPr>
          <a:lstStyle/>
          <a:p>
            <a:r>
              <a:rPr lang="en-GB" sz="1600" dirty="0"/>
              <a:t>Too many parameters capture noise in data</a:t>
            </a:r>
          </a:p>
        </p:txBody>
      </p:sp>
      <p:sp>
        <p:nvSpPr>
          <p:cNvPr id="17" name="TextBox 8">
            <a:extLst>
              <a:ext uri="{FF2B5EF4-FFF2-40B4-BE49-F238E27FC236}">
                <a16:creationId xmlns:a16="http://schemas.microsoft.com/office/drawing/2014/main" id="{8BA5C57B-3009-6D66-E58B-4A93C4383B87}"/>
              </a:ext>
            </a:extLst>
          </p:cNvPr>
          <p:cNvSpPr txBox="1"/>
          <p:nvPr/>
        </p:nvSpPr>
        <p:spPr>
          <a:xfrm>
            <a:off x="823726" y="4643134"/>
            <a:ext cx="4384914" cy="1884490"/>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2987"/>
              </a:lnSpc>
            </a:pPr>
            <a:r>
              <a:rPr lang="en-US" sz="1800" dirty="0">
                <a:solidFill>
                  <a:srgbClr val="404040"/>
                </a:solidFill>
                <a:latin typeface="Montserrat" pitchFamily="2" charset="77"/>
              </a:rPr>
              <a:t>A model that follows the training data too closely </a:t>
            </a:r>
            <a:r>
              <a:rPr lang="en-US" sz="1800" b="1" dirty="0">
                <a:solidFill>
                  <a:srgbClr val="404040"/>
                </a:solidFill>
                <a:latin typeface="Montserrat" pitchFamily="2" charset="77"/>
              </a:rPr>
              <a:t>generalizes poorly </a:t>
            </a:r>
            <a:r>
              <a:rPr lang="en-US" sz="1800" dirty="0">
                <a:solidFill>
                  <a:srgbClr val="404040"/>
                </a:solidFill>
                <a:latin typeface="Montserrat" pitchFamily="2" charset="77"/>
              </a:rPr>
              <a:t>to new data (with different noise) and the trends and parameters it captures may not be </a:t>
            </a:r>
            <a:r>
              <a:rPr lang="en-US" sz="1800" b="1" dirty="0">
                <a:solidFill>
                  <a:srgbClr val="404040"/>
                </a:solidFill>
                <a:latin typeface="Montserrat" pitchFamily="2" charset="77"/>
              </a:rPr>
              <a:t>meaningful</a:t>
            </a:r>
            <a:r>
              <a:rPr lang="en-US" sz="1800" dirty="0">
                <a:solidFill>
                  <a:srgbClr val="404040"/>
                </a:solidFill>
                <a:latin typeface="Montserrat" pitchFamily="2" charset="77"/>
              </a:rPr>
              <a:t>.</a:t>
            </a:r>
          </a:p>
        </p:txBody>
      </p:sp>
    </p:spTree>
    <p:extLst>
      <p:ext uri="{BB962C8B-B14F-4D97-AF65-F5344CB8AC3E}">
        <p14:creationId xmlns:p14="http://schemas.microsoft.com/office/powerpoint/2010/main" val="371651631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4" name="Graphic 33" descr="Sailboat with solid fill">
            <a:extLst>
              <a:ext uri="{FF2B5EF4-FFF2-40B4-BE49-F238E27FC236}">
                <a16:creationId xmlns:a16="http://schemas.microsoft.com/office/drawing/2014/main" id="{C3337F65-7EE6-D917-C8F4-FEC96119B7C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21305237">
            <a:off x="6380250" y="4337567"/>
            <a:ext cx="2336800" cy="2336800"/>
          </a:xfrm>
          <a:prstGeom prst="rect">
            <a:avLst/>
          </a:prstGeom>
        </p:spPr>
      </p:pic>
      <p:grpSp>
        <p:nvGrpSpPr>
          <p:cNvPr id="26" name="Group 25">
            <a:extLst>
              <a:ext uri="{FF2B5EF4-FFF2-40B4-BE49-F238E27FC236}">
                <a16:creationId xmlns:a16="http://schemas.microsoft.com/office/drawing/2014/main" id="{FCDB0310-9D80-D00C-C5D2-73034C3610EE}"/>
              </a:ext>
            </a:extLst>
          </p:cNvPr>
          <p:cNvGrpSpPr/>
          <p:nvPr/>
        </p:nvGrpSpPr>
        <p:grpSpPr>
          <a:xfrm>
            <a:off x="-101600" y="5969000"/>
            <a:ext cx="11582400" cy="1016002"/>
            <a:chOff x="-152400" y="8953497"/>
            <a:chExt cx="17373600" cy="1524003"/>
          </a:xfrm>
        </p:grpSpPr>
        <p:grpSp>
          <p:nvGrpSpPr>
            <p:cNvPr id="9" name="Group 8">
              <a:extLst>
                <a:ext uri="{FF2B5EF4-FFF2-40B4-BE49-F238E27FC236}">
                  <a16:creationId xmlns:a16="http://schemas.microsoft.com/office/drawing/2014/main" id="{BE22662B-341E-BC66-3C51-49A0A55F9A2F}"/>
                </a:ext>
              </a:extLst>
            </p:cNvPr>
            <p:cNvGrpSpPr/>
            <p:nvPr/>
          </p:nvGrpSpPr>
          <p:grpSpPr>
            <a:xfrm>
              <a:off x="-152400" y="8953500"/>
              <a:ext cx="3962400" cy="1524000"/>
              <a:chOff x="-152400" y="8953500"/>
              <a:chExt cx="3962400" cy="1524000"/>
            </a:xfrm>
          </p:grpSpPr>
          <p:pic>
            <p:nvPicPr>
              <p:cNvPr id="6" name="Graphic 5" descr="Wave with solid fill">
                <a:extLst>
                  <a:ext uri="{FF2B5EF4-FFF2-40B4-BE49-F238E27FC236}">
                    <a16:creationId xmlns:a16="http://schemas.microsoft.com/office/drawing/2014/main" id="{A0693183-F2DC-92C8-D028-32D5EB2300D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2400" y="8953500"/>
                <a:ext cx="1524000" cy="1524000"/>
              </a:xfrm>
              <a:prstGeom prst="rect">
                <a:avLst/>
              </a:prstGeom>
            </p:spPr>
          </p:pic>
          <p:pic>
            <p:nvPicPr>
              <p:cNvPr id="7" name="Graphic 6" descr="Wave with solid fill">
                <a:extLst>
                  <a:ext uri="{FF2B5EF4-FFF2-40B4-BE49-F238E27FC236}">
                    <a16:creationId xmlns:a16="http://schemas.microsoft.com/office/drawing/2014/main" id="{9CB31B6E-8E3B-FC80-9FA8-5669D0FE741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6800" y="8953500"/>
                <a:ext cx="1524000" cy="1524000"/>
              </a:xfrm>
              <a:prstGeom prst="rect">
                <a:avLst/>
              </a:prstGeom>
            </p:spPr>
          </p:pic>
          <p:pic>
            <p:nvPicPr>
              <p:cNvPr id="8" name="Graphic 7" descr="Wave with solid fill">
                <a:extLst>
                  <a:ext uri="{FF2B5EF4-FFF2-40B4-BE49-F238E27FC236}">
                    <a16:creationId xmlns:a16="http://schemas.microsoft.com/office/drawing/2014/main" id="{315C5B5A-8E1F-42B2-9C1B-4A4AE6A1E31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86000" y="8953500"/>
                <a:ext cx="1524000" cy="1524000"/>
              </a:xfrm>
              <a:prstGeom prst="rect">
                <a:avLst/>
              </a:prstGeom>
            </p:spPr>
          </p:pic>
        </p:grpSp>
        <p:grpSp>
          <p:nvGrpSpPr>
            <p:cNvPr id="10" name="Group 9">
              <a:extLst>
                <a:ext uri="{FF2B5EF4-FFF2-40B4-BE49-F238E27FC236}">
                  <a16:creationId xmlns:a16="http://schemas.microsoft.com/office/drawing/2014/main" id="{FD026AA4-CFFE-F6E6-D416-5DE7DF6AA93B}"/>
                </a:ext>
              </a:extLst>
            </p:cNvPr>
            <p:cNvGrpSpPr/>
            <p:nvPr/>
          </p:nvGrpSpPr>
          <p:grpSpPr>
            <a:xfrm>
              <a:off x="3505200" y="8953500"/>
              <a:ext cx="3962400" cy="1524000"/>
              <a:chOff x="-152400" y="8953500"/>
              <a:chExt cx="3962400" cy="1524000"/>
            </a:xfrm>
          </p:grpSpPr>
          <p:pic>
            <p:nvPicPr>
              <p:cNvPr id="11" name="Graphic 10" descr="Wave with solid fill">
                <a:extLst>
                  <a:ext uri="{FF2B5EF4-FFF2-40B4-BE49-F238E27FC236}">
                    <a16:creationId xmlns:a16="http://schemas.microsoft.com/office/drawing/2014/main" id="{45136616-B9C2-0A29-0865-4D9AB0DEAF4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2400" y="8953500"/>
                <a:ext cx="1524000" cy="1524000"/>
              </a:xfrm>
              <a:prstGeom prst="rect">
                <a:avLst/>
              </a:prstGeom>
            </p:spPr>
          </p:pic>
          <p:pic>
            <p:nvPicPr>
              <p:cNvPr id="12" name="Graphic 11" descr="Wave with solid fill">
                <a:extLst>
                  <a:ext uri="{FF2B5EF4-FFF2-40B4-BE49-F238E27FC236}">
                    <a16:creationId xmlns:a16="http://schemas.microsoft.com/office/drawing/2014/main" id="{D266C862-4CBB-3B14-79E4-A6BD8C335C7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6800" y="8953500"/>
                <a:ext cx="1524000" cy="1524000"/>
              </a:xfrm>
              <a:prstGeom prst="rect">
                <a:avLst/>
              </a:prstGeom>
            </p:spPr>
          </p:pic>
          <p:pic>
            <p:nvPicPr>
              <p:cNvPr id="13" name="Graphic 12" descr="Wave with solid fill">
                <a:extLst>
                  <a:ext uri="{FF2B5EF4-FFF2-40B4-BE49-F238E27FC236}">
                    <a16:creationId xmlns:a16="http://schemas.microsoft.com/office/drawing/2014/main" id="{9E8CDD94-67CD-FBEA-C1B8-950CB2F44F0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86000" y="8953500"/>
                <a:ext cx="1524000" cy="1524000"/>
              </a:xfrm>
              <a:prstGeom prst="rect">
                <a:avLst/>
              </a:prstGeom>
            </p:spPr>
          </p:pic>
        </p:grpSp>
        <p:grpSp>
          <p:nvGrpSpPr>
            <p:cNvPr id="14" name="Group 13">
              <a:extLst>
                <a:ext uri="{FF2B5EF4-FFF2-40B4-BE49-F238E27FC236}">
                  <a16:creationId xmlns:a16="http://schemas.microsoft.com/office/drawing/2014/main" id="{AB525DC6-764E-99CE-355E-AAB607D78E75}"/>
                </a:ext>
              </a:extLst>
            </p:cNvPr>
            <p:cNvGrpSpPr/>
            <p:nvPr/>
          </p:nvGrpSpPr>
          <p:grpSpPr>
            <a:xfrm>
              <a:off x="7162800" y="8953497"/>
              <a:ext cx="3962400" cy="1524003"/>
              <a:chOff x="-152400" y="8953497"/>
              <a:chExt cx="3962400" cy="1524003"/>
            </a:xfrm>
          </p:grpSpPr>
          <p:pic>
            <p:nvPicPr>
              <p:cNvPr id="15" name="Graphic 14" descr="Wave with solid fill">
                <a:extLst>
                  <a:ext uri="{FF2B5EF4-FFF2-40B4-BE49-F238E27FC236}">
                    <a16:creationId xmlns:a16="http://schemas.microsoft.com/office/drawing/2014/main" id="{B8E31DD1-CD21-5013-C322-E6ABF8BCBE0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2400" y="8953497"/>
                <a:ext cx="1524000" cy="1524003"/>
              </a:xfrm>
              <a:prstGeom prst="rect">
                <a:avLst/>
              </a:prstGeom>
            </p:spPr>
          </p:pic>
          <p:pic>
            <p:nvPicPr>
              <p:cNvPr id="16" name="Graphic 15" descr="Wave with solid fill">
                <a:extLst>
                  <a:ext uri="{FF2B5EF4-FFF2-40B4-BE49-F238E27FC236}">
                    <a16:creationId xmlns:a16="http://schemas.microsoft.com/office/drawing/2014/main" id="{2F99C5A0-C56D-2E53-9846-C55100810F5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6800" y="8953500"/>
                <a:ext cx="1524000" cy="1524000"/>
              </a:xfrm>
              <a:prstGeom prst="rect">
                <a:avLst/>
              </a:prstGeom>
            </p:spPr>
          </p:pic>
          <p:pic>
            <p:nvPicPr>
              <p:cNvPr id="17" name="Graphic 16" descr="Wave with solid fill">
                <a:extLst>
                  <a:ext uri="{FF2B5EF4-FFF2-40B4-BE49-F238E27FC236}">
                    <a16:creationId xmlns:a16="http://schemas.microsoft.com/office/drawing/2014/main" id="{16671B08-04A6-4476-325E-BCCFACF1DC4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86000" y="8953500"/>
                <a:ext cx="1524000" cy="1524000"/>
              </a:xfrm>
              <a:prstGeom prst="rect">
                <a:avLst/>
              </a:prstGeom>
            </p:spPr>
          </p:pic>
        </p:grpSp>
        <p:grpSp>
          <p:nvGrpSpPr>
            <p:cNvPr id="18" name="Group 17">
              <a:extLst>
                <a:ext uri="{FF2B5EF4-FFF2-40B4-BE49-F238E27FC236}">
                  <a16:creationId xmlns:a16="http://schemas.microsoft.com/office/drawing/2014/main" id="{9CAD4088-D4E2-47B4-3588-597FF91E8A12}"/>
                </a:ext>
              </a:extLst>
            </p:cNvPr>
            <p:cNvGrpSpPr/>
            <p:nvPr/>
          </p:nvGrpSpPr>
          <p:grpSpPr>
            <a:xfrm>
              <a:off x="10820400" y="8953500"/>
              <a:ext cx="3962400" cy="1524000"/>
              <a:chOff x="-152400" y="8953500"/>
              <a:chExt cx="3962400" cy="1524000"/>
            </a:xfrm>
          </p:grpSpPr>
          <p:pic>
            <p:nvPicPr>
              <p:cNvPr id="19" name="Graphic 18" descr="Wave with solid fill">
                <a:extLst>
                  <a:ext uri="{FF2B5EF4-FFF2-40B4-BE49-F238E27FC236}">
                    <a16:creationId xmlns:a16="http://schemas.microsoft.com/office/drawing/2014/main" id="{97D946E3-32D4-EF01-87B5-DD4F4B2E400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2400" y="8953500"/>
                <a:ext cx="1524000" cy="1524000"/>
              </a:xfrm>
              <a:prstGeom prst="rect">
                <a:avLst/>
              </a:prstGeom>
            </p:spPr>
          </p:pic>
          <p:pic>
            <p:nvPicPr>
              <p:cNvPr id="20" name="Graphic 19" descr="Wave with solid fill">
                <a:extLst>
                  <a:ext uri="{FF2B5EF4-FFF2-40B4-BE49-F238E27FC236}">
                    <a16:creationId xmlns:a16="http://schemas.microsoft.com/office/drawing/2014/main" id="{1CA063F7-9875-372F-0A15-491F8BDCFFF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6800" y="8953500"/>
                <a:ext cx="1524000" cy="1524000"/>
              </a:xfrm>
              <a:prstGeom prst="rect">
                <a:avLst/>
              </a:prstGeom>
            </p:spPr>
          </p:pic>
          <p:pic>
            <p:nvPicPr>
              <p:cNvPr id="21" name="Graphic 20" descr="Wave with solid fill">
                <a:extLst>
                  <a:ext uri="{FF2B5EF4-FFF2-40B4-BE49-F238E27FC236}">
                    <a16:creationId xmlns:a16="http://schemas.microsoft.com/office/drawing/2014/main" id="{574E9FDF-3DC0-B393-BC72-4583B3B1CE9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86000" y="8953500"/>
                <a:ext cx="1524000" cy="1524000"/>
              </a:xfrm>
              <a:prstGeom prst="rect">
                <a:avLst/>
              </a:prstGeom>
            </p:spPr>
          </p:pic>
        </p:grpSp>
        <p:grpSp>
          <p:nvGrpSpPr>
            <p:cNvPr id="22" name="Group 21">
              <a:extLst>
                <a:ext uri="{FF2B5EF4-FFF2-40B4-BE49-F238E27FC236}">
                  <a16:creationId xmlns:a16="http://schemas.microsoft.com/office/drawing/2014/main" id="{529231EA-F7CF-774C-465F-DBBE09BC5F4E}"/>
                </a:ext>
              </a:extLst>
            </p:cNvPr>
            <p:cNvGrpSpPr/>
            <p:nvPr/>
          </p:nvGrpSpPr>
          <p:grpSpPr>
            <a:xfrm>
              <a:off x="14478000" y="8953500"/>
              <a:ext cx="2743200" cy="1524000"/>
              <a:chOff x="-152400" y="8953500"/>
              <a:chExt cx="2743200" cy="1524000"/>
            </a:xfrm>
          </p:grpSpPr>
          <p:pic>
            <p:nvPicPr>
              <p:cNvPr id="23" name="Graphic 22" descr="Wave with solid fill">
                <a:extLst>
                  <a:ext uri="{FF2B5EF4-FFF2-40B4-BE49-F238E27FC236}">
                    <a16:creationId xmlns:a16="http://schemas.microsoft.com/office/drawing/2014/main" id="{89CABBDD-8EDD-84D7-EF22-E6972358050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2400" y="8953500"/>
                <a:ext cx="1524000" cy="1524000"/>
              </a:xfrm>
              <a:prstGeom prst="rect">
                <a:avLst/>
              </a:prstGeom>
            </p:spPr>
          </p:pic>
          <p:pic>
            <p:nvPicPr>
              <p:cNvPr id="24" name="Graphic 23" descr="Wave with solid fill">
                <a:extLst>
                  <a:ext uri="{FF2B5EF4-FFF2-40B4-BE49-F238E27FC236}">
                    <a16:creationId xmlns:a16="http://schemas.microsoft.com/office/drawing/2014/main" id="{1E027BEE-6ADB-544D-00A7-3EB75530991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6800" y="8953500"/>
                <a:ext cx="1524000" cy="1524000"/>
              </a:xfrm>
              <a:prstGeom prst="rect">
                <a:avLst/>
              </a:prstGeom>
            </p:spPr>
          </p:pic>
        </p:grpSp>
      </p:grpSp>
      <p:sp>
        <p:nvSpPr>
          <p:cNvPr id="35" name="TextBox 3">
            <a:extLst>
              <a:ext uri="{FF2B5EF4-FFF2-40B4-BE49-F238E27FC236}">
                <a16:creationId xmlns:a16="http://schemas.microsoft.com/office/drawing/2014/main" id="{EBEEA384-595D-FD5B-0260-68574E751CFA}"/>
              </a:ext>
            </a:extLst>
          </p:cNvPr>
          <p:cNvSpPr txBox="1"/>
          <p:nvPr/>
        </p:nvSpPr>
        <p:spPr>
          <a:xfrm>
            <a:off x="2816225" y="720001"/>
            <a:ext cx="6559550" cy="614207"/>
          </a:xfrm>
          <a:prstGeom prst="rect">
            <a:avLst/>
          </a:prstGeom>
        </p:spPr>
        <p:txBody>
          <a:bodyPr wrap="square" lIns="0" tIns="0" rIns="0" bIns="0" rtlCol="0" anchor="t">
            <a:spAutoFit/>
          </a:bodyPr>
          <a:lstStyle/>
          <a:p>
            <a:pPr algn="ctr">
              <a:lnSpc>
                <a:spcPts val="5205"/>
              </a:lnSpc>
              <a:spcBef>
                <a:spcPct val="0"/>
              </a:spcBef>
            </a:pPr>
            <a:r>
              <a:rPr lang="en-US" sz="3600" b="1" dirty="0">
                <a:solidFill>
                  <a:srgbClr val="404040"/>
                </a:solidFill>
                <a:latin typeface="Montserrat" pitchFamily="2" charset="77"/>
              </a:rPr>
              <a:t>CIRCLING BACK</a:t>
            </a:r>
          </a:p>
        </p:txBody>
      </p:sp>
      <p:sp>
        <p:nvSpPr>
          <p:cNvPr id="37" name="Freeform 7">
            <a:extLst>
              <a:ext uri="{FF2B5EF4-FFF2-40B4-BE49-F238E27FC236}">
                <a16:creationId xmlns:a16="http://schemas.microsoft.com/office/drawing/2014/main" id="{1BFD04B8-D236-9D96-EA37-62F8FAFBF266}"/>
              </a:ext>
            </a:extLst>
          </p:cNvPr>
          <p:cNvSpPr/>
          <p:nvPr/>
        </p:nvSpPr>
        <p:spPr>
          <a:xfrm>
            <a:off x="533521" y="2991702"/>
            <a:ext cx="2694015" cy="1071001"/>
          </a:xfrm>
          <a:custGeom>
            <a:avLst/>
            <a:gdLst/>
            <a:ahLst/>
            <a:cxnLst>
              <a:cxn ang="0">
                <a:pos x="wd2" y="hd2"/>
              </a:cxn>
              <a:cxn ang="5400000">
                <a:pos x="wd2" y="hd2"/>
              </a:cxn>
              <a:cxn ang="10800000">
                <a:pos x="wd2" y="hd2"/>
              </a:cxn>
              <a:cxn ang="16200000">
                <a:pos x="wd2" y="hd2"/>
              </a:cxn>
            </a:cxnLst>
            <a:rect l="0" t="0" r="r" b="b"/>
            <a:pathLst>
              <a:path w="21600" h="21600" extrusionOk="0">
                <a:moveTo>
                  <a:pt x="21255" y="6991"/>
                </a:moveTo>
                <a:cubicBezTo>
                  <a:pt x="12526" y="6991"/>
                  <a:pt x="12526" y="6991"/>
                  <a:pt x="12526" y="6991"/>
                </a:cubicBezTo>
                <a:cubicBezTo>
                  <a:pt x="11663" y="3495"/>
                  <a:pt x="11663" y="3495"/>
                  <a:pt x="11663" y="3495"/>
                </a:cubicBezTo>
                <a:cubicBezTo>
                  <a:pt x="10800" y="0"/>
                  <a:pt x="10800" y="0"/>
                  <a:pt x="10800" y="0"/>
                </a:cubicBezTo>
                <a:cubicBezTo>
                  <a:pt x="9937" y="3495"/>
                  <a:pt x="9937" y="3495"/>
                  <a:pt x="9937" y="3495"/>
                </a:cubicBezTo>
                <a:cubicBezTo>
                  <a:pt x="9074" y="6991"/>
                  <a:pt x="9074" y="6991"/>
                  <a:pt x="9074" y="6991"/>
                </a:cubicBezTo>
                <a:cubicBezTo>
                  <a:pt x="1997" y="6991"/>
                  <a:pt x="1997" y="6991"/>
                  <a:pt x="1997" y="6991"/>
                </a:cubicBezTo>
                <a:cubicBezTo>
                  <a:pt x="888" y="6991"/>
                  <a:pt x="0" y="10307"/>
                  <a:pt x="0" y="14340"/>
                </a:cubicBezTo>
                <a:cubicBezTo>
                  <a:pt x="0" y="18373"/>
                  <a:pt x="888" y="21600"/>
                  <a:pt x="1997" y="21600"/>
                </a:cubicBezTo>
                <a:cubicBezTo>
                  <a:pt x="21255" y="21600"/>
                  <a:pt x="21255" y="21600"/>
                  <a:pt x="21255" y="21600"/>
                </a:cubicBezTo>
                <a:cubicBezTo>
                  <a:pt x="21452" y="21600"/>
                  <a:pt x="21600" y="21062"/>
                  <a:pt x="21600" y="20345"/>
                </a:cubicBezTo>
                <a:cubicBezTo>
                  <a:pt x="21600" y="8335"/>
                  <a:pt x="21600" y="8335"/>
                  <a:pt x="21600" y="8335"/>
                </a:cubicBezTo>
                <a:cubicBezTo>
                  <a:pt x="21600" y="7618"/>
                  <a:pt x="21452" y="6991"/>
                  <a:pt x="21255" y="6991"/>
                </a:cubicBezTo>
                <a:close/>
              </a:path>
            </a:pathLst>
          </a:custGeom>
          <a:solidFill>
            <a:srgbClr val="B1403F">
              <a:alpha val="30000"/>
            </a:srgbClr>
          </a:solidFill>
          <a:ln w="12700">
            <a:miter lim="400000"/>
          </a:ln>
        </p:spPr>
        <p:txBody>
          <a:bodyPr lIns="30479" rIns="30479"/>
          <a:lstStyle/>
          <a:p>
            <a:endParaRPr sz="1200"/>
          </a:p>
        </p:txBody>
      </p:sp>
      <p:sp>
        <p:nvSpPr>
          <p:cNvPr id="38" name="Freeform 8">
            <a:extLst>
              <a:ext uri="{FF2B5EF4-FFF2-40B4-BE49-F238E27FC236}">
                <a16:creationId xmlns:a16="http://schemas.microsoft.com/office/drawing/2014/main" id="{AA796C8F-D2D4-06BE-4F9E-97B9EDFA647A}"/>
              </a:ext>
            </a:extLst>
          </p:cNvPr>
          <p:cNvSpPr/>
          <p:nvPr/>
        </p:nvSpPr>
        <p:spPr>
          <a:xfrm>
            <a:off x="9054725" y="2972552"/>
            <a:ext cx="2694015" cy="1095174"/>
          </a:xfrm>
          <a:custGeom>
            <a:avLst/>
            <a:gdLst/>
            <a:ahLst/>
            <a:cxnLst>
              <a:cxn ang="0">
                <a:pos x="wd2" y="hd2"/>
              </a:cxn>
              <a:cxn ang="5400000">
                <a:pos x="wd2" y="hd2"/>
              </a:cxn>
              <a:cxn ang="10800000">
                <a:pos x="wd2" y="hd2"/>
              </a:cxn>
              <a:cxn ang="16200000">
                <a:pos x="wd2" y="hd2"/>
              </a:cxn>
            </a:cxnLst>
            <a:rect l="0" t="0" r="r" b="b"/>
            <a:pathLst>
              <a:path w="21600" h="21600" extrusionOk="0">
                <a:moveTo>
                  <a:pt x="19603" y="21600"/>
                </a:moveTo>
                <a:cubicBezTo>
                  <a:pt x="345" y="21600"/>
                  <a:pt x="345" y="21600"/>
                  <a:pt x="345" y="21600"/>
                </a:cubicBezTo>
                <a:cubicBezTo>
                  <a:pt x="148" y="21600"/>
                  <a:pt x="0" y="20975"/>
                  <a:pt x="0" y="20261"/>
                </a:cubicBezTo>
                <a:cubicBezTo>
                  <a:pt x="0" y="8301"/>
                  <a:pt x="0" y="8301"/>
                  <a:pt x="0" y="8301"/>
                </a:cubicBezTo>
                <a:cubicBezTo>
                  <a:pt x="0" y="7587"/>
                  <a:pt x="148" y="7051"/>
                  <a:pt x="345" y="7051"/>
                </a:cubicBezTo>
                <a:cubicBezTo>
                  <a:pt x="9074" y="7051"/>
                  <a:pt x="9074" y="7051"/>
                  <a:pt x="9074" y="7051"/>
                </a:cubicBezTo>
                <a:cubicBezTo>
                  <a:pt x="9937" y="3570"/>
                  <a:pt x="9937" y="3570"/>
                  <a:pt x="9937" y="3570"/>
                </a:cubicBezTo>
                <a:cubicBezTo>
                  <a:pt x="10800" y="0"/>
                  <a:pt x="10800" y="0"/>
                  <a:pt x="10800" y="0"/>
                </a:cubicBezTo>
                <a:cubicBezTo>
                  <a:pt x="11663" y="3570"/>
                  <a:pt x="11663" y="3570"/>
                  <a:pt x="11663" y="3570"/>
                </a:cubicBezTo>
                <a:cubicBezTo>
                  <a:pt x="12526" y="7051"/>
                  <a:pt x="12526" y="7051"/>
                  <a:pt x="12526" y="7051"/>
                </a:cubicBezTo>
                <a:cubicBezTo>
                  <a:pt x="19603" y="7051"/>
                  <a:pt x="19603" y="7051"/>
                  <a:pt x="19603" y="7051"/>
                </a:cubicBezTo>
                <a:cubicBezTo>
                  <a:pt x="20712" y="7051"/>
                  <a:pt x="21600" y="10264"/>
                  <a:pt x="21600" y="14281"/>
                </a:cubicBezTo>
                <a:cubicBezTo>
                  <a:pt x="21600" y="18298"/>
                  <a:pt x="20712" y="21600"/>
                  <a:pt x="19603" y="21600"/>
                </a:cubicBezTo>
                <a:close/>
              </a:path>
            </a:pathLst>
          </a:custGeom>
          <a:solidFill>
            <a:srgbClr val="065280"/>
          </a:solidFill>
          <a:ln w="12700">
            <a:miter lim="400000"/>
          </a:ln>
        </p:spPr>
        <p:txBody>
          <a:bodyPr lIns="30479" rIns="30479"/>
          <a:lstStyle/>
          <a:p>
            <a:endParaRPr sz="1200"/>
          </a:p>
        </p:txBody>
      </p:sp>
      <p:sp>
        <p:nvSpPr>
          <p:cNvPr id="39" name="Freeform 9">
            <a:extLst>
              <a:ext uri="{FF2B5EF4-FFF2-40B4-BE49-F238E27FC236}">
                <a16:creationId xmlns:a16="http://schemas.microsoft.com/office/drawing/2014/main" id="{01E2FDAC-AE88-C89E-F430-7A9E707BB2A6}"/>
              </a:ext>
            </a:extLst>
          </p:cNvPr>
          <p:cNvSpPr/>
          <p:nvPr/>
        </p:nvSpPr>
        <p:spPr>
          <a:xfrm flipV="1">
            <a:off x="3373922" y="3000567"/>
            <a:ext cx="2694015" cy="1079669"/>
          </a:xfrm>
          <a:custGeom>
            <a:avLst/>
            <a:gdLst/>
            <a:ahLst/>
            <a:cxnLst>
              <a:cxn ang="0">
                <a:pos x="wd2" y="hd2"/>
              </a:cxn>
              <a:cxn ang="5400000">
                <a:pos x="wd2" y="hd2"/>
              </a:cxn>
              <a:cxn ang="10800000">
                <a:pos x="wd2" y="hd2"/>
              </a:cxn>
              <a:cxn ang="16200000">
                <a:pos x="wd2" y="hd2"/>
              </a:cxn>
            </a:cxnLst>
            <a:rect l="0" t="0" r="r" b="b"/>
            <a:pathLst>
              <a:path w="21600" h="21600" extrusionOk="0">
                <a:moveTo>
                  <a:pt x="21255" y="0"/>
                </a:moveTo>
                <a:cubicBezTo>
                  <a:pt x="345" y="0"/>
                  <a:pt x="345" y="0"/>
                  <a:pt x="345" y="0"/>
                </a:cubicBezTo>
                <a:cubicBezTo>
                  <a:pt x="148" y="0"/>
                  <a:pt x="0" y="625"/>
                  <a:pt x="0" y="1339"/>
                </a:cubicBezTo>
                <a:cubicBezTo>
                  <a:pt x="0" y="13299"/>
                  <a:pt x="0" y="13299"/>
                  <a:pt x="0" y="13299"/>
                </a:cubicBezTo>
                <a:cubicBezTo>
                  <a:pt x="0" y="14013"/>
                  <a:pt x="148" y="14549"/>
                  <a:pt x="345" y="14549"/>
                </a:cubicBezTo>
                <a:cubicBezTo>
                  <a:pt x="9074" y="14549"/>
                  <a:pt x="9074" y="14549"/>
                  <a:pt x="9074" y="14549"/>
                </a:cubicBezTo>
                <a:cubicBezTo>
                  <a:pt x="9937" y="18030"/>
                  <a:pt x="9937" y="18030"/>
                  <a:pt x="9937" y="18030"/>
                </a:cubicBezTo>
                <a:cubicBezTo>
                  <a:pt x="10800" y="21600"/>
                  <a:pt x="10800" y="21600"/>
                  <a:pt x="10800" y="21600"/>
                </a:cubicBezTo>
                <a:cubicBezTo>
                  <a:pt x="11663" y="18030"/>
                  <a:pt x="11663" y="18030"/>
                  <a:pt x="11663" y="18030"/>
                </a:cubicBezTo>
                <a:cubicBezTo>
                  <a:pt x="12526" y="14549"/>
                  <a:pt x="12526" y="14549"/>
                  <a:pt x="12526" y="14549"/>
                </a:cubicBezTo>
                <a:cubicBezTo>
                  <a:pt x="21255" y="14549"/>
                  <a:pt x="21255" y="14549"/>
                  <a:pt x="21255" y="14549"/>
                </a:cubicBezTo>
                <a:cubicBezTo>
                  <a:pt x="21452" y="14549"/>
                  <a:pt x="21600" y="14013"/>
                  <a:pt x="21600" y="13299"/>
                </a:cubicBezTo>
                <a:cubicBezTo>
                  <a:pt x="21600" y="1339"/>
                  <a:pt x="21600" y="1339"/>
                  <a:pt x="21600" y="1339"/>
                </a:cubicBezTo>
                <a:cubicBezTo>
                  <a:pt x="21600" y="625"/>
                  <a:pt x="21452" y="0"/>
                  <a:pt x="21255" y="0"/>
                </a:cubicBezTo>
                <a:close/>
              </a:path>
            </a:pathLst>
          </a:custGeom>
          <a:solidFill>
            <a:srgbClr val="BFB5ED"/>
          </a:solidFill>
          <a:ln w="12700">
            <a:miter lim="400000"/>
          </a:ln>
        </p:spPr>
        <p:txBody>
          <a:bodyPr lIns="30479" rIns="30479"/>
          <a:lstStyle/>
          <a:p>
            <a:endParaRPr lang="en-DK" sz="1200" dirty="0"/>
          </a:p>
        </p:txBody>
      </p:sp>
      <p:sp>
        <p:nvSpPr>
          <p:cNvPr id="50" name="Rectangle 33">
            <a:extLst>
              <a:ext uri="{FF2B5EF4-FFF2-40B4-BE49-F238E27FC236}">
                <a16:creationId xmlns:a16="http://schemas.microsoft.com/office/drawing/2014/main" id="{20925914-2917-49B2-E895-2981264F4D26}"/>
              </a:ext>
            </a:extLst>
          </p:cNvPr>
          <p:cNvSpPr txBox="1"/>
          <p:nvPr/>
        </p:nvSpPr>
        <p:spPr>
          <a:xfrm>
            <a:off x="9213827" y="3589641"/>
            <a:ext cx="2243628" cy="246221"/>
          </a:xfrm>
          <a:prstGeom prst="rect">
            <a:avLst/>
          </a:prstGeom>
          <a:solidFill>
            <a:srgbClr val="065280"/>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lvl1pPr>
              <a:defRPr sz="3400">
                <a:solidFill>
                  <a:srgbClr val="FFFFFF"/>
                </a:solidFill>
                <a:latin typeface="Montserrat Bold"/>
                <a:ea typeface="Montserrat Bold"/>
                <a:cs typeface="Montserrat Bold"/>
                <a:sym typeface="Montserrat Bold"/>
              </a:defRPr>
            </a:lvl1pPr>
          </a:lstStyle>
          <a:p>
            <a:r>
              <a:rPr lang="en-US" sz="1600" dirty="0"/>
              <a:t>MODEL EVALUATION</a:t>
            </a:r>
            <a:endParaRPr sz="1600" dirty="0"/>
          </a:p>
        </p:txBody>
      </p:sp>
      <p:sp>
        <p:nvSpPr>
          <p:cNvPr id="51" name="Freeform 9">
            <a:extLst>
              <a:ext uri="{FF2B5EF4-FFF2-40B4-BE49-F238E27FC236}">
                <a16:creationId xmlns:a16="http://schemas.microsoft.com/office/drawing/2014/main" id="{3C8C8F90-F01C-2534-2BCE-F8C869812AE5}"/>
              </a:ext>
            </a:extLst>
          </p:cNvPr>
          <p:cNvSpPr/>
          <p:nvPr/>
        </p:nvSpPr>
        <p:spPr>
          <a:xfrm flipV="1">
            <a:off x="6214324" y="2979437"/>
            <a:ext cx="2694014" cy="1095533"/>
          </a:xfrm>
          <a:custGeom>
            <a:avLst/>
            <a:gdLst/>
            <a:ahLst/>
            <a:cxnLst>
              <a:cxn ang="0">
                <a:pos x="wd2" y="hd2"/>
              </a:cxn>
              <a:cxn ang="5400000">
                <a:pos x="wd2" y="hd2"/>
              </a:cxn>
              <a:cxn ang="10800000">
                <a:pos x="wd2" y="hd2"/>
              </a:cxn>
              <a:cxn ang="16200000">
                <a:pos x="wd2" y="hd2"/>
              </a:cxn>
            </a:cxnLst>
            <a:rect l="0" t="0" r="r" b="b"/>
            <a:pathLst>
              <a:path w="21600" h="21600" extrusionOk="0">
                <a:moveTo>
                  <a:pt x="21255" y="0"/>
                </a:moveTo>
                <a:cubicBezTo>
                  <a:pt x="345" y="0"/>
                  <a:pt x="345" y="0"/>
                  <a:pt x="345" y="0"/>
                </a:cubicBezTo>
                <a:cubicBezTo>
                  <a:pt x="148" y="0"/>
                  <a:pt x="0" y="625"/>
                  <a:pt x="0" y="1339"/>
                </a:cubicBezTo>
                <a:cubicBezTo>
                  <a:pt x="0" y="13299"/>
                  <a:pt x="0" y="13299"/>
                  <a:pt x="0" y="13299"/>
                </a:cubicBezTo>
                <a:cubicBezTo>
                  <a:pt x="0" y="14013"/>
                  <a:pt x="148" y="14549"/>
                  <a:pt x="345" y="14549"/>
                </a:cubicBezTo>
                <a:cubicBezTo>
                  <a:pt x="9074" y="14549"/>
                  <a:pt x="9074" y="14549"/>
                  <a:pt x="9074" y="14549"/>
                </a:cubicBezTo>
                <a:cubicBezTo>
                  <a:pt x="9937" y="18030"/>
                  <a:pt x="9937" y="18030"/>
                  <a:pt x="9937" y="18030"/>
                </a:cubicBezTo>
                <a:cubicBezTo>
                  <a:pt x="10800" y="21600"/>
                  <a:pt x="10800" y="21600"/>
                  <a:pt x="10800" y="21600"/>
                </a:cubicBezTo>
                <a:cubicBezTo>
                  <a:pt x="11663" y="18030"/>
                  <a:pt x="11663" y="18030"/>
                  <a:pt x="11663" y="18030"/>
                </a:cubicBezTo>
                <a:cubicBezTo>
                  <a:pt x="12526" y="14549"/>
                  <a:pt x="12526" y="14549"/>
                  <a:pt x="12526" y="14549"/>
                </a:cubicBezTo>
                <a:cubicBezTo>
                  <a:pt x="21255" y="14549"/>
                  <a:pt x="21255" y="14549"/>
                  <a:pt x="21255" y="14549"/>
                </a:cubicBezTo>
                <a:cubicBezTo>
                  <a:pt x="21452" y="14549"/>
                  <a:pt x="21600" y="14013"/>
                  <a:pt x="21600" y="13299"/>
                </a:cubicBezTo>
                <a:cubicBezTo>
                  <a:pt x="21600" y="1339"/>
                  <a:pt x="21600" y="1339"/>
                  <a:pt x="21600" y="1339"/>
                </a:cubicBezTo>
                <a:cubicBezTo>
                  <a:pt x="21600" y="625"/>
                  <a:pt x="21452" y="0"/>
                  <a:pt x="21255" y="0"/>
                </a:cubicBezTo>
                <a:close/>
              </a:path>
            </a:pathLst>
          </a:custGeom>
          <a:solidFill>
            <a:srgbClr val="8EB4E3"/>
          </a:solidFill>
          <a:ln w="12700">
            <a:miter lim="400000"/>
          </a:ln>
        </p:spPr>
        <p:txBody>
          <a:bodyPr lIns="30479" rIns="30479"/>
          <a:lstStyle/>
          <a:p>
            <a:endParaRPr sz="1200"/>
          </a:p>
        </p:txBody>
      </p:sp>
      <p:sp>
        <p:nvSpPr>
          <p:cNvPr id="53" name="Rectangle 33">
            <a:extLst>
              <a:ext uri="{FF2B5EF4-FFF2-40B4-BE49-F238E27FC236}">
                <a16:creationId xmlns:a16="http://schemas.microsoft.com/office/drawing/2014/main" id="{CFFC9EF7-C4B0-C389-403F-2438A83981A2}"/>
              </a:ext>
            </a:extLst>
          </p:cNvPr>
          <p:cNvSpPr txBox="1"/>
          <p:nvPr/>
        </p:nvSpPr>
        <p:spPr>
          <a:xfrm>
            <a:off x="6915138" y="3589641"/>
            <a:ext cx="1314462" cy="246221"/>
          </a:xfrm>
          <a:prstGeom prst="rect">
            <a:avLst/>
          </a:prstGeom>
          <a:solidFill>
            <a:srgbClr val="8EB4E3"/>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lvl1pPr>
              <a:defRPr sz="3400">
                <a:solidFill>
                  <a:srgbClr val="FFFFFF"/>
                </a:solidFill>
                <a:latin typeface="Montserrat Bold"/>
                <a:ea typeface="Montserrat Bold"/>
                <a:cs typeface="Montserrat Bold"/>
                <a:sym typeface="Montserrat Bold"/>
              </a:defRPr>
            </a:lvl1pPr>
          </a:lstStyle>
          <a:p>
            <a:r>
              <a:rPr lang="en-US" sz="1600" dirty="0"/>
              <a:t>MODELLING</a:t>
            </a:r>
            <a:endParaRPr sz="1600" dirty="0"/>
          </a:p>
        </p:txBody>
      </p:sp>
      <p:sp>
        <p:nvSpPr>
          <p:cNvPr id="54" name="Rectangle 33">
            <a:extLst>
              <a:ext uri="{FF2B5EF4-FFF2-40B4-BE49-F238E27FC236}">
                <a16:creationId xmlns:a16="http://schemas.microsoft.com/office/drawing/2014/main" id="{46871D1F-1B1E-8F55-1261-18C148FBEF7B}"/>
              </a:ext>
            </a:extLst>
          </p:cNvPr>
          <p:cNvSpPr txBox="1"/>
          <p:nvPr/>
        </p:nvSpPr>
        <p:spPr>
          <a:xfrm>
            <a:off x="880286" y="3589641"/>
            <a:ext cx="2019399" cy="24622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lvl1pPr>
              <a:defRPr sz="3400">
                <a:solidFill>
                  <a:srgbClr val="FFFFFF"/>
                </a:solidFill>
                <a:latin typeface="Montserrat Bold"/>
                <a:ea typeface="Montserrat Bold"/>
                <a:cs typeface="Montserrat Bold"/>
                <a:sym typeface="Montserrat Bold"/>
              </a:defRPr>
            </a:lvl1pPr>
          </a:lstStyle>
          <a:p>
            <a:r>
              <a:rPr lang="en-US" sz="1600" dirty="0"/>
              <a:t>DATA COLLECTION</a:t>
            </a:r>
            <a:endParaRPr sz="1600" dirty="0"/>
          </a:p>
        </p:txBody>
      </p:sp>
      <p:sp>
        <p:nvSpPr>
          <p:cNvPr id="56" name="TextBox 55">
            <a:extLst>
              <a:ext uri="{FF2B5EF4-FFF2-40B4-BE49-F238E27FC236}">
                <a16:creationId xmlns:a16="http://schemas.microsoft.com/office/drawing/2014/main" id="{0A694C3A-E68F-B4D7-85C3-81AFDE9284C3}"/>
              </a:ext>
            </a:extLst>
          </p:cNvPr>
          <p:cNvSpPr txBox="1"/>
          <p:nvPr/>
        </p:nvSpPr>
        <p:spPr>
          <a:xfrm>
            <a:off x="3574301" y="3436646"/>
            <a:ext cx="2239818" cy="584775"/>
          </a:xfrm>
          <a:prstGeom prst="rect">
            <a:avLst/>
          </a:prstGeom>
          <a:noFill/>
        </p:spPr>
        <p:txBody>
          <a:bodyPr wrap="square">
            <a:spAutoFit/>
          </a:bodyPr>
          <a:lstStyle/>
          <a:p>
            <a:pPr algn="ctr"/>
            <a:r>
              <a:rPr lang="en-US" sz="1600" b="1" dirty="0">
                <a:solidFill>
                  <a:schemeClr val="bg1"/>
                </a:solidFill>
                <a:latin typeface="Montserrat" pitchFamily="2" charset="77"/>
              </a:rPr>
              <a:t>EXPLORATORY DATA ANALYSIS</a:t>
            </a:r>
          </a:p>
        </p:txBody>
      </p:sp>
      <p:sp>
        <p:nvSpPr>
          <p:cNvPr id="59" name="Shape">
            <a:extLst>
              <a:ext uri="{FF2B5EF4-FFF2-40B4-BE49-F238E27FC236}">
                <a16:creationId xmlns:a16="http://schemas.microsoft.com/office/drawing/2014/main" id="{E07F6C67-95B2-F2F5-F51E-AAE5D6757D13}"/>
              </a:ext>
            </a:extLst>
          </p:cNvPr>
          <p:cNvSpPr/>
          <p:nvPr/>
        </p:nvSpPr>
        <p:spPr>
          <a:xfrm>
            <a:off x="4473498" y="2168502"/>
            <a:ext cx="603405" cy="695206"/>
          </a:xfrm>
          <a:custGeom>
            <a:avLst/>
            <a:gdLst/>
            <a:ahLst/>
            <a:cxnLst>
              <a:cxn ang="0">
                <a:pos x="wd2" y="hd2"/>
              </a:cxn>
              <a:cxn ang="5400000">
                <a:pos x="wd2" y="hd2"/>
              </a:cxn>
              <a:cxn ang="10800000">
                <a:pos x="wd2" y="hd2"/>
              </a:cxn>
              <a:cxn ang="16200000">
                <a:pos x="wd2" y="hd2"/>
              </a:cxn>
            </a:cxnLst>
            <a:rect l="0" t="0" r="r" b="b"/>
            <a:pathLst>
              <a:path w="21600" h="21600" extrusionOk="0">
                <a:moveTo>
                  <a:pt x="2445" y="18409"/>
                </a:moveTo>
                <a:cubicBezTo>
                  <a:pt x="4483" y="18409"/>
                  <a:pt x="4483" y="18409"/>
                  <a:pt x="4483" y="18409"/>
                </a:cubicBezTo>
                <a:cubicBezTo>
                  <a:pt x="4891" y="18409"/>
                  <a:pt x="5298" y="17918"/>
                  <a:pt x="5298" y="17427"/>
                </a:cubicBezTo>
                <a:cubicBezTo>
                  <a:pt x="5298" y="8100"/>
                  <a:pt x="5298" y="8100"/>
                  <a:pt x="5298" y="8100"/>
                </a:cubicBezTo>
                <a:cubicBezTo>
                  <a:pt x="5298" y="7609"/>
                  <a:pt x="4891" y="7118"/>
                  <a:pt x="4483" y="7118"/>
                </a:cubicBezTo>
                <a:cubicBezTo>
                  <a:pt x="2445" y="7118"/>
                  <a:pt x="2445" y="7118"/>
                  <a:pt x="2445" y="7118"/>
                </a:cubicBezTo>
                <a:cubicBezTo>
                  <a:pt x="2038" y="7118"/>
                  <a:pt x="1630" y="7609"/>
                  <a:pt x="1630" y="8100"/>
                </a:cubicBezTo>
                <a:cubicBezTo>
                  <a:pt x="1630" y="17427"/>
                  <a:pt x="1630" y="17427"/>
                  <a:pt x="1630" y="17427"/>
                </a:cubicBezTo>
                <a:cubicBezTo>
                  <a:pt x="1630" y="17918"/>
                  <a:pt x="2038" y="18409"/>
                  <a:pt x="2445" y="18409"/>
                </a:cubicBezTo>
                <a:close/>
                <a:moveTo>
                  <a:pt x="7336" y="18409"/>
                </a:moveTo>
                <a:cubicBezTo>
                  <a:pt x="9374" y="18409"/>
                  <a:pt x="9374" y="18409"/>
                  <a:pt x="9374" y="18409"/>
                </a:cubicBezTo>
                <a:cubicBezTo>
                  <a:pt x="9985" y="18409"/>
                  <a:pt x="10189" y="17918"/>
                  <a:pt x="10189" y="17427"/>
                </a:cubicBezTo>
                <a:cubicBezTo>
                  <a:pt x="10189" y="982"/>
                  <a:pt x="10189" y="982"/>
                  <a:pt x="10189" y="982"/>
                </a:cubicBezTo>
                <a:cubicBezTo>
                  <a:pt x="10189" y="491"/>
                  <a:pt x="9985" y="0"/>
                  <a:pt x="9374" y="0"/>
                </a:cubicBezTo>
                <a:cubicBezTo>
                  <a:pt x="7336" y="0"/>
                  <a:pt x="7336" y="0"/>
                  <a:pt x="7336" y="0"/>
                </a:cubicBezTo>
                <a:cubicBezTo>
                  <a:pt x="6928" y="0"/>
                  <a:pt x="6521" y="491"/>
                  <a:pt x="6521" y="982"/>
                </a:cubicBezTo>
                <a:cubicBezTo>
                  <a:pt x="6521" y="17427"/>
                  <a:pt x="6521" y="17427"/>
                  <a:pt x="6521" y="17427"/>
                </a:cubicBezTo>
                <a:cubicBezTo>
                  <a:pt x="6521" y="17918"/>
                  <a:pt x="6928" y="18409"/>
                  <a:pt x="7336" y="18409"/>
                </a:cubicBezTo>
                <a:close/>
                <a:moveTo>
                  <a:pt x="12226" y="18409"/>
                </a:moveTo>
                <a:cubicBezTo>
                  <a:pt x="14468" y="18409"/>
                  <a:pt x="14468" y="18409"/>
                  <a:pt x="14468" y="18409"/>
                </a:cubicBezTo>
                <a:cubicBezTo>
                  <a:pt x="14875" y="18409"/>
                  <a:pt x="15079" y="17918"/>
                  <a:pt x="15079" y="17427"/>
                </a:cubicBezTo>
                <a:cubicBezTo>
                  <a:pt x="15079" y="4909"/>
                  <a:pt x="15079" y="4909"/>
                  <a:pt x="15079" y="4909"/>
                </a:cubicBezTo>
                <a:cubicBezTo>
                  <a:pt x="15079" y="4418"/>
                  <a:pt x="14875" y="3927"/>
                  <a:pt x="14468" y="3927"/>
                </a:cubicBezTo>
                <a:cubicBezTo>
                  <a:pt x="12226" y="3927"/>
                  <a:pt x="12226" y="3927"/>
                  <a:pt x="12226" y="3927"/>
                </a:cubicBezTo>
                <a:cubicBezTo>
                  <a:pt x="11819" y="3927"/>
                  <a:pt x="11411" y="4418"/>
                  <a:pt x="11411" y="4909"/>
                </a:cubicBezTo>
                <a:cubicBezTo>
                  <a:pt x="11411" y="17427"/>
                  <a:pt x="11411" y="17427"/>
                  <a:pt x="11411" y="17427"/>
                </a:cubicBezTo>
                <a:cubicBezTo>
                  <a:pt x="11411" y="17918"/>
                  <a:pt x="11819" y="18409"/>
                  <a:pt x="12226" y="18409"/>
                </a:cubicBezTo>
                <a:close/>
                <a:moveTo>
                  <a:pt x="12430" y="5155"/>
                </a:moveTo>
                <a:cubicBezTo>
                  <a:pt x="14264" y="5155"/>
                  <a:pt x="14264" y="5155"/>
                  <a:pt x="14264" y="5155"/>
                </a:cubicBezTo>
                <a:cubicBezTo>
                  <a:pt x="14264" y="17182"/>
                  <a:pt x="14264" y="17182"/>
                  <a:pt x="14264" y="17182"/>
                </a:cubicBezTo>
                <a:cubicBezTo>
                  <a:pt x="12430" y="17182"/>
                  <a:pt x="12430" y="17182"/>
                  <a:pt x="12430" y="17182"/>
                </a:cubicBezTo>
                <a:lnTo>
                  <a:pt x="12430" y="5155"/>
                </a:lnTo>
                <a:close/>
                <a:moveTo>
                  <a:pt x="17321" y="18409"/>
                </a:moveTo>
                <a:cubicBezTo>
                  <a:pt x="19358" y="18409"/>
                  <a:pt x="19358" y="18409"/>
                  <a:pt x="19358" y="18409"/>
                </a:cubicBezTo>
                <a:cubicBezTo>
                  <a:pt x="19766" y="18409"/>
                  <a:pt x="20174" y="17918"/>
                  <a:pt x="20174" y="17427"/>
                </a:cubicBezTo>
                <a:cubicBezTo>
                  <a:pt x="20174" y="11536"/>
                  <a:pt x="20174" y="11536"/>
                  <a:pt x="20174" y="11536"/>
                </a:cubicBezTo>
                <a:cubicBezTo>
                  <a:pt x="20174" y="11045"/>
                  <a:pt x="19766" y="10800"/>
                  <a:pt x="19358" y="10800"/>
                </a:cubicBezTo>
                <a:cubicBezTo>
                  <a:pt x="17321" y="10800"/>
                  <a:pt x="17321" y="10800"/>
                  <a:pt x="17321" y="10800"/>
                </a:cubicBezTo>
                <a:cubicBezTo>
                  <a:pt x="16709" y="10800"/>
                  <a:pt x="16506" y="11045"/>
                  <a:pt x="16506" y="11536"/>
                </a:cubicBezTo>
                <a:cubicBezTo>
                  <a:pt x="16506" y="17427"/>
                  <a:pt x="16506" y="17427"/>
                  <a:pt x="16506" y="17427"/>
                </a:cubicBezTo>
                <a:cubicBezTo>
                  <a:pt x="16506" y="17918"/>
                  <a:pt x="16709" y="18409"/>
                  <a:pt x="17321" y="18409"/>
                </a:cubicBezTo>
                <a:close/>
                <a:moveTo>
                  <a:pt x="20785" y="19391"/>
                </a:moveTo>
                <a:cubicBezTo>
                  <a:pt x="1019" y="19391"/>
                  <a:pt x="1019" y="19391"/>
                  <a:pt x="1019" y="19391"/>
                </a:cubicBezTo>
                <a:cubicBezTo>
                  <a:pt x="408" y="19391"/>
                  <a:pt x="0" y="19882"/>
                  <a:pt x="0" y="20618"/>
                </a:cubicBezTo>
                <a:cubicBezTo>
                  <a:pt x="0" y="21109"/>
                  <a:pt x="408" y="21600"/>
                  <a:pt x="1019" y="21600"/>
                </a:cubicBezTo>
                <a:cubicBezTo>
                  <a:pt x="20785" y="21600"/>
                  <a:pt x="20785" y="21600"/>
                  <a:pt x="20785" y="21600"/>
                </a:cubicBezTo>
                <a:cubicBezTo>
                  <a:pt x="21192" y="21600"/>
                  <a:pt x="21600" y="21109"/>
                  <a:pt x="21600" y="20618"/>
                </a:cubicBezTo>
                <a:cubicBezTo>
                  <a:pt x="21600" y="19882"/>
                  <a:pt x="21192" y="19391"/>
                  <a:pt x="20785" y="19391"/>
                </a:cubicBezTo>
                <a:close/>
              </a:path>
            </a:pathLst>
          </a:custGeom>
          <a:solidFill>
            <a:srgbClr val="404040">
              <a:alpha val="30000"/>
            </a:srgbClr>
          </a:solidFill>
          <a:ln w="12700">
            <a:miter lim="400000"/>
          </a:ln>
        </p:spPr>
        <p:txBody>
          <a:bodyPr lIns="81279" tIns="81279" rIns="81279" bIns="81279"/>
          <a:lstStyle/>
          <a:p>
            <a:endParaRPr sz="1200"/>
          </a:p>
        </p:txBody>
      </p:sp>
      <p:sp>
        <p:nvSpPr>
          <p:cNvPr id="60" name="Shape">
            <a:extLst>
              <a:ext uri="{FF2B5EF4-FFF2-40B4-BE49-F238E27FC236}">
                <a16:creationId xmlns:a16="http://schemas.microsoft.com/office/drawing/2014/main" id="{D09D6B30-BBF8-546F-DF0D-9CD55F576823}"/>
              </a:ext>
            </a:extLst>
          </p:cNvPr>
          <p:cNvSpPr>
            <a:spLocks noChangeAspect="1"/>
          </p:cNvSpPr>
          <p:nvPr/>
        </p:nvSpPr>
        <p:spPr>
          <a:xfrm>
            <a:off x="4927600" y="2108200"/>
            <a:ext cx="466204" cy="466204"/>
          </a:xfrm>
          <a:custGeom>
            <a:avLst/>
            <a:gdLst/>
            <a:ahLst/>
            <a:cxnLst>
              <a:cxn ang="0">
                <a:pos x="wd2" y="hd2"/>
              </a:cxn>
              <a:cxn ang="5400000">
                <a:pos x="wd2" y="hd2"/>
              </a:cxn>
              <a:cxn ang="10800000">
                <a:pos x="wd2" y="hd2"/>
              </a:cxn>
              <a:cxn ang="16200000">
                <a:pos x="wd2" y="hd2"/>
              </a:cxn>
            </a:cxnLst>
            <a:rect l="0" t="0" r="r" b="b"/>
            <a:pathLst>
              <a:path w="21380" h="21380" extrusionOk="0">
                <a:moveTo>
                  <a:pt x="20722" y="17912"/>
                </a:moveTo>
                <a:cubicBezTo>
                  <a:pt x="15805" y="12995"/>
                  <a:pt x="15805" y="12995"/>
                  <a:pt x="15805" y="12995"/>
                </a:cubicBezTo>
                <a:cubicBezTo>
                  <a:pt x="15102" y="14224"/>
                  <a:pt x="14049" y="15102"/>
                  <a:pt x="12995" y="15805"/>
                </a:cubicBezTo>
                <a:cubicBezTo>
                  <a:pt x="17912" y="20722"/>
                  <a:pt x="17912" y="20722"/>
                  <a:pt x="17912" y="20722"/>
                </a:cubicBezTo>
                <a:cubicBezTo>
                  <a:pt x="18615" y="21600"/>
                  <a:pt x="20020" y="21600"/>
                  <a:pt x="20722" y="20722"/>
                </a:cubicBezTo>
                <a:cubicBezTo>
                  <a:pt x="21600" y="20020"/>
                  <a:pt x="21600" y="18790"/>
                  <a:pt x="20722" y="17912"/>
                </a:cubicBezTo>
                <a:close/>
                <a:moveTo>
                  <a:pt x="15980" y="8078"/>
                </a:moveTo>
                <a:cubicBezTo>
                  <a:pt x="15980" y="3512"/>
                  <a:pt x="12468" y="0"/>
                  <a:pt x="7902" y="0"/>
                </a:cubicBezTo>
                <a:cubicBezTo>
                  <a:pt x="3512" y="0"/>
                  <a:pt x="0" y="3512"/>
                  <a:pt x="0" y="8078"/>
                </a:cubicBezTo>
                <a:cubicBezTo>
                  <a:pt x="0" y="12468"/>
                  <a:pt x="3512" y="15980"/>
                  <a:pt x="7902" y="15980"/>
                </a:cubicBezTo>
                <a:cubicBezTo>
                  <a:pt x="12468" y="15980"/>
                  <a:pt x="15980" y="12468"/>
                  <a:pt x="15980" y="8078"/>
                </a:cubicBezTo>
                <a:close/>
                <a:moveTo>
                  <a:pt x="7902" y="14049"/>
                </a:moveTo>
                <a:cubicBezTo>
                  <a:pt x="4566" y="14049"/>
                  <a:pt x="1932" y="11239"/>
                  <a:pt x="1932" y="8078"/>
                </a:cubicBezTo>
                <a:cubicBezTo>
                  <a:pt x="1932" y="4741"/>
                  <a:pt x="4566" y="1932"/>
                  <a:pt x="7902" y="1932"/>
                </a:cubicBezTo>
                <a:cubicBezTo>
                  <a:pt x="11239" y="1932"/>
                  <a:pt x="14049" y="4741"/>
                  <a:pt x="14049" y="8078"/>
                </a:cubicBezTo>
                <a:cubicBezTo>
                  <a:pt x="14049" y="11239"/>
                  <a:pt x="11239" y="14049"/>
                  <a:pt x="7902" y="14049"/>
                </a:cubicBezTo>
                <a:close/>
                <a:moveTo>
                  <a:pt x="3337" y="8078"/>
                </a:moveTo>
                <a:cubicBezTo>
                  <a:pt x="4566" y="8078"/>
                  <a:pt x="4566" y="8078"/>
                  <a:pt x="4566" y="8078"/>
                </a:cubicBezTo>
                <a:cubicBezTo>
                  <a:pt x="4566" y="6146"/>
                  <a:pt x="6146" y="4741"/>
                  <a:pt x="7902" y="4741"/>
                </a:cubicBezTo>
                <a:cubicBezTo>
                  <a:pt x="7902" y="3337"/>
                  <a:pt x="7902" y="3337"/>
                  <a:pt x="7902" y="3337"/>
                </a:cubicBezTo>
                <a:cubicBezTo>
                  <a:pt x="5444" y="3337"/>
                  <a:pt x="3337" y="5444"/>
                  <a:pt x="3337" y="8078"/>
                </a:cubicBezTo>
                <a:close/>
              </a:path>
            </a:pathLst>
          </a:custGeom>
          <a:solidFill>
            <a:srgbClr val="404040">
              <a:alpha val="30000"/>
            </a:srgbClr>
          </a:solidFill>
          <a:ln w="12700">
            <a:miter lim="400000"/>
          </a:ln>
        </p:spPr>
        <p:txBody>
          <a:bodyPr lIns="81279" tIns="81279" rIns="81279" bIns="81279"/>
          <a:lstStyle/>
          <a:p>
            <a:endParaRPr sz="1200"/>
          </a:p>
        </p:txBody>
      </p:sp>
      <p:sp>
        <p:nvSpPr>
          <p:cNvPr id="63" name="Shape">
            <a:extLst>
              <a:ext uri="{FF2B5EF4-FFF2-40B4-BE49-F238E27FC236}">
                <a16:creationId xmlns:a16="http://schemas.microsoft.com/office/drawing/2014/main" id="{1C3AE5CD-B4BF-1B12-A1F6-2CCA288BE29F}"/>
              </a:ext>
            </a:extLst>
          </p:cNvPr>
          <p:cNvSpPr>
            <a:spLocks noChangeAspect="1"/>
          </p:cNvSpPr>
          <p:nvPr/>
        </p:nvSpPr>
        <p:spPr>
          <a:xfrm>
            <a:off x="1491155" y="2168501"/>
            <a:ext cx="751892" cy="672000"/>
          </a:xfrm>
          <a:custGeom>
            <a:avLst/>
            <a:gdLst/>
            <a:ahLst/>
            <a:cxnLst>
              <a:cxn ang="0">
                <a:pos x="wd2" y="hd2"/>
              </a:cxn>
              <a:cxn ang="5400000">
                <a:pos x="wd2" y="hd2"/>
              </a:cxn>
              <a:cxn ang="10800000">
                <a:pos x="wd2" y="hd2"/>
              </a:cxn>
              <a:cxn ang="16200000">
                <a:pos x="wd2" y="hd2"/>
              </a:cxn>
            </a:cxnLst>
            <a:rect l="0" t="0" r="r" b="b"/>
            <a:pathLst>
              <a:path w="21600" h="21600" extrusionOk="0">
                <a:moveTo>
                  <a:pt x="10354" y="14727"/>
                </a:moveTo>
                <a:cubicBezTo>
                  <a:pt x="5355" y="7855"/>
                  <a:pt x="5355" y="7855"/>
                  <a:pt x="5355" y="7855"/>
                </a:cubicBezTo>
                <a:cubicBezTo>
                  <a:pt x="8033" y="7855"/>
                  <a:pt x="8033" y="7855"/>
                  <a:pt x="8033" y="7855"/>
                </a:cubicBezTo>
                <a:cubicBezTo>
                  <a:pt x="8033" y="0"/>
                  <a:pt x="8033" y="0"/>
                  <a:pt x="8033" y="0"/>
                </a:cubicBezTo>
                <a:cubicBezTo>
                  <a:pt x="13388" y="0"/>
                  <a:pt x="13388" y="0"/>
                  <a:pt x="13388" y="0"/>
                </a:cubicBezTo>
                <a:cubicBezTo>
                  <a:pt x="13388" y="7855"/>
                  <a:pt x="13388" y="7855"/>
                  <a:pt x="13388" y="7855"/>
                </a:cubicBezTo>
                <a:cubicBezTo>
                  <a:pt x="16066" y="7855"/>
                  <a:pt x="16066" y="7855"/>
                  <a:pt x="16066" y="7855"/>
                </a:cubicBezTo>
                <a:cubicBezTo>
                  <a:pt x="11246" y="14727"/>
                  <a:pt x="11246" y="14727"/>
                  <a:pt x="11246" y="14727"/>
                </a:cubicBezTo>
                <a:lnTo>
                  <a:pt x="10354" y="14727"/>
                </a:lnTo>
                <a:close/>
                <a:moveTo>
                  <a:pt x="0" y="11782"/>
                </a:moveTo>
                <a:cubicBezTo>
                  <a:pt x="2678" y="4909"/>
                  <a:pt x="2678" y="4909"/>
                  <a:pt x="2678" y="4909"/>
                </a:cubicBezTo>
                <a:cubicBezTo>
                  <a:pt x="6069" y="4909"/>
                  <a:pt x="6069" y="4909"/>
                  <a:pt x="6069" y="4909"/>
                </a:cubicBezTo>
                <a:cubicBezTo>
                  <a:pt x="6069" y="6873"/>
                  <a:pt x="6069" y="6873"/>
                  <a:pt x="6069" y="6873"/>
                </a:cubicBezTo>
                <a:cubicBezTo>
                  <a:pt x="4106" y="6873"/>
                  <a:pt x="4106" y="6873"/>
                  <a:pt x="4106" y="6873"/>
                </a:cubicBezTo>
                <a:cubicBezTo>
                  <a:pt x="2321" y="11782"/>
                  <a:pt x="2321" y="11782"/>
                  <a:pt x="2321" y="11782"/>
                </a:cubicBezTo>
                <a:cubicBezTo>
                  <a:pt x="6783" y="11782"/>
                  <a:pt x="6783" y="11782"/>
                  <a:pt x="6783" y="11782"/>
                </a:cubicBezTo>
                <a:cubicBezTo>
                  <a:pt x="6783" y="14335"/>
                  <a:pt x="8569" y="16298"/>
                  <a:pt x="10711" y="16298"/>
                </a:cubicBezTo>
                <a:cubicBezTo>
                  <a:pt x="13031" y="16298"/>
                  <a:pt x="14817" y="14335"/>
                  <a:pt x="14817" y="11782"/>
                </a:cubicBezTo>
                <a:cubicBezTo>
                  <a:pt x="19279" y="11782"/>
                  <a:pt x="19279" y="11782"/>
                  <a:pt x="19279" y="11782"/>
                </a:cubicBezTo>
                <a:cubicBezTo>
                  <a:pt x="17494" y="6873"/>
                  <a:pt x="17494" y="6873"/>
                  <a:pt x="17494" y="6873"/>
                </a:cubicBezTo>
                <a:cubicBezTo>
                  <a:pt x="15531" y="6873"/>
                  <a:pt x="15531" y="6873"/>
                  <a:pt x="15531" y="6873"/>
                </a:cubicBezTo>
                <a:cubicBezTo>
                  <a:pt x="15531" y="4909"/>
                  <a:pt x="15531" y="4909"/>
                  <a:pt x="15531" y="4909"/>
                </a:cubicBezTo>
                <a:cubicBezTo>
                  <a:pt x="18744" y="4909"/>
                  <a:pt x="18744" y="4909"/>
                  <a:pt x="18744" y="4909"/>
                </a:cubicBezTo>
                <a:cubicBezTo>
                  <a:pt x="21600" y="11782"/>
                  <a:pt x="21600" y="11782"/>
                  <a:pt x="21600" y="11782"/>
                </a:cubicBezTo>
                <a:cubicBezTo>
                  <a:pt x="21600" y="21600"/>
                  <a:pt x="21600" y="21600"/>
                  <a:pt x="21600" y="21600"/>
                </a:cubicBezTo>
                <a:cubicBezTo>
                  <a:pt x="0" y="21600"/>
                  <a:pt x="0" y="21600"/>
                  <a:pt x="0" y="21600"/>
                </a:cubicBezTo>
                <a:lnTo>
                  <a:pt x="0" y="11782"/>
                </a:lnTo>
                <a:close/>
                <a:moveTo>
                  <a:pt x="0" y="11782"/>
                </a:moveTo>
                <a:cubicBezTo>
                  <a:pt x="0" y="11782"/>
                  <a:pt x="0" y="11782"/>
                  <a:pt x="0" y="11782"/>
                </a:cubicBezTo>
              </a:path>
            </a:pathLst>
          </a:custGeom>
          <a:solidFill>
            <a:srgbClr val="404040">
              <a:alpha val="30000"/>
            </a:srgbClr>
          </a:solidFill>
          <a:ln w="12700">
            <a:miter lim="400000"/>
          </a:ln>
        </p:spPr>
        <p:txBody>
          <a:bodyPr lIns="81279" tIns="81279" rIns="81279" bIns="81279"/>
          <a:lstStyle/>
          <a:p>
            <a:endParaRPr sz="1200"/>
          </a:p>
        </p:txBody>
      </p:sp>
      <p:sp>
        <p:nvSpPr>
          <p:cNvPr id="65" name="Shape">
            <a:extLst>
              <a:ext uri="{FF2B5EF4-FFF2-40B4-BE49-F238E27FC236}">
                <a16:creationId xmlns:a16="http://schemas.microsoft.com/office/drawing/2014/main" id="{42527BC8-1BFD-FEBB-D5C3-E9B5CBB94055}"/>
              </a:ext>
            </a:extLst>
          </p:cNvPr>
          <p:cNvSpPr/>
          <p:nvPr/>
        </p:nvSpPr>
        <p:spPr>
          <a:xfrm>
            <a:off x="10017950" y="2226742"/>
            <a:ext cx="767563" cy="695206"/>
          </a:xfrm>
          <a:custGeom>
            <a:avLst/>
            <a:gdLst/>
            <a:ahLst/>
            <a:cxnLst>
              <a:cxn ang="0">
                <a:pos x="wd2" y="hd2"/>
              </a:cxn>
              <a:cxn ang="5400000">
                <a:pos x="wd2" y="hd2"/>
              </a:cxn>
              <a:cxn ang="10800000">
                <a:pos x="wd2" y="hd2"/>
              </a:cxn>
              <a:cxn ang="16200000">
                <a:pos x="wd2" y="hd2"/>
              </a:cxn>
            </a:cxnLst>
            <a:rect l="0" t="0" r="r" b="b"/>
            <a:pathLst>
              <a:path w="21600" h="21600" extrusionOk="0">
                <a:moveTo>
                  <a:pt x="6565" y="17427"/>
                </a:moveTo>
                <a:cubicBezTo>
                  <a:pt x="7624" y="17427"/>
                  <a:pt x="8682" y="16200"/>
                  <a:pt x="8682" y="14973"/>
                </a:cubicBezTo>
                <a:cubicBezTo>
                  <a:pt x="8682" y="14236"/>
                  <a:pt x="8471" y="13745"/>
                  <a:pt x="8259" y="13255"/>
                </a:cubicBezTo>
                <a:cubicBezTo>
                  <a:pt x="12071" y="7118"/>
                  <a:pt x="12071" y="7118"/>
                  <a:pt x="12071" y="7118"/>
                </a:cubicBezTo>
                <a:cubicBezTo>
                  <a:pt x="12282" y="7364"/>
                  <a:pt x="12706" y="7364"/>
                  <a:pt x="12918" y="7364"/>
                </a:cubicBezTo>
                <a:cubicBezTo>
                  <a:pt x="13553" y="7364"/>
                  <a:pt x="13976" y="7118"/>
                  <a:pt x="14400" y="6873"/>
                </a:cubicBezTo>
                <a:cubicBezTo>
                  <a:pt x="17365" y="9573"/>
                  <a:pt x="17365" y="9573"/>
                  <a:pt x="17365" y="9573"/>
                </a:cubicBezTo>
                <a:cubicBezTo>
                  <a:pt x="17365" y="9818"/>
                  <a:pt x="17153" y="10309"/>
                  <a:pt x="17153" y="10555"/>
                </a:cubicBezTo>
                <a:cubicBezTo>
                  <a:pt x="17153" y="12027"/>
                  <a:pt x="18212" y="13009"/>
                  <a:pt x="19271" y="13009"/>
                </a:cubicBezTo>
                <a:cubicBezTo>
                  <a:pt x="20541" y="13009"/>
                  <a:pt x="21600" y="12027"/>
                  <a:pt x="21600" y="10555"/>
                </a:cubicBezTo>
                <a:cubicBezTo>
                  <a:pt x="21600" y="9082"/>
                  <a:pt x="20541" y="8100"/>
                  <a:pt x="19271" y="8100"/>
                </a:cubicBezTo>
                <a:cubicBezTo>
                  <a:pt x="18847" y="8100"/>
                  <a:pt x="18424" y="8345"/>
                  <a:pt x="18000" y="8591"/>
                </a:cubicBezTo>
                <a:cubicBezTo>
                  <a:pt x="14824" y="5891"/>
                  <a:pt x="14824" y="5891"/>
                  <a:pt x="14824" y="5891"/>
                </a:cubicBezTo>
                <a:cubicBezTo>
                  <a:pt x="15035" y="5645"/>
                  <a:pt x="15035" y="5155"/>
                  <a:pt x="15035" y="4909"/>
                </a:cubicBezTo>
                <a:cubicBezTo>
                  <a:pt x="15035" y="3436"/>
                  <a:pt x="14188" y="2455"/>
                  <a:pt x="12918" y="2455"/>
                </a:cubicBezTo>
                <a:cubicBezTo>
                  <a:pt x="11859" y="2455"/>
                  <a:pt x="10800" y="3436"/>
                  <a:pt x="10800" y="4909"/>
                </a:cubicBezTo>
                <a:cubicBezTo>
                  <a:pt x="10800" y="5400"/>
                  <a:pt x="11012" y="6136"/>
                  <a:pt x="11224" y="6382"/>
                </a:cubicBezTo>
                <a:cubicBezTo>
                  <a:pt x="7412" y="12518"/>
                  <a:pt x="7412" y="12518"/>
                  <a:pt x="7412" y="12518"/>
                </a:cubicBezTo>
                <a:cubicBezTo>
                  <a:pt x="7200" y="12518"/>
                  <a:pt x="6776" y="12518"/>
                  <a:pt x="6565" y="12518"/>
                </a:cubicBezTo>
                <a:cubicBezTo>
                  <a:pt x="5294" y="12518"/>
                  <a:pt x="4447" y="13500"/>
                  <a:pt x="4447" y="14973"/>
                </a:cubicBezTo>
                <a:cubicBezTo>
                  <a:pt x="4447" y="16200"/>
                  <a:pt x="5294" y="17427"/>
                  <a:pt x="6565" y="17427"/>
                </a:cubicBezTo>
                <a:close/>
                <a:moveTo>
                  <a:pt x="20541" y="10555"/>
                </a:moveTo>
                <a:cubicBezTo>
                  <a:pt x="20541" y="11291"/>
                  <a:pt x="19906" y="12027"/>
                  <a:pt x="19271" y="12027"/>
                </a:cubicBezTo>
                <a:cubicBezTo>
                  <a:pt x="18635" y="12027"/>
                  <a:pt x="18212" y="11291"/>
                  <a:pt x="18212" y="10555"/>
                </a:cubicBezTo>
                <a:cubicBezTo>
                  <a:pt x="18212" y="9818"/>
                  <a:pt x="18635" y="9327"/>
                  <a:pt x="19271" y="9327"/>
                </a:cubicBezTo>
                <a:cubicBezTo>
                  <a:pt x="19906" y="9327"/>
                  <a:pt x="20541" y="9818"/>
                  <a:pt x="20541" y="10555"/>
                </a:cubicBezTo>
                <a:close/>
                <a:moveTo>
                  <a:pt x="12918" y="3682"/>
                </a:moveTo>
                <a:cubicBezTo>
                  <a:pt x="13553" y="3682"/>
                  <a:pt x="14188" y="4173"/>
                  <a:pt x="14188" y="4909"/>
                </a:cubicBezTo>
                <a:cubicBezTo>
                  <a:pt x="14188" y="5645"/>
                  <a:pt x="13553" y="6382"/>
                  <a:pt x="12918" y="6382"/>
                </a:cubicBezTo>
                <a:cubicBezTo>
                  <a:pt x="12282" y="6382"/>
                  <a:pt x="11859" y="5645"/>
                  <a:pt x="11859" y="4909"/>
                </a:cubicBezTo>
                <a:cubicBezTo>
                  <a:pt x="11859" y="4173"/>
                  <a:pt x="12282" y="3682"/>
                  <a:pt x="12918" y="3682"/>
                </a:cubicBezTo>
                <a:close/>
                <a:moveTo>
                  <a:pt x="6565" y="13500"/>
                </a:moveTo>
                <a:cubicBezTo>
                  <a:pt x="7200" y="13500"/>
                  <a:pt x="7624" y="14236"/>
                  <a:pt x="7624" y="14973"/>
                </a:cubicBezTo>
                <a:cubicBezTo>
                  <a:pt x="7624" y="15709"/>
                  <a:pt x="7200" y="16200"/>
                  <a:pt x="6565" y="16200"/>
                </a:cubicBezTo>
                <a:cubicBezTo>
                  <a:pt x="5929" y="16200"/>
                  <a:pt x="5294" y="15709"/>
                  <a:pt x="5294" y="14973"/>
                </a:cubicBezTo>
                <a:cubicBezTo>
                  <a:pt x="5294" y="14236"/>
                  <a:pt x="5929" y="13500"/>
                  <a:pt x="6565" y="13500"/>
                </a:cubicBezTo>
                <a:close/>
                <a:moveTo>
                  <a:pt x="21600" y="21109"/>
                </a:moveTo>
                <a:cubicBezTo>
                  <a:pt x="21600" y="21355"/>
                  <a:pt x="21388" y="21600"/>
                  <a:pt x="21176" y="21600"/>
                </a:cubicBezTo>
                <a:cubicBezTo>
                  <a:pt x="2965" y="21600"/>
                  <a:pt x="2965" y="21600"/>
                  <a:pt x="2965" y="21600"/>
                </a:cubicBezTo>
                <a:cubicBezTo>
                  <a:pt x="2753" y="21600"/>
                  <a:pt x="2329" y="21600"/>
                  <a:pt x="2118" y="21109"/>
                </a:cubicBezTo>
                <a:cubicBezTo>
                  <a:pt x="1694" y="20864"/>
                  <a:pt x="1482" y="20373"/>
                  <a:pt x="1482" y="19882"/>
                </a:cubicBezTo>
                <a:cubicBezTo>
                  <a:pt x="1482" y="18900"/>
                  <a:pt x="1482" y="18900"/>
                  <a:pt x="1482" y="18900"/>
                </a:cubicBezTo>
                <a:cubicBezTo>
                  <a:pt x="635" y="18900"/>
                  <a:pt x="635" y="18900"/>
                  <a:pt x="635" y="18900"/>
                </a:cubicBezTo>
                <a:cubicBezTo>
                  <a:pt x="212" y="18900"/>
                  <a:pt x="0" y="18655"/>
                  <a:pt x="0" y="18409"/>
                </a:cubicBezTo>
                <a:cubicBezTo>
                  <a:pt x="0" y="18164"/>
                  <a:pt x="212" y="17918"/>
                  <a:pt x="635" y="17918"/>
                </a:cubicBezTo>
                <a:cubicBezTo>
                  <a:pt x="1482" y="17918"/>
                  <a:pt x="1482" y="17918"/>
                  <a:pt x="1482" y="17918"/>
                </a:cubicBezTo>
                <a:cubicBezTo>
                  <a:pt x="1482" y="15464"/>
                  <a:pt x="1482" y="15464"/>
                  <a:pt x="1482" y="15464"/>
                </a:cubicBezTo>
                <a:cubicBezTo>
                  <a:pt x="635" y="15464"/>
                  <a:pt x="635" y="15464"/>
                  <a:pt x="635" y="15464"/>
                </a:cubicBezTo>
                <a:cubicBezTo>
                  <a:pt x="212" y="15464"/>
                  <a:pt x="0" y="15218"/>
                  <a:pt x="0" y="14727"/>
                </a:cubicBezTo>
                <a:cubicBezTo>
                  <a:pt x="0" y="14482"/>
                  <a:pt x="212" y="14236"/>
                  <a:pt x="635" y="14236"/>
                </a:cubicBezTo>
                <a:cubicBezTo>
                  <a:pt x="1482" y="14236"/>
                  <a:pt x="1482" y="14236"/>
                  <a:pt x="1482" y="14236"/>
                </a:cubicBezTo>
                <a:cubicBezTo>
                  <a:pt x="1482" y="11782"/>
                  <a:pt x="1482" y="11782"/>
                  <a:pt x="1482" y="11782"/>
                </a:cubicBezTo>
                <a:cubicBezTo>
                  <a:pt x="635" y="11782"/>
                  <a:pt x="635" y="11782"/>
                  <a:pt x="635" y="11782"/>
                </a:cubicBezTo>
                <a:cubicBezTo>
                  <a:pt x="212" y="11782"/>
                  <a:pt x="0" y="11536"/>
                  <a:pt x="0" y="11291"/>
                </a:cubicBezTo>
                <a:cubicBezTo>
                  <a:pt x="0" y="11045"/>
                  <a:pt x="212" y="10800"/>
                  <a:pt x="635" y="10800"/>
                </a:cubicBezTo>
                <a:cubicBezTo>
                  <a:pt x="1482" y="10800"/>
                  <a:pt x="1482" y="10800"/>
                  <a:pt x="1482" y="10800"/>
                </a:cubicBezTo>
                <a:cubicBezTo>
                  <a:pt x="1482" y="8345"/>
                  <a:pt x="1482" y="8345"/>
                  <a:pt x="1482" y="8345"/>
                </a:cubicBezTo>
                <a:cubicBezTo>
                  <a:pt x="635" y="8345"/>
                  <a:pt x="635" y="8345"/>
                  <a:pt x="635" y="8345"/>
                </a:cubicBezTo>
                <a:cubicBezTo>
                  <a:pt x="212" y="8345"/>
                  <a:pt x="0" y="8100"/>
                  <a:pt x="0" y="7855"/>
                </a:cubicBezTo>
                <a:cubicBezTo>
                  <a:pt x="0" y="7364"/>
                  <a:pt x="212" y="7118"/>
                  <a:pt x="635" y="7118"/>
                </a:cubicBezTo>
                <a:cubicBezTo>
                  <a:pt x="1482" y="7118"/>
                  <a:pt x="1482" y="7118"/>
                  <a:pt x="1482" y="7118"/>
                </a:cubicBezTo>
                <a:cubicBezTo>
                  <a:pt x="1482" y="4664"/>
                  <a:pt x="1482" y="4664"/>
                  <a:pt x="1482" y="4664"/>
                </a:cubicBezTo>
                <a:cubicBezTo>
                  <a:pt x="635" y="4664"/>
                  <a:pt x="635" y="4664"/>
                  <a:pt x="635" y="4664"/>
                </a:cubicBezTo>
                <a:cubicBezTo>
                  <a:pt x="212" y="4664"/>
                  <a:pt x="0" y="4418"/>
                  <a:pt x="0" y="4173"/>
                </a:cubicBezTo>
                <a:cubicBezTo>
                  <a:pt x="0" y="3927"/>
                  <a:pt x="212" y="3682"/>
                  <a:pt x="635" y="3682"/>
                </a:cubicBezTo>
                <a:cubicBezTo>
                  <a:pt x="1482" y="3682"/>
                  <a:pt x="1482" y="3682"/>
                  <a:pt x="1482" y="3682"/>
                </a:cubicBezTo>
                <a:cubicBezTo>
                  <a:pt x="1482" y="982"/>
                  <a:pt x="1482" y="982"/>
                  <a:pt x="1482" y="982"/>
                </a:cubicBezTo>
                <a:cubicBezTo>
                  <a:pt x="635" y="982"/>
                  <a:pt x="635" y="982"/>
                  <a:pt x="635" y="982"/>
                </a:cubicBezTo>
                <a:cubicBezTo>
                  <a:pt x="212" y="982"/>
                  <a:pt x="0" y="736"/>
                  <a:pt x="0" y="491"/>
                </a:cubicBezTo>
                <a:cubicBezTo>
                  <a:pt x="0" y="245"/>
                  <a:pt x="212" y="0"/>
                  <a:pt x="635" y="0"/>
                </a:cubicBezTo>
                <a:cubicBezTo>
                  <a:pt x="2118" y="0"/>
                  <a:pt x="2118" y="0"/>
                  <a:pt x="2118" y="0"/>
                </a:cubicBezTo>
                <a:cubicBezTo>
                  <a:pt x="2329" y="0"/>
                  <a:pt x="2541" y="245"/>
                  <a:pt x="2541" y="491"/>
                </a:cubicBezTo>
                <a:cubicBezTo>
                  <a:pt x="2541" y="19882"/>
                  <a:pt x="2541" y="19882"/>
                  <a:pt x="2541" y="19882"/>
                </a:cubicBezTo>
                <a:cubicBezTo>
                  <a:pt x="2541" y="20127"/>
                  <a:pt x="2541" y="20373"/>
                  <a:pt x="2753" y="20373"/>
                </a:cubicBezTo>
                <a:cubicBezTo>
                  <a:pt x="2753" y="20618"/>
                  <a:pt x="2965" y="20618"/>
                  <a:pt x="2965" y="20618"/>
                </a:cubicBezTo>
                <a:cubicBezTo>
                  <a:pt x="21176" y="20618"/>
                  <a:pt x="21176" y="20618"/>
                  <a:pt x="21176" y="20618"/>
                </a:cubicBezTo>
                <a:cubicBezTo>
                  <a:pt x="21388" y="20618"/>
                  <a:pt x="21600" y="20864"/>
                  <a:pt x="21600" y="21109"/>
                </a:cubicBezTo>
                <a:close/>
                <a:moveTo>
                  <a:pt x="21600" y="21109"/>
                </a:moveTo>
                <a:cubicBezTo>
                  <a:pt x="21600" y="21109"/>
                  <a:pt x="21600" y="21109"/>
                  <a:pt x="21600" y="21109"/>
                </a:cubicBezTo>
              </a:path>
            </a:pathLst>
          </a:custGeom>
          <a:solidFill>
            <a:srgbClr val="404040"/>
          </a:solidFill>
          <a:ln w="12700">
            <a:miter lim="400000"/>
          </a:ln>
        </p:spPr>
        <p:txBody>
          <a:bodyPr lIns="81279" tIns="81279" rIns="81279" bIns="81279"/>
          <a:lstStyle/>
          <a:p>
            <a:endParaRPr sz="1200"/>
          </a:p>
        </p:txBody>
      </p:sp>
      <p:sp>
        <p:nvSpPr>
          <p:cNvPr id="66" name="Shape">
            <a:extLst>
              <a:ext uri="{FF2B5EF4-FFF2-40B4-BE49-F238E27FC236}">
                <a16:creationId xmlns:a16="http://schemas.microsoft.com/office/drawing/2014/main" id="{DC73BB0C-5FB7-AC28-3183-0A8B15B64A2B}"/>
              </a:ext>
            </a:extLst>
          </p:cNvPr>
          <p:cNvSpPr>
            <a:spLocks noChangeAspect="1"/>
          </p:cNvSpPr>
          <p:nvPr/>
        </p:nvSpPr>
        <p:spPr>
          <a:xfrm>
            <a:off x="7137529" y="2174200"/>
            <a:ext cx="838071" cy="696000"/>
          </a:xfrm>
          <a:custGeom>
            <a:avLst/>
            <a:gdLst/>
            <a:ahLst/>
            <a:cxnLst>
              <a:cxn ang="0">
                <a:pos x="wd2" y="hd2"/>
              </a:cxn>
              <a:cxn ang="5400000">
                <a:pos x="wd2" y="hd2"/>
              </a:cxn>
              <a:cxn ang="10800000">
                <a:pos x="wd2" y="hd2"/>
              </a:cxn>
              <a:cxn ang="16200000">
                <a:pos x="wd2" y="hd2"/>
              </a:cxn>
            </a:cxnLst>
            <a:rect l="0" t="0" r="r" b="b"/>
            <a:pathLst>
              <a:path w="21600" h="21600" extrusionOk="0">
                <a:moveTo>
                  <a:pt x="21270" y="19224"/>
                </a:moveTo>
                <a:cubicBezTo>
                  <a:pt x="20116" y="19224"/>
                  <a:pt x="20116" y="19224"/>
                  <a:pt x="20116" y="19224"/>
                </a:cubicBezTo>
                <a:cubicBezTo>
                  <a:pt x="20116" y="5400"/>
                  <a:pt x="20116" y="5400"/>
                  <a:pt x="20116" y="5400"/>
                </a:cubicBezTo>
                <a:cubicBezTo>
                  <a:pt x="20116" y="4752"/>
                  <a:pt x="19621" y="4320"/>
                  <a:pt x="19292" y="4320"/>
                </a:cubicBezTo>
                <a:cubicBezTo>
                  <a:pt x="18302" y="4320"/>
                  <a:pt x="18302" y="4320"/>
                  <a:pt x="18302" y="4320"/>
                </a:cubicBezTo>
                <a:cubicBezTo>
                  <a:pt x="17808" y="6048"/>
                  <a:pt x="17808" y="6048"/>
                  <a:pt x="17808" y="6048"/>
                </a:cubicBezTo>
                <a:cubicBezTo>
                  <a:pt x="18632" y="6048"/>
                  <a:pt x="18632" y="6048"/>
                  <a:pt x="18632" y="6048"/>
                </a:cubicBezTo>
                <a:cubicBezTo>
                  <a:pt x="18632" y="18360"/>
                  <a:pt x="18632" y="18360"/>
                  <a:pt x="18632" y="18360"/>
                </a:cubicBezTo>
                <a:cubicBezTo>
                  <a:pt x="2968" y="18360"/>
                  <a:pt x="2968" y="18360"/>
                  <a:pt x="2968" y="18360"/>
                </a:cubicBezTo>
                <a:cubicBezTo>
                  <a:pt x="2968" y="6048"/>
                  <a:pt x="2968" y="6048"/>
                  <a:pt x="2968" y="6048"/>
                </a:cubicBezTo>
                <a:cubicBezTo>
                  <a:pt x="5111" y="6048"/>
                  <a:pt x="5111" y="6048"/>
                  <a:pt x="5111" y="6048"/>
                </a:cubicBezTo>
                <a:cubicBezTo>
                  <a:pt x="6760" y="4320"/>
                  <a:pt x="6760" y="4320"/>
                  <a:pt x="6760" y="4320"/>
                </a:cubicBezTo>
                <a:cubicBezTo>
                  <a:pt x="2473" y="4320"/>
                  <a:pt x="2473" y="4320"/>
                  <a:pt x="2473" y="4320"/>
                </a:cubicBezTo>
                <a:cubicBezTo>
                  <a:pt x="1979" y="4320"/>
                  <a:pt x="1649" y="4752"/>
                  <a:pt x="1649" y="5400"/>
                </a:cubicBezTo>
                <a:cubicBezTo>
                  <a:pt x="1649" y="19224"/>
                  <a:pt x="1649" y="19224"/>
                  <a:pt x="1649" y="19224"/>
                </a:cubicBezTo>
                <a:cubicBezTo>
                  <a:pt x="495" y="19224"/>
                  <a:pt x="495" y="19224"/>
                  <a:pt x="495" y="19224"/>
                </a:cubicBezTo>
                <a:cubicBezTo>
                  <a:pt x="165" y="19224"/>
                  <a:pt x="0" y="19440"/>
                  <a:pt x="0" y="19656"/>
                </a:cubicBezTo>
                <a:cubicBezTo>
                  <a:pt x="0" y="20736"/>
                  <a:pt x="824" y="21600"/>
                  <a:pt x="1649" y="21600"/>
                </a:cubicBezTo>
                <a:cubicBezTo>
                  <a:pt x="14510" y="21600"/>
                  <a:pt x="14510" y="21600"/>
                  <a:pt x="14510" y="21600"/>
                </a:cubicBezTo>
                <a:cubicBezTo>
                  <a:pt x="14510" y="20736"/>
                  <a:pt x="14510" y="20736"/>
                  <a:pt x="14510" y="20736"/>
                </a:cubicBezTo>
                <a:cubicBezTo>
                  <a:pt x="14510" y="20520"/>
                  <a:pt x="14675" y="20304"/>
                  <a:pt x="15005" y="20304"/>
                </a:cubicBezTo>
                <a:cubicBezTo>
                  <a:pt x="15169" y="20304"/>
                  <a:pt x="15499" y="20520"/>
                  <a:pt x="15499" y="20736"/>
                </a:cubicBezTo>
                <a:cubicBezTo>
                  <a:pt x="15499" y="21600"/>
                  <a:pt x="15499" y="21600"/>
                  <a:pt x="15499" y="21600"/>
                </a:cubicBezTo>
                <a:cubicBezTo>
                  <a:pt x="16159" y="21600"/>
                  <a:pt x="16159" y="21600"/>
                  <a:pt x="16159" y="21600"/>
                </a:cubicBezTo>
                <a:cubicBezTo>
                  <a:pt x="16159" y="20736"/>
                  <a:pt x="16159" y="20736"/>
                  <a:pt x="16159" y="20736"/>
                </a:cubicBezTo>
                <a:cubicBezTo>
                  <a:pt x="16159" y="20520"/>
                  <a:pt x="16324" y="20304"/>
                  <a:pt x="16653" y="20304"/>
                </a:cubicBezTo>
                <a:cubicBezTo>
                  <a:pt x="16818" y="20304"/>
                  <a:pt x="16983" y="20520"/>
                  <a:pt x="16983" y="20736"/>
                </a:cubicBezTo>
                <a:cubicBezTo>
                  <a:pt x="16983" y="21600"/>
                  <a:pt x="16983" y="21600"/>
                  <a:pt x="16983" y="21600"/>
                </a:cubicBezTo>
                <a:cubicBezTo>
                  <a:pt x="19951" y="21600"/>
                  <a:pt x="19951" y="21600"/>
                  <a:pt x="19951" y="21600"/>
                </a:cubicBezTo>
                <a:cubicBezTo>
                  <a:pt x="20776" y="21600"/>
                  <a:pt x="21600" y="20736"/>
                  <a:pt x="21600" y="19656"/>
                </a:cubicBezTo>
                <a:cubicBezTo>
                  <a:pt x="21600" y="19440"/>
                  <a:pt x="21435" y="19224"/>
                  <a:pt x="21270" y="19224"/>
                </a:cubicBezTo>
                <a:close/>
                <a:moveTo>
                  <a:pt x="5111" y="8424"/>
                </a:moveTo>
                <a:cubicBezTo>
                  <a:pt x="7915" y="5832"/>
                  <a:pt x="7915" y="5832"/>
                  <a:pt x="7915" y="5832"/>
                </a:cubicBezTo>
                <a:cubicBezTo>
                  <a:pt x="9728" y="8856"/>
                  <a:pt x="9728" y="8856"/>
                  <a:pt x="9728" y="8856"/>
                </a:cubicBezTo>
                <a:cubicBezTo>
                  <a:pt x="10058" y="9288"/>
                  <a:pt x="10058" y="9288"/>
                  <a:pt x="10058" y="9288"/>
                </a:cubicBezTo>
                <a:cubicBezTo>
                  <a:pt x="10388" y="8856"/>
                  <a:pt x="10388" y="8856"/>
                  <a:pt x="10388" y="8856"/>
                </a:cubicBezTo>
                <a:cubicBezTo>
                  <a:pt x="15499" y="4320"/>
                  <a:pt x="15499" y="4320"/>
                  <a:pt x="15499" y="4320"/>
                </a:cubicBezTo>
                <a:cubicBezTo>
                  <a:pt x="16324" y="5616"/>
                  <a:pt x="16324" y="5616"/>
                  <a:pt x="16324" y="5616"/>
                </a:cubicBezTo>
                <a:cubicBezTo>
                  <a:pt x="16489" y="5616"/>
                  <a:pt x="16489" y="5832"/>
                  <a:pt x="16489" y="5832"/>
                </a:cubicBezTo>
                <a:cubicBezTo>
                  <a:pt x="16489" y="5832"/>
                  <a:pt x="16489" y="5832"/>
                  <a:pt x="16653" y="5616"/>
                </a:cubicBezTo>
                <a:cubicBezTo>
                  <a:pt x="16653" y="5616"/>
                  <a:pt x="16653" y="5616"/>
                  <a:pt x="16653" y="5616"/>
                </a:cubicBezTo>
                <a:cubicBezTo>
                  <a:pt x="18302" y="216"/>
                  <a:pt x="18302" y="216"/>
                  <a:pt x="18302" y="216"/>
                </a:cubicBezTo>
                <a:cubicBezTo>
                  <a:pt x="18467" y="216"/>
                  <a:pt x="18467" y="216"/>
                  <a:pt x="18302" y="0"/>
                </a:cubicBezTo>
                <a:cubicBezTo>
                  <a:pt x="18302" y="0"/>
                  <a:pt x="18302" y="0"/>
                  <a:pt x="18137" y="0"/>
                </a:cubicBezTo>
                <a:cubicBezTo>
                  <a:pt x="18137" y="0"/>
                  <a:pt x="18137" y="0"/>
                  <a:pt x="18137" y="0"/>
                </a:cubicBezTo>
                <a:cubicBezTo>
                  <a:pt x="13850" y="1080"/>
                  <a:pt x="13850" y="1080"/>
                  <a:pt x="13850" y="1080"/>
                </a:cubicBezTo>
                <a:cubicBezTo>
                  <a:pt x="13850" y="1080"/>
                  <a:pt x="13850" y="1080"/>
                  <a:pt x="13685" y="1296"/>
                </a:cubicBezTo>
                <a:cubicBezTo>
                  <a:pt x="13685" y="1296"/>
                  <a:pt x="13685" y="1512"/>
                  <a:pt x="13850" y="1512"/>
                </a:cubicBezTo>
                <a:cubicBezTo>
                  <a:pt x="14510" y="2808"/>
                  <a:pt x="14510" y="2808"/>
                  <a:pt x="14510" y="2808"/>
                </a:cubicBezTo>
                <a:cubicBezTo>
                  <a:pt x="10058" y="7776"/>
                  <a:pt x="10058" y="7776"/>
                  <a:pt x="10058" y="7776"/>
                </a:cubicBezTo>
                <a:cubicBezTo>
                  <a:pt x="8079" y="5184"/>
                  <a:pt x="8079" y="5184"/>
                  <a:pt x="8079" y="5184"/>
                </a:cubicBezTo>
                <a:cubicBezTo>
                  <a:pt x="7915" y="4968"/>
                  <a:pt x="7915" y="4968"/>
                  <a:pt x="7915" y="4968"/>
                </a:cubicBezTo>
                <a:cubicBezTo>
                  <a:pt x="7750" y="4968"/>
                  <a:pt x="7750" y="4968"/>
                  <a:pt x="7750" y="4968"/>
                </a:cubicBezTo>
                <a:cubicBezTo>
                  <a:pt x="4947" y="7992"/>
                  <a:pt x="4947" y="7992"/>
                  <a:pt x="4947" y="7992"/>
                </a:cubicBezTo>
                <a:cubicBezTo>
                  <a:pt x="4947" y="8208"/>
                  <a:pt x="5111" y="8208"/>
                  <a:pt x="5111" y="8424"/>
                </a:cubicBezTo>
                <a:close/>
                <a:moveTo>
                  <a:pt x="11212" y="14688"/>
                </a:moveTo>
                <a:cubicBezTo>
                  <a:pt x="11212" y="16632"/>
                  <a:pt x="11212" y="16632"/>
                  <a:pt x="11212" y="16632"/>
                </a:cubicBezTo>
                <a:cubicBezTo>
                  <a:pt x="11212" y="16848"/>
                  <a:pt x="11377" y="17064"/>
                  <a:pt x="11707" y="17064"/>
                </a:cubicBezTo>
                <a:cubicBezTo>
                  <a:pt x="11872" y="17064"/>
                  <a:pt x="12037" y="16848"/>
                  <a:pt x="12037" y="16632"/>
                </a:cubicBezTo>
                <a:cubicBezTo>
                  <a:pt x="12037" y="14688"/>
                  <a:pt x="12037" y="14688"/>
                  <a:pt x="12037" y="14688"/>
                </a:cubicBezTo>
                <a:cubicBezTo>
                  <a:pt x="12037" y="14256"/>
                  <a:pt x="11872" y="14040"/>
                  <a:pt x="11707" y="14040"/>
                </a:cubicBezTo>
                <a:cubicBezTo>
                  <a:pt x="11377" y="14040"/>
                  <a:pt x="11212" y="14256"/>
                  <a:pt x="11212" y="14688"/>
                </a:cubicBezTo>
                <a:close/>
                <a:moveTo>
                  <a:pt x="10058" y="11664"/>
                </a:moveTo>
                <a:cubicBezTo>
                  <a:pt x="9728" y="11664"/>
                  <a:pt x="9563" y="11880"/>
                  <a:pt x="9563" y="12312"/>
                </a:cubicBezTo>
                <a:cubicBezTo>
                  <a:pt x="9563" y="16632"/>
                  <a:pt x="9563" y="16632"/>
                  <a:pt x="9563" y="16632"/>
                </a:cubicBezTo>
                <a:cubicBezTo>
                  <a:pt x="9563" y="16848"/>
                  <a:pt x="9728" y="17064"/>
                  <a:pt x="10058" y="17064"/>
                </a:cubicBezTo>
                <a:cubicBezTo>
                  <a:pt x="10223" y="17064"/>
                  <a:pt x="10388" y="16848"/>
                  <a:pt x="10388" y="16632"/>
                </a:cubicBezTo>
                <a:cubicBezTo>
                  <a:pt x="10388" y="12312"/>
                  <a:pt x="10388" y="12312"/>
                  <a:pt x="10388" y="12312"/>
                </a:cubicBezTo>
                <a:cubicBezTo>
                  <a:pt x="10388" y="11880"/>
                  <a:pt x="10223" y="11664"/>
                  <a:pt x="10058" y="11664"/>
                </a:cubicBezTo>
                <a:close/>
                <a:moveTo>
                  <a:pt x="7915" y="14688"/>
                </a:moveTo>
                <a:cubicBezTo>
                  <a:pt x="7915" y="16632"/>
                  <a:pt x="7915" y="16632"/>
                  <a:pt x="7915" y="16632"/>
                </a:cubicBezTo>
                <a:cubicBezTo>
                  <a:pt x="7915" y="16848"/>
                  <a:pt x="8079" y="17064"/>
                  <a:pt x="8409" y="17064"/>
                </a:cubicBezTo>
                <a:cubicBezTo>
                  <a:pt x="8574" y="17064"/>
                  <a:pt x="8739" y="16848"/>
                  <a:pt x="8739" y="16632"/>
                </a:cubicBezTo>
                <a:cubicBezTo>
                  <a:pt x="8739" y="14688"/>
                  <a:pt x="8739" y="14688"/>
                  <a:pt x="8739" y="14688"/>
                </a:cubicBezTo>
                <a:cubicBezTo>
                  <a:pt x="8739" y="14256"/>
                  <a:pt x="8574" y="14040"/>
                  <a:pt x="8409" y="14040"/>
                </a:cubicBezTo>
                <a:cubicBezTo>
                  <a:pt x="8079" y="14040"/>
                  <a:pt x="7915" y="14256"/>
                  <a:pt x="7915" y="14688"/>
                </a:cubicBezTo>
                <a:close/>
                <a:moveTo>
                  <a:pt x="6266" y="12312"/>
                </a:moveTo>
                <a:cubicBezTo>
                  <a:pt x="6266" y="16632"/>
                  <a:pt x="6266" y="16632"/>
                  <a:pt x="6266" y="16632"/>
                </a:cubicBezTo>
                <a:cubicBezTo>
                  <a:pt x="6266" y="16848"/>
                  <a:pt x="6431" y="17064"/>
                  <a:pt x="6760" y="17064"/>
                </a:cubicBezTo>
                <a:cubicBezTo>
                  <a:pt x="6925" y="17064"/>
                  <a:pt x="7090" y="16848"/>
                  <a:pt x="7090" y="16632"/>
                </a:cubicBezTo>
                <a:cubicBezTo>
                  <a:pt x="7090" y="12312"/>
                  <a:pt x="7090" y="12312"/>
                  <a:pt x="7090" y="12312"/>
                </a:cubicBezTo>
                <a:cubicBezTo>
                  <a:pt x="7090" y="11880"/>
                  <a:pt x="6925" y="11664"/>
                  <a:pt x="6760" y="11664"/>
                </a:cubicBezTo>
                <a:cubicBezTo>
                  <a:pt x="6431" y="11664"/>
                  <a:pt x="6266" y="11880"/>
                  <a:pt x="6266" y="12312"/>
                </a:cubicBezTo>
                <a:close/>
                <a:moveTo>
                  <a:pt x="4947" y="10152"/>
                </a:moveTo>
                <a:cubicBezTo>
                  <a:pt x="4947" y="10152"/>
                  <a:pt x="4947" y="10368"/>
                  <a:pt x="4782" y="10368"/>
                </a:cubicBezTo>
                <a:cubicBezTo>
                  <a:pt x="4782" y="10368"/>
                  <a:pt x="4617" y="10584"/>
                  <a:pt x="4617" y="10800"/>
                </a:cubicBezTo>
                <a:cubicBezTo>
                  <a:pt x="4617" y="16632"/>
                  <a:pt x="4617" y="16632"/>
                  <a:pt x="4617" y="16632"/>
                </a:cubicBezTo>
                <a:cubicBezTo>
                  <a:pt x="4617" y="16848"/>
                  <a:pt x="4782" y="17064"/>
                  <a:pt x="5111" y="17064"/>
                </a:cubicBezTo>
                <a:cubicBezTo>
                  <a:pt x="5276" y="17064"/>
                  <a:pt x="5606" y="16848"/>
                  <a:pt x="5606" y="16632"/>
                </a:cubicBezTo>
                <a:cubicBezTo>
                  <a:pt x="5606" y="10800"/>
                  <a:pt x="5606" y="10800"/>
                  <a:pt x="5606" y="10800"/>
                </a:cubicBezTo>
                <a:cubicBezTo>
                  <a:pt x="5606" y="10584"/>
                  <a:pt x="5276" y="10152"/>
                  <a:pt x="5111" y="10152"/>
                </a:cubicBezTo>
                <a:cubicBezTo>
                  <a:pt x="5111" y="10152"/>
                  <a:pt x="4947" y="10152"/>
                  <a:pt x="4947" y="10152"/>
                </a:cubicBezTo>
                <a:close/>
                <a:moveTo>
                  <a:pt x="17148" y="13176"/>
                </a:moveTo>
                <a:cubicBezTo>
                  <a:pt x="15169" y="13176"/>
                  <a:pt x="15169" y="13176"/>
                  <a:pt x="15169" y="13176"/>
                </a:cubicBezTo>
                <a:cubicBezTo>
                  <a:pt x="15005" y="13176"/>
                  <a:pt x="14840" y="13392"/>
                  <a:pt x="14840" y="13608"/>
                </a:cubicBezTo>
                <a:cubicBezTo>
                  <a:pt x="14840" y="14040"/>
                  <a:pt x="15005" y="14256"/>
                  <a:pt x="15169" y="14256"/>
                </a:cubicBezTo>
                <a:cubicBezTo>
                  <a:pt x="17148" y="14256"/>
                  <a:pt x="17148" y="14256"/>
                  <a:pt x="17148" y="14256"/>
                </a:cubicBezTo>
                <a:cubicBezTo>
                  <a:pt x="17478" y="14256"/>
                  <a:pt x="17643" y="14040"/>
                  <a:pt x="17643" y="13608"/>
                </a:cubicBezTo>
                <a:cubicBezTo>
                  <a:pt x="17643" y="13392"/>
                  <a:pt x="17478" y="13176"/>
                  <a:pt x="17148" y="13176"/>
                </a:cubicBezTo>
                <a:close/>
                <a:moveTo>
                  <a:pt x="17148" y="15552"/>
                </a:moveTo>
                <a:cubicBezTo>
                  <a:pt x="15169" y="15552"/>
                  <a:pt x="15169" y="15552"/>
                  <a:pt x="15169" y="15552"/>
                </a:cubicBezTo>
                <a:cubicBezTo>
                  <a:pt x="15005" y="15552"/>
                  <a:pt x="14840" y="15768"/>
                  <a:pt x="14840" y="16200"/>
                </a:cubicBezTo>
                <a:cubicBezTo>
                  <a:pt x="14840" y="16416"/>
                  <a:pt x="15005" y="16848"/>
                  <a:pt x="15169" y="16848"/>
                </a:cubicBezTo>
                <a:cubicBezTo>
                  <a:pt x="17148" y="16848"/>
                  <a:pt x="17148" y="16848"/>
                  <a:pt x="17148" y="16848"/>
                </a:cubicBezTo>
                <a:cubicBezTo>
                  <a:pt x="17478" y="16848"/>
                  <a:pt x="17643" y="16416"/>
                  <a:pt x="17643" y="16200"/>
                </a:cubicBezTo>
                <a:cubicBezTo>
                  <a:pt x="17643" y="15768"/>
                  <a:pt x="17478" y="15552"/>
                  <a:pt x="17148" y="15552"/>
                </a:cubicBezTo>
                <a:close/>
              </a:path>
            </a:pathLst>
          </a:custGeom>
          <a:solidFill>
            <a:srgbClr val="404040"/>
          </a:solidFill>
          <a:ln w="12700">
            <a:miter lim="400000"/>
          </a:ln>
        </p:spPr>
        <p:txBody>
          <a:bodyPr lIns="81279" tIns="81279" rIns="81279" bIns="81279"/>
          <a:lstStyle/>
          <a:p>
            <a:endParaRPr sz="1200"/>
          </a:p>
        </p:txBody>
      </p:sp>
      <p:pic>
        <p:nvPicPr>
          <p:cNvPr id="2" name="Picture 1" descr="A blue and black logo&#10;&#10;Description automatically generated">
            <a:extLst>
              <a:ext uri="{FF2B5EF4-FFF2-40B4-BE49-F238E27FC236}">
                <a16:creationId xmlns:a16="http://schemas.microsoft.com/office/drawing/2014/main" id="{61857A14-3476-CFBE-C8D7-A0ADB5E57EC2}"/>
              </a:ext>
            </a:extLst>
          </p:cNvPr>
          <p:cNvPicPr>
            <a:picLocks noChangeAspect="1"/>
          </p:cNvPicPr>
          <p:nvPr/>
        </p:nvPicPr>
        <p:blipFill>
          <a:blip r:embed="rId7" cstate="print">
            <a:extLst>
              <a:ext uri="{BEBA8EAE-BF5A-486C-A8C5-ECC9F3942E4B}">
                <a14:imgProps xmlns:a14="http://schemas.microsoft.com/office/drawing/2010/main">
                  <a14:imgLayer r:embed="rId8">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cxnSp>
        <p:nvCxnSpPr>
          <p:cNvPr id="4" name="Straight Connector 3">
            <a:extLst>
              <a:ext uri="{FF2B5EF4-FFF2-40B4-BE49-F238E27FC236}">
                <a16:creationId xmlns:a16="http://schemas.microsoft.com/office/drawing/2014/main" id="{517F2E05-EFF5-99E7-DE78-8DBA69120F5F}"/>
              </a:ext>
            </a:extLst>
          </p:cNvPr>
          <p:cNvCxnSpPr/>
          <p:nvPr/>
        </p:nvCxnSpPr>
        <p:spPr>
          <a:xfrm>
            <a:off x="1879600" y="1498600"/>
            <a:ext cx="8585200" cy="0"/>
          </a:xfrm>
          <a:prstGeom prst="line">
            <a:avLst/>
          </a:prstGeom>
          <a:ln w="38100">
            <a:solidFill>
              <a:srgbClr val="374556"/>
            </a:solidFill>
          </a:ln>
        </p:spPr>
        <p:style>
          <a:lnRef idx="1">
            <a:schemeClr val="accent1"/>
          </a:lnRef>
          <a:fillRef idx="0">
            <a:schemeClr val="accent1"/>
          </a:fillRef>
          <a:effectRef idx="0">
            <a:schemeClr val="accent1"/>
          </a:effectRef>
          <a:fontRef idx="minor">
            <a:schemeClr val="tx1"/>
          </a:fontRef>
        </p:style>
      </p:cxnSp>
      <p:sp>
        <p:nvSpPr>
          <p:cNvPr id="5" name="Freeform 6">
            <a:extLst>
              <a:ext uri="{FF2B5EF4-FFF2-40B4-BE49-F238E27FC236}">
                <a16:creationId xmlns:a16="http://schemas.microsoft.com/office/drawing/2014/main" id="{4E6766B8-B3A5-C46C-2447-128FA5AB60DD}"/>
              </a:ext>
            </a:extLst>
          </p:cNvPr>
          <p:cNvSpPr/>
          <p:nvPr/>
        </p:nvSpPr>
        <p:spPr>
          <a:xfrm flipH="1">
            <a:off x="5665670" y="4210760"/>
            <a:ext cx="1097307" cy="246740"/>
          </a:xfrm>
          <a:custGeom>
            <a:avLst/>
            <a:gdLst/>
            <a:ahLst/>
            <a:cxnLst/>
            <a:rect l="l" t="t" r="r" b="b"/>
            <a:pathLst>
              <a:path w="2944100" h="1014578">
                <a:moveTo>
                  <a:pt x="2944100" y="0"/>
                </a:moveTo>
                <a:lnTo>
                  <a:pt x="0" y="0"/>
                </a:lnTo>
                <a:lnTo>
                  <a:pt x="0" y="1014578"/>
                </a:lnTo>
                <a:lnTo>
                  <a:pt x="2944100" y="1014578"/>
                </a:lnTo>
                <a:lnTo>
                  <a:pt x="294410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DK"/>
          </a:p>
        </p:txBody>
      </p:sp>
      <p:sp>
        <p:nvSpPr>
          <p:cNvPr id="25" name="TextBox 24">
            <a:extLst>
              <a:ext uri="{FF2B5EF4-FFF2-40B4-BE49-F238E27FC236}">
                <a16:creationId xmlns:a16="http://schemas.microsoft.com/office/drawing/2014/main" id="{824FECF4-11DD-9325-AD88-C8307626231A}"/>
              </a:ext>
            </a:extLst>
          </p:cNvPr>
          <p:cNvSpPr txBox="1"/>
          <p:nvPr/>
        </p:nvSpPr>
        <p:spPr>
          <a:xfrm>
            <a:off x="5588000" y="4511049"/>
            <a:ext cx="2180108" cy="646331"/>
          </a:xfrm>
          <a:prstGeom prst="rect">
            <a:avLst/>
          </a:prstGeom>
          <a:noFill/>
        </p:spPr>
        <p:txBody>
          <a:bodyPr wrap="square" rtlCol="0">
            <a:spAutoFit/>
          </a:bodyPr>
          <a:lstStyle/>
          <a:p>
            <a:r>
              <a:rPr lang="en-GB" dirty="0"/>
              <a:t>Prep must fit to analysis!</a:t>
            </a:r>
          </a:p>
        </p:txBody>
      </p:sp>
    </p:spTree>
    <p:extLst>
      <p:ext uri="{BB962C8B-B14F-4D97-AF65-F5344CB8AC3E}">
        <p14:creationId xmlns:p14="http://schemas.microsoft.com/office/powerpoint/2010/main" val="363860159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1" name="Group 11"/>
          <p:cNvGrpSpPr/>
          <p:nvPr/>
        </p:nvGrpSpPr>
        <p:grpSpPr>
          <a:xfrm>
            <a:off x="0" y="2950861"/>
            <a:ext cx="6680820" cy="2176354"/>
            <a:chOff x="0" y="0"/>
            <a:chExt cx="4936713" cy="227113"/>
          </a:xfrm>
        </p:grpSpPr>
        <p:sp>
          <p:nvSpPr>
            <p:cNvPr id="12" name="Freeform 12"/>
            <p:cNvSpPr/>
            <p:nvPr/>
          </p:nvSpPr>
          <p:spPr>
            <a:xfrm>
              <a:off x="0" y="0"/>
              <a:ext cx="4936713" cy="227113"/>
            </a:xfrm>
            <a:custGeom>
              <a:avLst/>
              <a:gdLst/>
              <a:ahLst/>
              <a:cxnLst/>
              <a:rect l="l" t="t" r="r" b="b"/>
              <a:pathLst>
                <a:path w="4936713" h="227113">
                  <a:moveTo>
                    <a:pt x="0" y="0"/>
                  </a:moveTo>
                  <a:lnTo>
                    <a:pt x="4936713" y="0"/>
                  </a:lnTo>
                  <a:lnTo>
                    <a:pt x="4936713" y="227113"/>
                  </a:lnTo>
                  <a:lnTo>
                    <a:pt x="0" y="227113"/>
                  </a:lnTo>
                  <a:close/>
                </a:path>
              </a:pathLst>
            </a:custGeom>
            <a:solidFill>
              <a:srgbClr val="D3D9E2"/>
            </a:solidFill>
          </p:spPr>
          <p:txBody>
            <a:bodyPr/>
            <a:lstStyle/>
            <a:p>
              <a:endParaRPr lang="en-DK" sz="1200"/>
            </a:p>
          </p:txBody>
        </p:sp>
        <p:sp>
          <p:nvSpPr>
            <p:cNvPr id="13" name="TextBox 13"/>
            <p:cNvSpPr txBox="1"/>
            <p:nvPr/>
          </p:nvSpPr>
          <p:spPr>
            <a:xfrm>
              <a:off x="0" y="-9525"/>
              <a:ext cx="812800" cy="822325"/>
            </a:xfrm>
            <a:prstGeom prst="rect">
              <a:avLst/>
            </a:prstGeom>
          </p:spPr>
          <p:txBody>
            <a:bodyPr lIns="33867" tIns="33867" rIns="33867" bIns="33867" rtlCol="0" anchor="ctr"/>
            <a:lstStyle/>
            <a:p>
              <a:pPr algn="ctr">
                <a:lnSpc>
                  <a:spcPts val="1415"/>
                </a:lnSpc>
              </a:pPr>
              <a:endParaRPr sz="1200"/>
            </a:p>
          </p:txBody>
        </p:sp>
      </p:grpSp>
      <p:sp>
        <p:nvSpPr>
          <p:cNvPr id="3" name="TextBox 3"/>
          <p:cNvSpPr txBox="1"/>
          <p:nvPr/>
        </p:nvSpPr>
        <p:spPr>
          <a:xfrm>
            <a:off x="549978" y="3270584"/>
            <a:ext cx="5886058" cy="1268361"/>
          </a:xfrm>
          <a:prstGeom prst="rect">
            <a:avLst/>
          </a:prstGeom>
        </p:spPr>
        <p:txBody>
          <a:bodyPr wrap="square" lIns="0" tIns="0" rIns="0" bIns="0" rtlCol="0" anchor="t">
            <a:spAutoFit/>
          </a:bodyPr>
          <a:lstStyle/>
          <a:p>
            <a:pPr>
              <a:lnSpc>
                <a:spcPts val="5205"/>
              </a:lnSpc>
              <a:spcBef>
                <a:spcPct val="0"/>
              </a:spcBef>
            </a:pPr>
            <a:r>
              <a:rPr lang="en-US" sz="3200" b="1" dirty="0">
                <a:solidFill>
                  <a:srgbClr val="404040"/>
                </a:solidFill>
                <a:latin typeface="Helvetica" panose="020B0604020202020204" pitchFamily="34" charset="0"/>
                <a:cs typeface="Helvetica" panose="020B0604020202020204" pitchFamily="34" charset="0"/>
              </a:rPr>
              <a:t>Day 3</a:t>
            </a:r>
          </a:p>
          <a:p>
            <a:pPr>
              <a:lnSpc>
                <a:spcPts val="5205"/>
              </a:lnSpc>
              <a:spcBef>
                <a:spcPct val="0"/>
              </a:spcBef>
            </a:pPr>
            <a:endParaRPr lang="en-US" sz="3200" dirty="0">
              <a:solidFill>
                <a:srgbClr val="404040"/>
              </a:solidFill>
              <a:latin typeface="Montserrat" pitchFamily="2" charset="77"/>
            </a:endParaRPr>
          </a:p>
        </p:txBody>
      </p:sp>
      <p:pic>
        <p:nvPicPr>
          <p:cNvPr id="16" name="Picture 15">
            <a:extLst>
              <a:ext uri="{FF2B5EF4-FFF2-40B4-BE49-F238E27FC236}">
                <a16:creationId xmlns:a16="http://schemas.microsoft.com/office/drawing/2014/main" id="{A53057D5-0825-A3AB-A7EB-B95D7037B53E}"/>
              </a:ext>
            </a:extLst>
          </p:cNvPr>
          <p:cNvPicPr>
            <a:picLocks noChangeAspect="1"/>
          </p:cNvPicPr>
          <p:nvPr/>
        </p:nvPicPr>
        <p:blipFill>
          <a:blip r:embed="rId3"/>
          <a:stretch>
            <a:fillRect/>
          </a:stretch>
        </p:blipFill>
        <p:spPr>
          <a:xfrm>
            <a:off x="8232872" y="863960"/>
            <a:ext cx="3668551" cy="2086900"/>
          </a:xfrm>
          <a:prstGeom prst="rect">
            <a:avLst/>
          </a:prstGeom>
        </p:spPr>
      </p:pic>
      <p:pic>
        <p:nvPicPr>
          <p:cNvPr id="2" name="Picture 1" descr="A blue and black logo&#10;&#10;Description automatically generated">
            <a:extLst>
              <a:ext uri="{FF2B5EF4-FFF2-40B4-BE49-F238E27FC236}">
                <a16:creationId xmlns:a16="http://schemas.microsoft.com/office/drawing/2014/main" id="{9E124161-74F3-43A9-E6CA-8EC8D9FB0229}"/>
              </a:ext>
            </a:extLst>
          </p:cNvPr>
          <p:cNvPicPr>
            <a:picLocks noChangeAspect="1"/>
          </p:cNvPicPr>
          <p:nvPr/>
        </p:nvPicPr>
        <p:blipFill>
          <a:blip r:embed="rId4" cstate="print">
            <a:extLst>
              <a:ext uri="{BEBA8EAE-BF5A-486C-A8C5-ECC9F3942E4B}">
                <a14:imgProps xmlns:a14="http://schemas.microsoft.com/office/drawing/2010/main">
                  <a14:imgLayer r:embed="rId5">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pic>
        <p:nvPicPr>
          <p:cNvPr id="15" name="Picture 4">
            <a:extLst>
              <a:ext uri="{FF2B5EF4-FFF2-40B4-BE49-F238E27FC236}">
                <a16:creationId xmlns:a16="http://schemas.microsoft.com/office/drawing/2014/main" id="{55705B66-5B81-E91D-4CD6-85DC77FBDE4E}"/>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197744" y="3159790"/>
            <a:ext cx="2070256" cy="20702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486585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4">
            <a:extLst>
              <a:ext uri="{FF2B5EF4-FFF2-40B4-BE49-F238E27FC236}">
                <a16:creationId xmlns:a16="http://schemas.microsoft.com/office/drawing/2014/main" id="{07A4BF5D-6D8B-73C4-B218-0E206C6521C0}"/>
              </a:ext>
            </a:extLst>
          </p:cNvPr>
          <p:cNvSpPr/>
          <p:nvPr/>
        </p:nvSpPr>
        <p:spPr>
          <a:xfrm flipV="1">
            <a:off x="0" y="522980"/>
            <a:ext cx="12192000" cy="1017640"/>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sz="1200"/>
          </a:p>
        </p:txBody>
      </p:sp>
      <p:sp>
        <p:nvSpPr>
          <p:cNvPr id="17" name="TextBox 12">
            <a:extLst>
              <a:ext uri="{FF2B5EF4-FFF2-40B4-BE49-F238E27FC236}">
                <a16:creationId xmlns:a16="http://schemas.microsoft.com/office/drawing/2014/main" id="{AA308AA6-C3D8-8BA8-DD88-9AAF816161D3}"/>
              </a:ext>
            </a:extLst>
          </p:cNvPr>
          <p:cNvSpPr txBox="1"/>
          <p:nvPr/>
        </p:nvSpPr>
        <p:spPr>
          <a:xfrm>
            <a:off x="2372112" y="724696"/>
            <a:ext cx="7447776" cy="614207"/>
          </a:xfrm>
          <a:prstGeom prst="rect">
            <a:avLst/>
          </a:prstGeom>
        </p:spPr>
        <p:txBody>
          <a:bodyPr wrap="square" lIns="0" tIns="0" rIns="0" bIns="0" rtlCol="0" anchor="t">
            <a:spAutoFit/>
          </a:bodyPr>
          <a:lstStyle/>
          <a:p>
            <a:pPr algn="ctr">
              <a:lnSpc>
                <a:spcPts val="5205"/>
              </a:lnSpc>
              <a:spcBef>
                <a:spcPct val="0"/>
              </a:spcBef>
            </a:pPr>
            <a:r>
              <a:rPr lang="en-US" sz="3600" b="1" dirty="0">
                <a:solidFill>
                  <a:srgbClr val="404040"/>
                </a:solidFill>
                <a:latin typeface="Montserrat" pitchFamily="2" charset="77"/>
              </a:rPr>
              <a:t>UNSUPERVISED LEARNING</a:t>
            </a:r>
          </a:p>
        </p:txBody>
      </p:sp>
      <p:pic>
        <p:nvPicPr>
          <p:cNvPr id="20" name="Picture 19" descr="A blue and black logo&#10;&#10;Description automatically generated">
            <a:extLst>
              <a:ext uri="{FF2B5EF4-FFF2-40B4-BE49-F238E27FC236}">
                <a16:creationId xmlns:a16="http://schemas.microsoft.com/office/drawing/2014/main" id="{55CDC51D-FFA6-F7AB-80FB-D2ABBA8B6593}"/>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sp>
        <p:nvSpPr>
          <p:cNvPr id="3" name="TextBox 7">
            <a:extLst>
              <a:ext uri="{FF2B5EF4-FFF2-40B4-BE49-F238E27FC236}">
                <a16:creationId xmlns:a16="http://schemas.microsoft.com/office/drawing/2014/main" id="{B37C4226-5272-7559-6807-08F8EC85BA1C}"/>
              </a:ext>
            </a:extLst>
          </p:cNvPr>
          <p:cNvSpPr txBox="1"/>
          <p:nvPr/>
        </p:nvSpPr>
        <p:spPr>
          <a:xfrm>
            <a:off x="723808" y="1832571"/>
            <a:ext cx="10096592" cy="4964308"/>
          </a:xfrm>
          <a:prstGeom prst="rect">
            <a:avLst/>
          </a:prstGeom>
        </p:spPr>
        <p:txBody>
          <a:bodyPr wrap="square" lIns="0" tIns="0" rIns="0" bIns="0" rtlCol="0" anchor="t">
            <a:spAutoFit/>
          </a:bodyPr>
          <a:lstStyle/>
          <a:p>
            <a:pPr>
              <a:lnSpc>
                <a:spcPts val="2987"/>
              </a:lnSpc>
            </a:pPr>
            <a:r>
              <a:rPr lang="en-US" sz="1867" dirty="0">
                <a:solidFill>
                  <a:srgbClr val="404040"/>
                </a:solidFill>
                <a:latin typeface="Montserrat" pitchFamily="2" charset="77"/>
              </a:rPr>
              <a:t>What if we have data without labels? We can still do unsupervised learning to investigate questions such as: </a:t>
            </a:r>
          </a:p>
          <a:p>
            <a:pPr>
              <a:lnSpc>
                <a:spcPts val="2987"/>
              </a:lnSpc>
            </a:pPr>
            <a:endParaRPr lang="en-US" sz="1867" dirty="0">
              <a:solidFill>
                <a:srgbClr val="404040"/>
              </a:solidFill>
              <a:latin typeface="Montserrat" pitchFamily="2" charset="77"/>
            </a:endParaRPr>
          </a:p>
          <a:p>
            <a:pPr marL="342900" indent="-342900">
              <a:lnSpc>
                <a:spcPts val="2987"/>
              </a:lnSpc>
              <a:buFont typeface="Arial" panose="020B0604020202020204" pitchFamily="34" charset="0"/>
              <a:buChar char="•"/>
            </a:pPr>
            <a:r>
              <a:rPr lang="en-US" dirty="0">
                <a:solidFill>
                  <a:srgbClr val="404040"/>
                </a:solidFill>
                <a:latin typeface="Montserrat" pitchFamily="2" charset="77"/>
              </a:rPr>
              <a:t>Are there clusters, i.e. groupings, in this dataset?</a:t>
            </a:r>
          </a:p>
          <a:p>
            <a:pPr marL="342900" indent="-342900">
              <a:lnSpc>
                <a:spcPts val="2987"/>
              </a:lnSpc>
              <a:buFont typeface="Arial" panose="020B0604020202020204" pitchFamily="34" charset="0"/>
              <a:buChar char="•"/>
            </a:pPr>
            <a:r>
              <a:rPr lang="en-US" dirty="0">
                <a:solidFill>
                  <a:srgbClr val="404040"/>
                </a:solidFill>
                <a:latin typeface="Montserrat" pitchFamily="2" charset="77"/>
              </a:rPr>
              <a:t>What characterizes the members of a cluster?</a:t>
            </a:r>
          </a:p>
          <a:p>
            <a:pPr marL="342900" indent="-342900">
              <a:lnSpc>
                <a:spcPts val="2987"/>
              </a:lnSpc>
              <a:buFont typeface="Arial" panose="020B0604020202020204" pitchFamily="34" charset="0"/>
              <a:buChar char="•"/>
            </a:pPr>
            <a:r>
              <a:rPr lang="en-US" dirty="0">
                <a:solidFill>
                  <a:srgbClr val="404040"/>
                </a:solidFill>
                <a:latin typeface="Montserrat" pitchFamily="2" charset="77"/>
              </a:rPr>
              <a:t>Optimal number of clusters?</a:t>
            </a:r>
          </a:p>
          <a:p>
            <a:pPr marL="342900" indent="-342900">
              <a:lnSpc>
                <a:spcPts val="2987"/>
              </a:lnSpc>
              <a:buFont typeface="Arial" panose="020B0604020202020204" pitchFamily="34" charset="0"/>
              <a:buChar char="•"/>
            </a:pPr>
            <a:r>
              <a:rPr lang="en-US" dirty="0">
                <a:solidFill>
                  <a:srgbClr val="404040"/>
                </a:solidFill>
                <a:latin typeface="Montserrat" pitchFamily="2" charset="77"/>
              </a:rPr>
              <a:t>Which cluster does a new data point belong to?</a:t>
            </a:r>
          </a:p>
          <a:p>
            <a:pPr>
              <a:lnSpc>
                <a:spcPts val="2987"/>
              </a:lnSpc>
            </a:pPr>
            <a:endParaRPr lang="en-US" sz="1870" dirty="0">
              <a:solidFill>
                <a:srgbClr val="404040"/>
              </a:solidFill>
              <a:latin typeface="Montserrat" pitchFamily="2" charset="77"/>
            </a:endParaRPr>
          </a:p>
          <a:p>
            <a:pPr>
              <a:lnSpc>
                <a:spcPts val="2987"/>
              </a:lnSpc>
            </a:pPr>
            <a:r>
              <a:rPr lang="en-US" sz="1867" dirty="0">
                <a:solidFill>
                  <a:srgbClr val="404040"/>
                </a:solidFill>
                <a:latin typeface="Montserrat" pitchFamily="2" charset="77"/>
              </a:rPr>
              <a:t>We answer these questions with clustering techniques.</a:t>
            </a:r>
          </a:p>
          <a:p>
            <a:pPr>
              <a:lnSpc>
                <a:spcPts val="2987"/>
              </a:lnSpc>
            </a:pPr>
            <a:endParaRPr lang="en-US" sz="1867" dirty="0">
              <a:solidFill>
                <a:srgbClr val="404040"/>
              </a:solidFill>
              <a:latin typeface="Montserrat" pitchFamily="2" charset="77"/>
            </a:endParaRPr>
          </a:p>
          <a:p>
            <a:pPr>
              <a:lnSpc>
                <a:spcPts val="2987"/>
              </a:lnSpc>
            </a:pPr>
            <a:r>
              <a:rPr lang="en-US" sz="1867" dirty="0">
                <a:solidFill>
                  <a:srgbClr val="404040"/>
                </a:solidFill>
                <a:latin typeface="Montserrat" pitchFamily="2" charset="77"/>
              </a:rPr>
              <a:t> </a:t>
            </a:r>
          </a:p>
          <a:p>
            <a:pPr>
              <a:lnSpc>
                <a:spcPts val="2987"/>
              </a:lnSpc>
            </a:pPr>
            <a:endParaRPr lang="en-US" sz="1867" dirty="0">
              <a:solidFill>
                <a:srgbClr val="404040"/>
              </a:solidFill>
              <a:latin typeface="Montserrat" pitchFamily="2" charset="77"/>
            </a:endParaRPr>
          </a:p>
          <a:p>
            <a:pPr>
              <a:lnSpc>
                <a:spcPts val="2987"/>
              </a:lnSpc>
            </a:pPr>
            <a:endParaRPr lang="en-US" sz="1867" dirty="0">
              <a:solidFill>
                <a:srgbClr val="404040"/>
              </a:solidFill>
              <a:latin typeface="Montserrat" pitchFamily="2" charset="77"/>
            </a:endParaRPr>
          </a:p>
        </p:txBody>
      </p:sp>
      <p:pic>
        <p:nvPicPr>
          <p:cNvPr id="9" name="Picture 8" descr="A graph showing a number of dots&#10;&#10;Description automatically generated with medium confidence">
            <a:extLst>
              <a:ext uri="{FF2B5EF4-FFF2-40B4-BE49-F238E27FC236}">
                <a16:creationId xmlns:a16="http://schemas.microsoft.com/office/drawing/2014/main" id="{F01A83C7-27A3-21EE-6613-94A0B11B83C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25584" y="4568494"/>
            <a:ext cx="2979562" cy="2198910"/>
          </a:xfrm>
          <a:prstGeom prst="rect">
            <a:avLst/>
          </a:prstGeom>
        </p:spPr>
      </p:pic>
      <p:sp>
        <p:nvSpPr>
          <p:cNvPr id="10" name="Rectangle 9">
            <a:extLst>
              <a:ext uri="{FF2B5EF4-FFF2-40B4-BE49-F238E27FC236}">
                <a16:creationId xmlns:a16="http://schemas.microsoft.com/office/drawing/2014/main" id="{5FA6B9FF-76FC-4221-055C-2C4316AFC40E}"/>
              </a:ext>
            </a:extLst>
          </p:cNvPr>
          <p:cNvSpPr/>
          <p:nvPr/>
        </p:nvSpPr>
        <p:spPr>
          <a:xfrm>
            <a:off x="11305144" y="2337790"/>
            <a:ext cx="163048" cy="442961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3" name="Picture 12" descr="A graph showing a number of blue dots&#10;&#10;Description automatically generated">
            <a:extLst>
              <a:ext uri="{FF2B5EF4-FFF2-40B4-BE49-F238E27FC236}">
                <a16:creationId xmlns:a16="http://schemas.microsoft.com/office/drawing/2014/main" id="{01813F73-7750-6E3F-C6DD-BC4A45921E1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23351" y="2337790"/>
            <a:ext cx="2979561" cy="2278177"/>
          </a:xfrm>
          <a:prstGeom prst="rect">
            <a:avLst/>
          </a:prstGeom>
        </p:spPr>
      </p:pic>
    </p:spTree>
    <p:extLst>
      <p:ext uri="{BB962C8B-B14F-4D97-AF65-F5344CB8AC3E}">
        <p14:creationId xmlns:p14="http://schemas.microsoft.com/office/powerpoint/2010/main" val="216733491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4">
            <a:extLst>
              <a:ext uri="{FF2B5EF4-FFF2-40B4-BE49-F238E27FC236}">
                <a16:creationId xmlns:a16="http://schemas.microsoft.com/office/drawing/2014/main" id="{07A4BF5D-6D8B-73C4-B218-0E206C6521C0}"/>
              </a:ext>
            </a:extLst>
          </p:cNvPr>
          <p:cNvSpPr/>
          <p:nvPr/>
        </p:nvSpPr>
        <p:spPr>
          <a:xfrm flipV="1">
            <a:off x="0" y="522980"/>
            <a:ext cx="12192000" cy="1017640"/>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sz="1200"/>
          </a:p>
        </p:txBody>
      </p:sp>
      <p:sp>
        <p:nvSpPr>
          <p:cNvPr id="17" name="TextBox 12">
            <a:extLst>
              <a:ext uri="{FF2B5EF4-FFF2-40B4-BE49-F238E27FC236}">
                <a16:creationId xmlns:a16="http://schemas.microsoft.com/office/drawing/2014/main" id="{AA308AA6-C3D8-8BA8-DD88-9AAF816161D3}"/>
              </a:ext>
            </a:extLst>
          </p:cNvPr>
          <p:cNvSpPr txBox="1"/>
          <p:nvPr/>
        </p:nvSpPr>
        <p:spPr>
          <a:xfrm>
            <a:off x="2372112" y="724696"/>
            <a:ext cx="7447776" cy="614207"/>
          </a:xfrm>
          <a:prstGeom prst="rect">
            <a:avLst/>
          </a:prstGeom>
        </p:spPr>
        <p:txBody>
          <a:bodyPr wrap="square" lIns="0" tIns="0" rIns="0" bIns="0" rtlCol="0" anchor="t">
            <a:spAutoFit/>
          </a:bodyPr>
          <a:lstStyle/>
          <a:p>
            <a:pPr algn="ctr">
              <a:lnSpc>
                <a:spcPts val="5205"/>
              </a:lnSpc>
              <a:spcBef>
                <a:spcPct val="0"/>
              </a:spcBef>
            </a:pPr>
            <a:r>
              <a:rPr lang="en-US" sz="3600" b="1" dirty="0">
                <a:solidFill>
                  <a:srgbClr val="404040"/>
                </a:solidFill>
                <a:latin typeface="Montserrat" pitchFamily="2" charset="77"/>
              </a:rPr>
              <a:t>K-MEANS CLUSTERING</a:t>
            </a:r>
          </a:p>
        </p:txBody>
      </p:sp>
      <p:pic>
        <p:nvPicPr>
          <p:cNvPr id="20" name="Picture 19" descr="A blue and black logo&#10;&#10;Description automatically generated">
            <a:extLst>
              <a:ext uri="{FF2B5EF4-FFF2-40B4-BE49-F238E27FC236}">
                <a16:creationId xmlns:a16="http://schemas.microsoft.com/office/drawing/2014/main" id="{55CDC51D-FFA6-F7AB-80FB-D2ABBA8B6593}"/>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sp>
        <p:nvSpPr>
          <p:cNvPr id="3" name="TextBox 7">
            <a:extLst>
              <a:ext uri="{FF2B5EF4-FFF2-40B4-BE49-F238E27FC236}">
                <a16:creationId xmlns:a16="http://schemas.microsoft.com/office/drawing/2014/main" id="{B37C4226-5272-7559-6807-08F8EC85BA1C}"/>
              </a:ext>
            </a:extLst>
          </p:cNvPr>
          <p:cNvSpPr txBox="1"/>
          <p:nvPr/>
        </p:nvSpPr>
        <p:spPr>
          <a:xfrm>
            <a:off x="723808" y="1832571"/>
            <a:ext cx="5166269" cy="3810146"/>
          </a:xfrm>
          <a:prstGeom prst="rect">
            <a:avLst/>
          </a:prstGeom>
        </p:spPr>
        <p:txBody>
          <a:bodyPr wrap="square" lIns="0" tIns="0" rIns="0" bIns="0" rtlCol="0" anchor="t">
            <a:spAutoFit/>
          </a:bodyPr>
          <a:lstStyle/>
          <a:p>
            <a:pPr>
              <a:lnSpc>
                <a:spcPts val="2987"/>
              </a:lnSpc>
            </a:pPr>
            <a:endParaRPr lang="en-US" sz="1867" dirty="0">
              <a:solidFill>
                <a:srgbClr val="404040"/>
              </a:solidFill>
              <a:latin typeface="Montserrat" pitchFamily="2" charset="77"/>
            </a:endParaRPr>
          </a:p>
          <a:p>
            <a:pPr>
              <a:lnSpc>
                <a:spcPts val="2987"/>
              </a:lnSpc>
            </a:pPr>
            <a:r>
              <a:rPr lang="en-US" sz="1867" dirty="0">
                <a:solidFill>
                  <a:srgbClr val="404040"/>
                </a:solidFill>
                <a:latin typeface="Montserrat" pitchFamily="2" charset="77"/>
              </a:rPr>
              <a:t>K-means clustering:</a:t>
            </a:r>
          </a:p>
          <a:p>
            <a:pPr>
              <a:lnSpc>
                <a:spcPts val="2987"/>
              </a:lnSpc>
            </a:pPr>
            <a:endParaRPr lang="en-US" sz="1867" dirty="0">
              <a:solidFill>
                <a:srgbClr val="404040"/>
              </a:solidFill>
              <a:latin typeface="Montserrat" pitchFamily="2" charset="77"/>
            </a:endParaRPr>
          </a:p>
          <a:p>
            <a:pPr marL="457200" indent="-457200">
              <a:lnSpc>
                <a:spcPts val="2987"/>
              </a:lnSpc>
              <a:buAutoNum type="arabicPeriod"/>
            </a:pPr>
            <a:r>
              <a:rPr lang="en-US" sz="1867" dirty="0">
                <a:solidFill>
                  <a:srgbClr val="404040"/>
                </a:solidFill>
                <a:latin typeface="Montserrat" pitchFamily="2" charset="77"/>
              </a:rPr>
              <a:t>Choose number of clusters</a:t>
            </a:r>
          </a:p>
          <a:p>
            <a:pPr marL="457200" indent="-457200">
              <a:lnSpc>
                <a:spcPts val="2987"/>
              </a:lnSpc>
              <a:buAutoNum type="arabicPeriod"/>
            </a:pPr>
            <a:r>
              <a:rPr lang="en-US" sz="1867" dirty="0">
                <a:solidFill>
                  <a:srgbClr val="404040"/>
                </a:solidFill>
                <a:latin typeface="Montserrat" pitchFamily="2" charset="77"/>
              </a:rPr>
              <a:t>Initialize centroids</a:t>
            </a:r>
          </a:p>
          <a:p>
            <a:pPr marL="457200" indent="-457200">
              <a:lnSpc>
                <a:spcPts val="2987"/>
              </a:lnSpc>
              <a:buAutoNum type="arabicPeriod"/>
            </a:pPr>
            <a:r>
              <a:rPr lang="en-US" sz="1867" dirty="0">
                <a:solidFill>
                  <a:srgbClr val="404040"/>
                </a:solidFill>
                <a:latin typeface="Montserrat" pitchFamily="2" charset="77"/>
              </a:rPr>
              <a:t>Assign each data point to the closest centroid</a:t>
            </a:r>
          </a:p>
          <a:p>
            <a:pPr marL="457200" indent="-457200">
              <a:lnSpc>
                <a:spcPts val="2987"/>
              </a:lnSpc>
              <a:buAutoNum type="arabicPeriod"/>
            </a:pPr>
            <a:r>
              <a:rPr lang="en-US" sz="1867" dirty="0">
                <a:solidFill>
                  <a:srgbClr val="404040"/>
                </a:solidFill>
                <a:latin typeface="Montserrat" pitchFamily="2" charset="77"/>
              </a:rPr>
              <a:t>Recalculate centroids based on all data points that are part of the current cluster</a:t>
            </a:r>
          </a:p>
        </p:txBody>
      </p:sp>
      <p:pic>
        <p:nvPicPr>
          <p:cNvPr id="5" name="Picture 4" descr="A group of colorful dots and crosses&#10;&#10;Description automatically generated">
            <a:extLst>
              <a:ext uri="{FF2B5EF4-FFF2-40B4-BE49-F238E27FC236}">
                <a16:creationId xmlns:a16="http://schemas.microsoft.com/office/drawing/2014/main" id="{E6E2881C-F08D-F9D0-B6EC-5C0BAEC5CF5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01924" y="2138077"/>
            <a:ext cx="4518476" cy="3838977"/>
          </a:xfrm>
          <a:prstGeom prst="rect">
            <a:avLst/>
          </a:prstGeom>
        </p:spPr>
      </p:pic>
    </p:spTree>
    <p:extLst>
      <p:ext uri="{BB962C8B-B14F-4D97-AF65-F5344CB8AC3E}">
        <p14:creationId xmlns:p14="http://schemas.microsoft.com/office/powerpoint/2010/main" val="417543790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BF55217-224D-5E98-309E-BF82FF0B8568}"/>
              </a:ext>
            </a:extLst>
          </p:cNvPr>
          <p:cNvSpPr txBox="1"/>
          <p:nvPr/>
        </p:nvSpPr>
        <p:spPr>
          <a:xfrm>
            <a:off x="2573867" y="2286000"/>
            <a:ext cx="7179733" cy="1200329"/>
          </a:xfrm>
          <a:prstGeom prst="rect">
            <a:avLst/>
          </a:prstGeom>
          <a:noFill/>
        </p:spPr>
        <p:txBody>
          <a:bodyPr wrap="square" rtlCol="0">
            <a:spAutoFit/>
          </a:bodyPr>
          <a:lstStyle/>
          <a:p>
            <a:r>
              <a:rPr lang="en-GB" dirty="0" err="1"/>
              <a:t>kmeans</a:t>
            </a:r>
            <a:r>
              <a:rPr lang="en-GB" dirty="0"/>
              <a:t> notebook:</a:t>
            </a:r>
          </a:p>
          <a:p>
            <a:r>
              <a:rPr lang="en-GB" dirty="0">
                <a:hlinkClick r:id="rId3"/>
              </a:rPr>
              <a:t>https://colab.research.google.com/drive/1XyEhUX2vlsBJRkSHSmrhW-FrGfdeHH7G</a:t>
            </a:r>
            <a:endParaRPr lang="en-GB" dirty="0"/>
          </a:p>
          <a:p>
            <a:endParaRPr lang="en-GB" dirty="0"/>
          </a:p>
        </p:txBody>
      </p:sp>
    </p:spTree>
    <p:extLst>
      <p:ext uri="{BB962C8B-B14F-4D97-AF65-F5344CB8AC3E}">
        <p14:creationId xmlns:p14="http://schemas.microsoft.com/office/powerpoint/2010/main" val="373735569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BF55217-224D-5E98-309E-BF82FF0B8568}"/>
              </a:ext>
            </a:extLst>
          </p:cNvPr>
          <p:cNvSpPr txBox="1"/>
          <p:nvPr/>
        </p:nvSpPr>
        <p:spPr>
          <a:xfrm>
            <a:off x="2573867" y="2286000"/>
            <a:ext cx="7179733" cy="1200329"/>
          </a:xfrm>
          <a:prstGeom prst="rect">
            <a:avLst/>
          </a:prstGeom>
          <a:noFill/>
        </p:spPr>
        <p:txBody>
          <a:bodyPr wrap="square" rtlCol="0">
            <a:spAutoFit/>
          </a:bodyPr>
          <a:lstStyle/>
          <a:p>
            <a:r>
              <a:rPr lang="en-GB" dirty="0"/>
              <a:t>Classes notebook:</a:t>
            </a:r>
          </a:p>
          <a:p>
            <a:r>
              <a:rPr lang="en-GB" dirty="0">
                <a:hlinkClick r:id="rId3"/>
              </a:rPr>
              <a:t>https://colab.research.google.com/drive/1XyEhUX2vlsBJRkSHSmrhW-FrGfdeHH7G</a:t>
            </a:r>
            <a:endParaRPr lang="en-GB" dirty="0"/>
          </a:p>
          <a:p>
            <a:endParaRPr lang="en-GB" dirty="0"/>
          </a:p>
        </p:txBody>
      </p:sp>
    </p:spTree>
    <p:extLst>
      <p:ext uri="{BB962C8B-B14F-4D97-AF65-F5344CB8AC3E}">
        <p14:creationId xmlns:p14="http://schemas.microsoft.com/office/powerpoint/2010/main" val="16610071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blue and black logo&#10;&#10;Description automatically generated">
            <a:extLst>
              <a:ext uri="{FF2B5EF4-FFF2-40B4-BE49-F238E27FC236}">
                <a16:creationId xmlns:a16="http://schemas.microsoft.com/office/drawing/2014/main" id="{E1EBBD6D-F57B-9F7B-589E-B929DCD683C6}"/>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pic>
        <p:nvPicPr>
          <p:cNvPr id="3" name="Picture 2" descr="A group of cartoon animals&#10;&#10;Description automatically generated">
            <a:extLst>
              <a:ext uri="{FF2B5EF4-FFF2-40B4-BE49-F238E27FC236}">
                <a16:creationId xmlns:a16="http://schemas.microsoft.com/office/drawing/2014/main" id="{6E2254D4-58BF-F0CC-7BC9-5E860AA7A292}"/>
              </a:ext>
            </a:extLst>
          </p:cNvPr>
          <p:cNvPicPr>
            <a:picLocks noChangeAspect="1"/>
          </p:cNvPicPr>
          <p:nvPr/>
        </p:nvPicPr>
        <p:blipFill rotWithShape="1">
          <a:blip r:embed="rId5">
            <a:extLst>
              <a:ext uri="{28A0092B-C50C-407E-A947-70E740481C1C}">
                <a14:useLocalDpi xmlns:a14="http://schemas.microsoft.com/office/drawing/2010/main" val="0"/>
              </a:ext>
            </a:extLst>
          </a:blip>
          <a:srcRect t="14953" b="5598"/>
          <a:stretch/>
        </p:blipFill>
        <p:spPr>
          <a:xfrm>
            <a:off x="1000751" y="2594001"/>
            <a:ext cx="4858529" cy="3795726"/>
          </a:xfrm>
          <a:prstGeom prst="roundRect">
            <a:avLst/>
          </a:prstGeom>
        </p:spPr>
      </p:pic>
      <p:sp>
        <p:nvSpPr>
          <p:cNvPr id="8" name="Freeform 12">
            <a:extLst>
              <a:ext uri="{FF2B5EF4-FFF2-40B4-BE49-F238E27FC236}">
                <a16:creationId xmlns:a16="http://schemas.microsoft.com/office/drawing/2014/main" id="{D24FBC8F-ADD7-22B8-F0B8-FE3B4CB48D82}"/>
              </a:ext>
            </a:extLst>
          </p:cNvPr>
          <p:cNvSpPr/>
          <p:nvPr/>
        </p:nvSpPr>
        <p:spPr>
          <a:xfrm>
            <a:off x="1" y="332733"/>
            <a:ext cx="12192000" cy="1459027"/>
          </a:xfrm>
          <a:custGeom>
            <a:avLst/>
            <a:gdLst/>
            <a:ahLst/>
            <a:cxnLst/>
            <a:rect l="l" t="t" r="r" b="b"/>
            <a:pathLst>
              <a:path w="4936713" h="227113">
                <a:moveTo>
                  <a:pt x="0" y="0"/>
                </a:moveTo>
                <a:lnTo>
                  <a:pt x="4936713" y="0"/>
                </a:lnTo>
                <a:lnTo>
                  <a:pt x="4936713" y="227113"/>
                </a:lnTo>
                <a:lnTo>
                  <a:pt x="0" y="227113"/>
                </a:lnTo>
                <a:close/>
              </a:path>
            </a:pathLst>
          </a:custGeom>
          <a:solidFill>
            <a:srgbClr val="D3D9E2"/>
          </a:solidFill>
        </p:spPr>
        <p:txBody>
          <a:bodyPr/>
          <a:lstStyle/>
          <a:p>
            <a:endParaRPr lang="en-DK" sz="1200"/>
          </a:p>
        </p:txBody>
      </p:sp>
      <p:sp>
        <p:nvSpPr>
          <p:cNvPr id="9" name="TextBox 3">
            <a:extLst>
              <a:ext uri="{FF2B5EF4-FFF2-40B4-BE49-F238E27FC236}">
                <a16:creationId xmlns:a16="http://schemas.microsoft.com/office/drawing/2014/main" id="{0D43C116-C058-8A4E-B0B7-E5A396E56634}"/>
              </a:ext>
            </a:extLst>
          </p:cNvPr>
          <p:cNvSpPr txBox="1"/>
          <p:nvPr/>
        </p:nvSpPr>
        <p:spPr>
          <a:xfrm>
            <a:off x="685800" y="720001"/>
            <a:ext cx="10543192" cy="614207"/>
          </a:xfrm>
          <a:prstGeom prst="rect">
            <a:avLst/>
          </a:prstGeom>
        </p:spPr>
        <p:txBody>
          <a:bodyPr lIns="0" tIns="0" rIns="0" bIns="0" rtlCol="0" anchor="t">
            <a:spAutoFit/>
          </a:bodyPr>
          <a:lstStyle/>
          <a:p>
            <a:pPr>
              <a:lnSpc>
                <a:spcPts val="5205"/>
              </a:lnSpc>
              <a:spcBef>
                <a:spcPct val="0"/>
              </a:spcBef>
            </a:pPr>
            <a:r>
              <a:rPr lang="en-US" sz="3600" b="1" dirty="0">
                <a:solidFill>
                  <a:srgbClr val="404040"/>
                </a:solidFill>
                <a:latin typeface="Montserrat" pitchFamily="2" charset="77"/>
              </a:rPr>
              <a:t>WHAT IS DATA SCIENCE?</a:t>
            </a:r>
          </a:p>
        </p:txBody>
      </p:sp>
      <p:grpSp>
        <p:nvGrpSpPr>
          <p:cNvPr id="11" name="Group 12">
            <a:extLst>
              <a:ext uri="{FF2B5EF4-FFF2-40B4-BE49-F238E27FC236}">
                <a16:creationId xmlns:a16="http://schemas.microsoft.com/office/drawing/2014/main" id="{BCD8822A-2C91-3936-EFC0-0FF80B9F866E}"/>
              </a:ext>
            </a:extLst>
          </p:cNvPr>
          <p:cNvGrpSpPr>
            <a:grpSpLocks noChangeAspect="1"/>
          </p:cNvGrpSpPr>
          <p:nvPr/>
        </p:nvGrpSpPr>
        <p:grpSpPr>
          <a:xfrm>
            <a:off x="7600832" y="2057400"/>
            <a:ext cx="2901600" cy="2901600"/>
            <a:chOff x="-33631" y="-89227"/>
            <a:chExt cx="809173" cy="825827"/>
          </a:xfrm>
        </p:grpSpPr>
        <p:sp>
          <p:nvSpPr>
            <p:cNvPr id="12" name="Freeform 13">
              <a:extLst>
                <a:ext uri="{FF2B5EF4-FFF2-40B4-BE49-F238E27FC236}">
                  <a16:creationId xmlns:a16="http://schemas.microsoft.com/office/drawing/2014/main" id="{DE8245B0-6AFB-C1B9-53D4-3E954BD88A17}"/>
                </a:ext>
              </a:extLst>
            </p:cNvPr>
            <p:cNvSpPr/>
            <p:nvPr/>
          </p:nvSpPr>
          <p:spPr>
            <a:xfrm>
              <a:off x="-33631" y="-89227"/>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A4D2B4">
                <a:alpha val="60000"/>
              </a:srgbClr>
            </a:solidFill>
            <a:ln w="19050">
              <a:solidFill>
                <a:schemeClr val="tx1">
                  <a:alpha val="60000"/>
                </a:schemeClr>
              </a:solidFill>
            </a:ln>
          </p:spPr>
          <p:txBody>
            <a:bodyPr/>
            <a:lstStyle/>
            <a:p>
              <a:endParaRPr lang="en-DK" sz="1200" dirty="0"/>
            </a:p>
          </p:txBody>
        </p:sp>
        <p:sp>
          <p:nvSpPr>
            <p:cNvPr id="13" name="TextBox 14">
              <a:extLst>
                <a:ext uri="{FF2B5EF4-FFF2-40B4-BE49-F238E27FC236}">
                  <a16:creationId xmlns:a16="http://schemas.microsoft.com/office/drawing/2014/main" id="{BBEBEB1C-A63A-E565-D52B-B3866CD86EC5}"/>
                </a:ext>
              </a:extLst>
            </p:cNvPr>
            <p:cNvSpPr txBox="1"/>
            <p:nvPr/>
          </p:nvSpPr>
          <p:spPr>
            <a:xfrm>
              <a:off x="76200" y="47625"/>
              <a:ext cx="660400" cy="688975"/>
            </a:xfrm>
            <a:prstGeom prst="rect">
              <a:avLst/>
            </a:prstGeom>
          </p:spPr>
          <p:txBody>
            <a:bodyPr lIns="33867" tIns="33867" rIns="33867" bIns="33867" rtlCol="0" anchor="ctr"/>
            <a:lstStyle/>
            <a:p>
              <a:pPr algn="ctr">
                <a:lnSpc>
                  <a:spcPts val="1979"/>
                </a:lnSpc>
              </a:pPr>
              <a:endParaRPr sz="1200"/>
            </a:p>
          </p:txBody>
        </p:sp>
      </p:grpSp>
      <p:grpSp>
        <p:nvGrpSpPr>
          <p:cNvPr id="15" name="Group 6">
            <a:extLst>
              <a:ext uri="{FF2B5EF4-FFF2-40B4-BE49-F238E27FC236}">
                <a16:creationId xmlns:a16="http://schemas.microsoft.com/office/drawing/2014/main" id="{E6CD2AFB-29F5-5E5E-5AEB-B67A20F4AD89}"/>
              </a:ext>
            </a:extLst>
          </p:cNvPr>
          <p:cNvGrpSpPr>
            <a:grpSpLocks noChangeAspect="1"/>
          </p:cNvGrpSpPr>
          <p:nvPr/>
        </p:nvGrpSpPr>
        <p:grpSpPr>
          <a:xfrm>
            <a:off x="8510900" y="3418629"/>
            <a:ext cx="2888652" cy="2901600"/>
            <a:chOff x="1813" y="0"/>
            <a:chExt cx="809173" cy="812800"/>
          </a:xfrm>
        </p:grpSpPr>
        <p:sp>
          <p:nvSpPr>
            <p:cNvPr id="26" name="Freeform 7">
              <a:extLst>
                <a:ext uri="{FF2B5EF4-FFF2-40B4-BE49-F238E27FC236}">
                  <a16:creationId xmlns:a16="http://schemas.microsoft.com/office/drawing/2014/main" id="{BD51064F-0666-E92B-70B6-8C4D36BE9504}"/>
                </a:ext>
              </a:extLst>
            </p:cNvPr>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DCE6F2">
                <a:alpha val="60000"/>
              </a:srgbClr>
            </a:solidFill>
            <a:ln w="19050">
              <a:solidFill>
                <a:srgbClr val="3B4A52">
                  <a:alpha val="60000"/>
                </a:srgbClr>
              </a:solidFill>
            </a:ln>
          </p:spPr>
          <p:txBody>
            <a:bodyPr/>
            <a:lstStyle/>
            <a:p>
              <a:endParaRPr lang="en-DK" sz="1200" dirty="0"/>
            </a:p>
          </p:txBody>
        </p:sp>
        <p:sp>
          <p:nvSpPr>
            <p:cNvPr id="27" name="TextBox 8">
              <a:extLst>
                <a:ext uri="{FF2B5EF4-FFF2-40B4-BE49-F238E27FC236}">
                  <a16:creationId xmlns:a16="http://schemas.microsoft.com/office/drawing/2014/main" id="{8874318E-F6A1-D978-A8A9-45C5DE9C1BF6}"/>
                </a:ext>
              </a:extLst>
            </p:cNvPr>
            <p:cNvSpPr txBox="1"/>
            <p:nvPr/>
          </p:nvSpPr>
          <p:spPr>
            <a:xfrm>
              <a:off x="76200" y="47625"/>
              <a:ext cx="660400" cy="688975"/>
            </a:xfrm>
            <a:prstGeom prst="rect">
              <a:avLst/>
            </a:prstGeom>
          </p:spPr>
          <p:txBody>
            <a:bodyPr lIns="33867" tIns="33867" rIns="33867" bIns="33867" rtlCol="0" anchor="ctr"/>
            <a:lstStyle/>
            <a:p>
              <a:pPr algn="ctr">
                <a:lnSpc>
                  <a:spcPts val="1979"/>
                </a:lnSpc>
                <a:spcBef>
                  <a:spcPct val="0"/>
                </a:spcBef>
              </a:pPr>
              <a:endParaRPr sz="1200"/>
            </a:p>
          </p:txBody>
        </p:sp>
      </p:grpSp>
      <p:grpSp>
        <p:nvGrpSpPr>
          <p:cNvPr id="31" name="Group 9">
            <a:extLst>
              <a:ext uri="{FF2B5EF4-FFF2-40B4-BE49-F238E27FC236}">
                <a16:creationId xmlns:a16="http://schemas.microsoft.com/office/drawing/2014/main" id="{D186F738-E3C6-7328-D223-B73C05E71A02}"/>
              </a:ext>
            </a:extLst>
          </p:cNvPr>
          <p:cNvGrpSpPr>
            <a:grpSpLocks noChangeAspect="1"/>
          </p:cNvGrpSpPr>
          <p:nvPr/>
        </p:nvGrpSpPr>
        <p:grpSpPr>
          <a:xfrm>
            <a:off x="6756400" y="3369668"/>
            <a:ext cx="2901600" cy="2901600"/>
            <a:chOff x="10788" y="24573"/>
            <a:chExt cx="809173" cy="812800"/>
          </a:xfrm>
        </p:grpSpPr>
        <p:sp>
          <p:nvSpPr>
            <p:cNvPr id="33" name="Freeform 10">
              <a:extLst>
                <a:ext uri="{FF2B5EF4-FFF2-40B4-BE49-F238E27FC236}">
                  <a16:creationId xmlns:a16="http://schemas.microsoft.com/office/drawing/2014/main" id="{3BBB122D-A410-69D7-3B5B-EDDB31293FEB}"/>
                </a:ext>
              </a:extLst>
            </p:cNvPr>
            <p:cNvSpPr/>
            <p:nvPr/>
          </p:nvSpPr>
          <p:spPr>
            <a:xfrm>
              <a:off x="10788" y="24573"/>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9AC4F8">
                <a:alpha val="60000"/>
              </a:srgbClr>
            </a:solidFill>
            <a:ln w="19050">
              <a:solidFill>
                <a:srgbClr val="3B4A52">
                  <a:alpha val="60000"/>
                </a:srgbClr>
              </a:solidFill>
            </a:ln>
          </p:spPr>
          <p:txBody>
            <a:bodyPr/>
            <a:lstStyle/>
            <a:p>
              <a:endParaRPr lang="en-DK" sz="1200" dirty="0"/>
            </a:p>
          </p:txBody>
        </p:sp>
        <p:sp>
          <p:nvSpPr>
            <p:cNvPr id="34" name="TextBox 11">
              <a:extLst>
                <a:ext uri="{FF2B5EF4-FFF2-40B4-BE49-F238E27FC236}">
                  <a16:creationId xmlns:a16="http://schemas.microsoft.com/office/drawing/2014/main" id="{BD895A5E-699A-62F8-D0B9-6170CC2FE22E}"/>
                </a:ext>
              </a:extLst>
            </p:cNvPr>
            <p:cNvSpPr txBox="1"/>
            <p:nvPr/>
          </p:nvSpPr>
          <p:spPr>
            <a:xfrm>
              <a:off x="76200" y="47625"/>
              <a:ext cx="660400" cy="688975"/>
            </a:xfrm>
            <a:prstGeom prst="rect">
              <a:avLst/>
            </a:prstGeom>
          </p:spPr>
          <p:txBody>
            <a:bodyPr lIns="33867" tIns="33867" rIns="33867" bIns="33867" rtlCol="0" anchor="ctr"/>
            <a:lstStyle/>
            <a:p>
              <a:pPr algn="ctr">
                <a:lnSpc>
                  <a:spcPts val="1979"/>
                </a:lnSpc>
                <a:spcBef>
                  <a:spcPct val="0"/>
                </a:spcBef>
              </a:pPr>
              <a:endParaRPr sz="1200"/>
            </a:p>
          </p:txBody>
        </p:sp>
      </p:grpSp>
      <p:sp>
        <p:nvSpPr>
          <p:cNvPr id="35" name="TextBox 21">
            <a:extLst>
              <a:ext uri="{FF2B5EF4-FFF2-40B4-BE49-F238E27FC236}">
                <a16:creationId xmlns:a16="http://schemas.microsoft.com/office/drawing/2014/main" id="{D9841285-EC02-0153-BFE2-A89BD57C2D18}"/>
              </a:ext>
            </a:extLst>
          </p:cNvPr>
          <p:cNvSpPr txBox="1"/>
          <p:nvPr/>
        </p:nvSpPr>
        <p:spPr>
          <a:xfrm>
            <a:off x="8041038" y="2575266"/>
            <a:ext cx="2047565" cy="262251"/>
          </a:xfrm>
          <a:prstGeom prst="rect">
            <a:avLst/>
          </a:prstGeom>
        </p:spPr>
        <p:txBody>
          <a:bodyPr wrap="square" lIns="0" tIns="0" rIns="0" bIns="0" rtlCol="0" anchor="t">
            <a:spAutoFit/>
          </a:bodyPr>
          <a:lstStyle/>
          <a:p>
            <a:pPr algn="ctr">
              <a:lnSpc>
                <a:spcPts val="2239"/>
              </a:lnSpc>
              <a:spcBef>
                <a:spcPct val="0"/>
              </a:spcBef>
            </a:pPr>
            <a:r>
              <a:rPr lang="en-US" sz="1600" b="1" spc="96" dirty="0">
                <a:solidFill>
                  <a:srgbClr val="404040"/>
                </a:solidFill>
                <a:latin typeface="Montserrat" pitchFamily="2" charset="77"/>
              </a:rPr>
              <a:t>PROGRAMMING</a:t>
            </a:r>
          </a:p>
        </p:txBody>
      </p:sp>
      <p:sp>
        <p:nvSpPr>
          <p:cNvPr id="36" name="TextBox 22">
            <a:extLst>
              <a:ext uri="{FF2B5EF4-FFF2-40B4-BE49-F238E27FC236}">
                <a16:creationId xmlns:a16="http://schemas.microsoft.com/office/drawing/2014/main" id="{34ABBB5E-FEF6-4EBE-C6B2-38F7E0334CD1}"/>
              </a:ext>
            </a:extLst>
          </p:cNvPr>
          <p:cNvSpPr txBox="1"/>
          <p:nvPr/>
        </p:nvSpPr>
        <p:spPr>
          <a:xfrm>
            <a:off x="6851198" y="4489794"/>
            <a:ext cx="1457588" cy="544380"/>
          </a:xfrm>
          <a:prstGeom prst="rect">
            <a:avLst/>
          </a:prstGeom>
        </p:spPr>
        <p:txBody>
          <a:bodyPr wrap="square" lIns="0" tIns="0" rIns="0" bIns="0" rtlCol="0" anchor="t">
            <a:spAutoFit/>
          </a:bodyPr>
          <a:lstStyle/>
          <a:p>
            <a:pPr algn="ctr">
              <a:lnSpc>
                <a:spcPts val="2239"/>
              </a:lnSpc>
              <a:spcBef>
                <a:spcPct val="0"/>
              </a:spcBef>
            </a:pPr>
            <a:r>
              <a:rPr lang="en-US" sz="1600" b="1" spc="96" dirty="0">
                <a:solidFill>
                  <a:srgbClr val="404040"/>
                </a:solidFill>
                <a:latin typeface="Montserrat" pitchFamily="2" charset="77"/>
              </a:rPr>
              <a:t>MATH &amp; STATISTICS</a:t>
            </a:r>
          </a:p>
        </p:txBody>
      </p:sp>
      <p:sp>
        <p:nvSpPr>
          <p:cNvPr id="38" name="TextBox 23">
            <a:extLst>
              <a:ext uri="{FF2B5EF4-FFF2-40B4-BE49-F238E27FC236}">
                <a16:creationId xmlns:a16="http://schemas.microsoft.com/office/drawing/2014/main" id="{37225654-3E44-9A06-76CE-92BD05FA6681}"/>
              </a:ext>
            </a:extLst>
          </p:cNvPr>
          <p:cNvSpPr txBox="1"/>
          <p:nvPr/>
        </p:nvSpPr>
        <p:spPr>
          <a:xfrm>
            <a:off x="9563077" y="4482638"/>
            <a:ext cx="1917723" cy="544380"/>
          </a:xfrm>
          <a:prstGeom prst="rect">
            <a:avLst/>
          </a:prstGeom>
        </p:spPr>
        <p:txBody>
          <a:bodyPr wrap="square" lIns="0" tIns="0" rIns="0" bIns="0" rtlCol="0" anchor="t">
            <a:spAutoFit/>
          </a:bodyPr>
          <a:lstStyle/>
          <a:p>
            <a:pPr algn="ctr">
              <a:lnSpc>
                <a:spcPts val="2239"/>
              </a:lnSpc>
              <a:spcBef>
                <a:spcPct val="0"/>
              </a:spcBef>
            </a:pPr>
            <a:r>
              <a:rPr lang="en-US" sz="1600" b="1" spc="96" dirty="0">
                <a:solidFill>
                  <a:srgbClr val="404040"/>
                </a:solidFill>
                <a:latin typeface="Montserrat" pitchFamily="2" charset="77"/>
              </a:rPr>
              <a:t>DOMAIN KNOWLEDGE</a:t>
            </a:r>
          </a:p>
        </p:txBody>
      </p:sp>
      <p:sp>
        <p:nvSpPr>
          <p:cNvPr id="39" name="TextBox 31">
            <a:extLst>
              <a:ext uri="{FF2B5EF4-FFF2-40B4-BE49-F238E27FC236}">
                <a16:creationId xmlns:a16="http://schemas.microsoft.com/office/drawing/2014/main" id="{EF91C757-78AF-A1DE-76F6-00419EB4FD5D}"/>
              </a:ext>
            </a:extLst>
          </p:cNvPr>
          <p:cNvSpPr txBox="1"/>
          <p:nvPr/>
        </p:nvSpPr>
        <p:spPr>
          <a:xfrm>
            <a:off x="7941955" y="2340001"/>
            <a:ext cx="1948238" cy="2032537"/>
          </a:xfrm>
          <a:prstGeom prst="rect">
            <a:avLst/>
          </a:prstGeom>
        </p:spPr>
        <p:txBody>
          <a:bodyPr lIns="33867" tIns="33867" rIns="33867" bIns="33867" rtlCol="0" anchor="ctr"/>
          <a:lstStyle/>
          <a:p>
            <a:pPr algn="ctr">
              <a:lnSpc>
                <a:spcPts val="1979"/>
              </a:lnSpc>
            </a:pPr>
            <a:endParaRPr sz="1200"/>
          </a:p>
        </p:txBody>
      </p:sp>
      <p:sp>
        <p:nvSpPr>
          <p:cNvPr id="42" name="TextBox 37">
            <a:extLst>
              <a:ext uri="{FF2B5EF4-FFF2-40B4-BE49-F238E27FC236}">
                <a16:creationId xmlns:a16="http://schemas.microsoft.com/office/drawing/2014/main" id="{6E04AC22-6EA4-47E6-85E4-ECF56E004781}"/>
              </a:ext>
            </a:extLst>
          </p:cNvPr>
          <p:cNvSpPr txBox="1"/>
          <p:nvPr/>
        </p:nvSpPr>
        <p:spPr>
          <a:xfrm>
            <a:off x="9002700" y="3683487"/>
            <a:ext cx="1948238" cy="2032537"/>
          </a:xfrm>
          <a:prstGeom prst="rect">
            <a:avLst/>
          </a:prstGeom>
        </p:spPr>
        <p:txBody>
          <a:bodyPr lIns="33867" tIns="33867" rIns="33867" bIns="33867" rtlCol="0" anchor="ctr"/>
          <a:lstStyle/>
          <a:p>
            <a:pPr algn="ctr">
              <a:lnSpc>
                <a:spcPts val="1979"/>
              </a:lnSpc>
            </a:pPr>
            <a:endParaRPr sz="1200"/>
          </a:p>
        </p:txBody>
      </p:sp>
      <p:sp>
        <p:nvSpPr>
          <p:cNvPr id="44" name="TextBox 21">
            <a:extLst>
              <a:ext uri="{FF2B5EF4-FFF2-40B4-BE49-F238E27FC236}">
                <a16:creationId xmlns:a16="http://schemas.microsoft.com/office/drawing/2014/main" id="{1E595B6D-5524-93AF-B42B-FBA8C91F58E9}"/>
              </a:ext>
            </a:extLst>
          </p:cNvPr>
          <p:cNvSpPr txBox="1"/>
          <p:nvPr/>
        </p:nvSpPr>
        <p:spPr>
          <a:xfrm>
            <a:off x="8063159" y="4140200"/>
            <a:ext cx="2047565" cy="544380"/>
          </a:xfrm>
          <a:prstGeom prst="rect">
            <a:avLst/>
          </a:prstGeom>
        </p:spPr>
        <p:txBody>
          <a:bodyPr wrap="square" lIns="0" tIns="0" rIns="0" bIns="0" rtlCol="0" anchor="t">
            <a:spAutoFit/>
          </a:bodyPr>
          <a:lstStyle/>
          <a:p>
            <a:pPr algn="ctr">
              <a:lnSpc>
                <a:spcPts val="2239"/>
              </a:lnSpc>
              <a:spcBef>
                <a:spcPct val="0"/>
              </a:spcBef>
            </a:pPr>
            <a:r>
              <a:rPr lang="en-US" sz="1600" b="1" spc="96" dirty="0">
                <a:solidFill>
                  <a:srgbClr val="404040"/>
                </a:solidFill>
                <a:latin typeface="Montserrat" pitchFamily="2" charset="77"/>
              </a:rPr>
              <a:t>DATA </a:t>
            </a:r>
          </a:p>
          <a:p>
            <a:pPr algn="ctr">
              <a:lnSpc>
                <a:spcPts val="2239"/>
              </a:lnSpc>
              <a:spcBef>
                <a:spcPct val="0"/>
              </a:spcBef>
            </a:pPr>
            <a:r>
              <a:rPr lang="en-US" sz="1600" b="1" spc="96" dirty="0">
                <a:solidFill>
                  <a:srgbClr val="404040"/>
                </a:solidFill>
                <a:latin typeface="Montserrat" pitchFamily="2" charset="77"/>
              </a:rPr>
              <a:t>SCIENCE</a:t>
            </a:r>
          </a:p>
        </p:txBody>
      </p:sp>
      <p:sp>
        <p:nvSpPr>
          <p:cNvPr id="45" name="TextBox 21">
            <a:extLst>
              <a:ext uri="{FF2B5EF4-FFF2-40B4-BE49-F238E27FC236}">
                <a16:creationId xmlns:a16="http://schemas.microsoft.com/office/drawing/2014/main" id="{27468E23-F6DE-52D1-6195-BEF54829604D}"/>
              </a:ext>
            </a:extLst>
          </p:cNvPr>
          <p:cNvSpPr txBox="1"/>
          <p:nvPr/>
        </p:nvSpPr>
        <p:spPr>
          <a:xfrm>
            <a:off x="7772400" y="3780871"/>
            <a:ext cx="1043868" cy="266483"/>
          </a:xfrm>
          <a:prstGeom prst="rect">
            <a:avLst/>
          </a:prstGeom>
        </p:spPr>
        <p:txBody>
          <a:bodyPr wrap="square" lIns="0" tIns="0" rIns="0" bIns="0" rtlCol="0" anchor="t">
            <a:spAutoFit/>
          </a:bodyPr>
          <a:lstStyle/>
          <a:p>
            <a:pPr algn="ctr">
              <a:lnSpc>
                <a:spcPts val="2239"/>
              </a:lnSpc>
              <a:spcBef>
                <a:spcPct val="0"/>
              </a:spcBef>
            </a:pPr>
            <a:r>
              <a:rPr lang="en-US" sz="1733" b="1" spc="96" dirty="0">
                <a:solidFill>
                  <a:srgbClr val="404040"/>
                </a:solidFill>
                <a:latin typeface="Montserrat" pitchFamily="2" charset="77"/>
              </a:rPr>
              <a:t>ML/AI</a:t>
            </a:r>
          </a:p>
        </p:txBody>
      </p:sp>
      <p:pic>
        <p:nvPicPr>
          <p:cNvPr id="46" name="Picture 45">
            <a:extLst>
              <a:ext uri="{FF2B5EF4-FFF2-40B4-BE49-F238E27FC236}">
                <a16:creationId xmlns:a16="http://schemas.microsoft.com/office/drawing/2014/main" id="{D316E896-AB3E-5E90-6847-E04AAED54CD9}"/>
              </a:ext>
            </a:extLst>
          </p:cNvPr>
          <p:cNvPicPr>
            <a:picLocks noChangeAspect="1"/>
          </p:cNvPicPr>
          <p:nvPr/>
        </p:nvPicPr>
        <p:blipFill rotWithShape="1">
          <a:blip r:embed="rId6"/>
          <a:srcRect l="13453"/>
          <a:stretch/>
        </p:blipFill>
        <p:spPr>
          <a:xfrm>
            <a:off x="7783992" y="4914822"/>
            <a:ext cx="687533" cy="786691"/>
          </a:xfrm>
          <a:prstGeom prst="rect">
            <a:avLst/>
          </a:prstGeom>
        </p:spPr>
      </p:pic>
      <p:pic>
        <p:nvPicPr>
          <p:cNvPr id="47" name="Picture 46">
            <a:extLst>
              <a:ext uri="{FF2B5EF4-FFF2-40B4-BE49-F238E27FC236}">
                <a16:creationId xmlns:a16="http://schemas.microsoft.com/office/drawing/2014/main" id="{AD401251-31B6-6DBE-8A5A-4EC5FBEB9D4F}"/>
              </a:ext>
            </a:extLst>
          </p:cNvPr>
          <p:cNvPicPr>
            <a:picLocks noChangeAspect="1"/>
          </p:cNvPicPr>
          <p:nvPr/>
        </p:nvPicPr>
        <p:blipFill>
          <a:blip r:embed="rId7"/>
          <a:stretch>
            <a:fillRect/>
          </a:stretch>
        </p:blipFill>
        <p:spPr>
          <a:xfrm>
            <a:off x="9641121" y="5096810"/>
            <a:ext cx="889762" cy="692912"/>
          </a:xfrm>
          <a:prstGeom prst="rect">
            <a:avLst/>
          </a:prstGeom>
        </p:spPr>
      </p:pic>
      <p:pic>
        <p:nvPicPr>
          <p:cNvPr id="48" name="Picture 47">
            <a:extLst>
              <a:ext uri="{FF2B5EF4-FFF2-40B4-BE49-F238E27FC236}">
                <a16:creationId xmlns:a16="http://schemas.microsoft.com/office/drawing/2014/main" id="{A8EF8908-9EAC-6F77-BA33-EB39ECDE3A0E}"/>
              </a:ext>
            </a:extLst>
          </p:cNvPr>
          <p:cNvPicPr>
            <a:picLocks noChangeAspect="1"/>
          </p:cNvPicPr>
          <p:nvPr/>
        </p:nvPicPr>
        <p:blipFill>
          <a:blip r:embed="rId8"/>
          <a:stretch>
            <a:fillRect/>
          </a:stretch>
        </p:blipFill>
        <p:spPr>
          <a:xfrm>
            <a:off x="8712647" y="2923586"/>
            <a:ext cx="689417" cy="387441"/>
          </a:xfrm>
          <a:prstGeom prst="rect">
            <a:avLst/>
          </a:prstGeom>
        </p:spPr>
      </p:pic>
    </p:spTree>
    <p:extLst>
      <p:ext uri="{BB962C8B-B14F-4D97-AF65-F5344CB8AC3E}">
        <p14:creationId xmlns:p14="http://schemas.microsoft.com/office/powerpoint/2010/main" val="38297916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12">
            <a:extLst>
              <a:ext uri="{FF2B5EF4-FFF2-40B4-BE49-F238E27FC236}">
                <a16:creationId xmlns:a16="http://schemas.microsoft.com/office/drawing/2014/main" id="{23BE8142-B8F9-39C2-78E8-944DF6E69CE4}"/>
              </a:ext>
            </a:extLst>
          </p:cNvPr>
          <p:cNvSpPr/>
          <p:nvPr/>
        </p:nvSpPr>
        <p:spPr>
          <a:xfrm>
            <a:off x="1" y="332733"/>
            <a:ext cx="12192000" cy="1459027"/>
          </a:xfrm>
          <a:custGeom>
            <a:avLst/>
            <a:gdLst/>
            <a:ahLst/>
            <a:cxnLst/>
            <a:rect l="l" t="t" r="r" b="b"/>
            <a:pathLst>
              <a:path w="4936713" h="227113">
                <a:moveTo>
                  <a:pt x="0" y="0"/>
                </a:moveTo>
                <a:lnTo>
                  <a:pt x="4936713" y="0"/>
                </a:lnTo>
                <a:lnTo>
                  <a:pt x="4936713" y="227113"/>
                </a:lnTo>
                <a:lnTo>
                  <a:pt x="0" y="227113"/>
                </a:lnTo>
                <a:close/>
              </a:path>
            </a:pathLst>
          </a:custGeom>
          <a:solidFill>
            <a:srgbClr val="D3D9E2"/>
          </a:solidFill>
        </p:spPr>
        <p:txBody>
          <a:bodyPr/>
          <a:lstStyle/>
          <a:p>
            <a:endParaRPr lang="en-DK" sz="1200"/>
          </a:p>
        </p:txBody>
      </p:sp>
      <p:sp>
        <p:nvSpPr>
          <p:cNvPr id="7" name="TextBox 3">
            <a:extLst>
              <a:ext uri="{FF2B5EF4-FFF2-40B4-BE49-F238E27FC236}">
                <a16:creationId xmlns:a16="http://schemas.microsoft.com/office/drawing/2014/main" id="{1C887D9A-DC10-8E11-2C8D-FBE4A86A20C0}"/>
              </a:ext>
            </a:extLst>
          </p:cNvPr>
          <p:cNvSpPr txBox="1"/>
          <p:nvPr/>
        </p:nvSpPr>
        <p:spPr>
          <a:xfrm>
            <a:off x="685800" y="720001"/>
            <a:ext cx="10543192" cy="614207"/>
          </a:xfrm>
          <a:prstGeom prst="rect">
            <a:avLst/>
          </a:prstGeom>
        </p:spPr>
        <p:txBody>
          <a:bodyPr lIns="0" tIns="0" rIns="0" bIns="0" rtlCol="0" anchor="t">
            <a:spAutoFit/>
          </a:bodyPr>
          <a:lstStyle/>
          <a:p>
            <a:pPr>
              <a:lnSpc>
                <a:spcPts val="5205"/>
              </a:lnSpc>
              <a:spcBef>
                <a:spcPct val="0"/>
              </a:spcBef>
            </a:pPr>
            <a:r>
              <a:rPr lang="en-US" sz="3600" b="1" dirty="0">
                <a:solidFill>
                  <a:srgbClr val="404040"/>
                </a:solidFill>
                <a:latin typeface="Montserrat" pitchFamily="2" charset="77"/>
              </a:rPr>
              <a:t>WHAT IS DATA SCIENCE?</a:t>
            </a:r>
          </a:p>
        </p:txBody>
      </p:sp>
      <p:grpSp>
        <p:nvGrpSpPr>
          <p:cNvPr id="20" name="Group 12">
            <a:extLst>
              <a:ext uri="{FF2B5EF4-FFF2-40B4-BE49-F238E27FC236}">
                <a16:creationId xmlns:a16="http://schemas.microsoft.com/office/drawing/2014/main" id="{CBF112A2-EAFC-B849-571F-861A929F93AB}"/>
              </a:ext>
            </a:extLst>
          </p:cNvPr>
          <p:cNvGrpSpPr>
            <a:grpSpLocks noChangeAspect="1"/>
          </p:cNvGrpSpPr>
          <p:nvPr/>
        </p:nvGrpSpPr>
        <p:grpSpPr>
          <a:xfrm>
            <a:off x="7600832" y="2057400"/>
            <a:ext cx="2901600" cy="2901600"/>
            <a:chOff x="-33631" y="-89227"/>
            <a:chExt cx="809173" cy="825827"/>
          </a:xfrm>
        </p:grpSpPr>
        <p:sp>
          <p:nvSpPr>
            <p:cNvPr id="21" name="Freeform 13">
              <a:extLst>
                <a:ext uri="{FF2B5EF4-FFF2-40B4-BE49-F238E27FC236}">
                  <a16:creationId xmlns:a16="http://schemas.microsoft.com/office/drawing/2014/main" id="{0C31A633-CF5F-9511-0B8C-B8C5AD36D043}"/>
                </a:ext>
              </a:extLst>
            </p:cNvPr>
            <p:cNvSpPr/>
            <p:nvPr/>
          </p:nvSpPr>
          <p:spPr>
            <a:xfrm>
              <a:off x="-33631" y="-89227"/>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A4D2B4">
                <a:alpha val="60000"/>
              </a:srgbClr>
            </a:solidFill>
            <a:ln w="19050">
              <a:solidFill>
                <a:schemeClr val="tx1">
                  <a:alpha val="60000"/>
                </a:schemeClr>
              </a:solidFill>
            </a:ln>
          </p:spPr>
          <p:txBody>
            <a:bodyPr/>
            <a:lstStyle/>
            <a:p>
              <a:endParaRPr lang="en-DK" sz="1200" dirty="0"/>
            </a:p>
          </p:txBody>
        </p:sp>
        <p:sp>
          <p:nvSpPr>
            <p:cNvPr id="22" name="TextBox 14">
              <a:extLst>
                <a:ext uri="{FF2B5EF4-FFF2-40B4-BE49-F238E27FC236}">
                  <a16:creationId xmlns:a16="http://schemas.microsoft.com/office/drawing/2014/main" id="{0C24E3D1-AD9F-1393-4403-EB29978BE30D}"/>
                </a:ext>
              </a:extLst>
            </p:cNvPr>
            <p:cNvSpPr txBox="1"/>
            <p:nvPr/>
          </p:nvSpPr>
          <p:spPr>
            <a:xfrm>
              <a:off x="76200" y="47625"/>
              <a:ext cx="660400" cy="688975"/>
            </a:xfrm>
            <a:prstGeom prst="rect">
              <a:avLst/>
            </a:prstGeom>
          </p:spPr>
          <p:txBody>
            <a:bodyPr lIns="33867" tIns="33867" rIns="33867" bIns="33867" rtlCol="0" anchor="ctr"/>
            <a:lstStyle/>
            <a:p>
              <a:pPr algn="ctr">
                <a:lnSpc>
                  <a:spcPts val="1979"/>
                </a:lnSpc>
              </a:pPr>
              <a:endParaRPr sz="1200"/>
            </a:p>
          </p:txBody>
        </p:sp>
      </p:grpSp>
      <p:grpSp>
        <p:nvGrpSpPr>
          <p:cNvPr id="10" name="Group 6">
            <a:extLst>
              <a:ext uri="{FF2B5EF4-FFF2-40B4-BE49-F238E27FC236}">
                <a16:creationId xmlns:a16="http://schemas.microsoft.com/office/drawing/2014/main" id="{0E5A03D2-A121-0B6A-56C8-F9ECE106B0F4}"/>
              </a:ext>
            </a:extLst>
          </p:cNvPr>
          <p:cNvGrpSpPr>
            <a:grpSpLocks noChangeAspect="1"/>
          </p:cNvGrpSpPr>
          <p:nvPr/>
        </p:nvGrpSpPr>
        <p:grpSpPr>
          <a:xfrm>
            <a:off x="8510900" y="3418629"/>
            <a:ext cx="2888652" cy="2901600"/>
            <a:chOff x="1813" y="0"/>
            <a:chExt cx="809173" cy="812800"/>
          </a:xfrm>
        </p:grpSpPr>
        <p:sp>
          <p:nvSpPr>
            <p:cNvPr id="14" name="Freeform 7">
              <a:extLst>
                <a:ext uri="{FF2B5EF4-FFF2-40B4-BE49-F238E27FC236}">
                  <a16:creationId xmlns:a16="http://schemas.microsoft.com/office/drawing/2014/main" id="{F46568F3-60CA-F7B2-0E9A-D9C392A631D0}"/>
                </a:ext>
              </a:extLst>
            </p:cNvPr>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DCE6F2">
                <a:alpha val="20000"/>
              </a:srgbClr>
            </a:solidFill>
            <a:ln w="19050">
              <a:solidFill>
                <a:srgbClr val="3B4A52">
                  <a:alpha val="60000"/>
                </a:srgbClr>
              </a:solidFill>
            </a:ln>
          </p:spPr>
          <p:txBody>
            <a:bodyPr/>
            <a:lstStyle/>
            <a:p>
              <a:endParaRPr lang="en-DK" sz="1200" dirty="0"/>
            </a:p>
          </p:txBody>
        </p:sp>
        <p:sp>
          <p:nvSpPr>
            <p:cNvPr id="16" name="TextBox 8">
              <a:extLst>
                <a:ext uri="{FF2B5EF4-FFF2-40B4-BE49-F238E27FC236}">
                  <a16:creationId xmlns:a16="http://schemas.microsoft.com/office/drawing/2014/main" id="{4812BDE6-724D-1B8F-FC92-1861AE50FBD2}"/>
                </a:ext>
              </a:extLst>
            </p:cNvPr>
            <p:cNvSpPr txBox="1"/>
            <p:nvPr/>
          </p:nvSpPr>
          <p:spPr>
            <a:xfrm>
              <a:off x="76200" y="47625"/>
              <a:ext cx="660400" cy="688975"/>
            </a:xfrm>
            <a:prstGeom prst="rect">
              <a:avLst/>
            </a:prstGeom>
          </p:spPr>
          <p:txBody>
            <a:bodyPr lIns="33867" tIns="33867" rIns="33867" bIns="33867" rtlCol="0" anchor="ctr"/>
            <a:lstStyle/>
            <a:p>
              <a:pPr algn="ctr">
                <a:lnSpc>
                  <a:spcPts val="1979"/>
                </a:lnSpc>
                <a:spcBef>
                  <a:spcPct val="0"/>
                </a:spcBef>
              </a:pPr>
              <a:endParaRPr sz="1200"/>
            </a:p>
          </p:txBody>
        </p:sp>
      </p:grpSp>
      <p:grpSp>
        <p:nvGrpSpPr>
          <p:cNvPr id="17" name="Group 9">
            <a:extLst>
              <a:ext uri="{FF2B5EF4-FFF2-40B4-BE49-F238E27FC236}">
                <a16:creationId xmlns:a16="http://schemas.microsoft.com/office/drawing/2014/main" id="{FDC1E5CC-5370-BB66-044E-9BA9B81E15BC}"/>
              </a:ext>
            </a:extLst>
          </p:cNvPr>
          <p:cNvGrpSpPr>
            <a:grpSpLocks noChangeAspect="1"/>
          </p:cNvGrpSpPr>
          <p:nvPr/>
        </p:nvGrpSpPr>
        <p:grpSpPr>
          <a:xfrm>
            <a:off x="6756400" y="3369668"/>
            <a:ext cx="2901600" cy="2901600"/>
            <a:chOff x="10788" y="24573"/>
            <a:chExt cx="809173" cy="812800"/>
          </a:xfrm>
        </p:grpSpPr>
        <p:sp>
          <p:nvSpPr>
            <p:cNvPr id="18" name="Freeform 10">
              <a:extLst>
                <a:ext uri="{FF2B5EF4-FFF2-40B4-BE49-F238E27FC236}">
                  <a16:creationId xmlns:a16="http://schemas.microsoft.com/office/drawing/2014/main" id="{8194926F-1EFA-ACAB-6670-89FDA9F21367}"/>
                </a:ext>
              </a:extLst>
            </p:cNvPr>
            <p:cNvSpPr/>
            <p:nvPr/>
          </p:nvSpPr>
          <p:spPr>
            <a:xfrm>
              <a:off x="10788" y="24573"/>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9AC4F8">
                <a:alpha val="20000"/>
              </a:srgbClr>
            </a:solidFill>
            <a:ln w="19050">
              <a:solidFill>
                <a:srgbClr val="3B4A52">
                  <a:alpha val="60000"/>
                </a:srgbClr>
              </a:solidFill>
            </a:ln>
          </p:spPr>
          <p:txBody>
            <a:bodyPr/>
            <a:lstStyle/>
            <a:p>
              <a:endParaRPr lang="en-DK" sz="1200" dirty="0"/>
            </a:p>
          </p:txBody>
        </p:sp>
        <p:sp>
          <p:nvSpPr>
            <p:cNvPr id="19" name="TextBox 11">
              <a:extLst>
                <a:ext uri="{FF2B5EF4-FFF2-40B4-BE49-F238E27FC236}">
                  <a16:creationId xmlns:a16="http://schemas.microsoft.com/office/drawing/2014/main" id="{4BDC726B-8906-155D-28DE-C978138D2A2B}"/>
                </a:ext>
              </a:extLst>
            </p:cNvPr>
            <p:cNvSpPr txBox="1"/>
            <p:nvPr/>
          </p:nvSpPr>
          <p:spPr>
            <a:xfrm>
              <a:off x="76200" y="47625"/>
              <a:ext cx="660400" cy="688975"/>
            </a:xfrm>
            <a:prstGeom prst="rect">
              <a:avLst/>
            </a:prstGeom>
          </p:spPr>
          <p:txBody>
            <a:bodyPr lIns="33867" tIns="33867" rIns="33867" bIns="33867" rtlCol="0" anchor="ctr"/>
            <a:lstStyle/>
            <a:p>
              <a:pPr algn="ctr">
                <a:lnSpc>
                  <a:spcPts val="1979"/>
                </a:lnSpc>
                <a:spcBef>
                  <a:spcPct val="0"/>
                </a:spcBef>
              </a:pPr>
              <a:endParaRPr sz="1200"/>
            </a:p>
          </p:txBody>
        </p:sp>
      </p:grpSp>
      <p:sp>
        <p:nvSpPr>
          <p:cNvPr id="23" name="TextBox 21">
            <a:extLst>
              <a:ext uri="{FF2B5EF4-FFF2-40B4-BE49-F238E27FC236}">
                <a16:creationId xmlns:a16="http://schemas.microsoft.com/office/drawing/2014/main" id="{F20589DC-02D0-1E0A-641E-4D1EC5D13F71}"/>
              </a:ext>
            </a:extLst>
          </p:cNvPr>
          <p:cNvSpPr txBox="1"/>
          <p:nvPr/>
        </p:nvSpPr>
        <p:spPr>
          <a:xfrm>
            <a:off x="8041038" y="2575266"/>
            <a:ext cx="2047565" cy="262251"/>
          </a:xfrm>
          <a:prstGeom prst="rect">
            <a:avLst/>
          </a:prstGeom>
        </p:spPr>
        <p:txBody>
          <a:bodyPr wrap="square" lIns="0" tIns="0" rIns="0" bIns="0" rtlCol="0" anchor="t">
            <a:spAutoFit/>
          </a:bodyPr>
          <a:lstStyle/>
          <a:p>
            <a:pPr algn="ctr">
              <a:lnSpc>
                <a:spcPts val="2239"/>
              </a:lnSpc>
              <a:spcBef>
                <a:spcPct val="0"/>
              </a:spcBef>
            </a:pPr>
            <a:r>
              <a:rPr lang="en-US" sz="1600" b="1" spc="96" dirty="0">
                <a:solidFill>
                  <a:srgbClr val="404040"/>
                </a:solidFill>
                <a:latin typeface="Montserrat" pitchFamily="2" charset="77"/>
              </a:rPr>
              <a:t>PROGRAMMING</a:t>
            </a:r>
          </a:p>
        </p:txBody>
      </p:sp>
      <p:sp>
        <p:nvSpPr>
          <p:cNvPr id="24" name="TextBox 22">
            <a:extLst>
              <a:ext uri="{FF2B5EF4-FFF2-40B4-BE49-F238E27FC236}">
                <a16:creationId xmlns:a16="http://schemas.microsoft.com/office/drawing/2014/main" id="{2729DF05-4341-D670-0BDD-CDC6F6466F31}"/>
              </a:ext>
            </a:extLst>
          </p:cNvPr>
          <p:cNvSpPr txBox="1"/>
          <p:nvPr/>
        </p:nvSpPr>
        <p:spPr>
          <a:xfrm>
            <a:off x="6851198" y="4489794"/>
            <a:ext cx="1457588" cy="544380"/>
          </a:xfrm>
          <a:prstGeom prst="rect">
            <a:avLst/>
          </a:prstGeom>
        </p:spPr>
        <p:txBody>
          <a:bodyPr wrap="square" lIns="0" tIns="0" rIns="0" bIns="0" rtlCol="0" anchor="t">
            <a:spAutoFit/>
          </a:bodyPr>
          <a:lstStyle/>
          <a:p>
            <a:pPr algn="ctr">
              <a:lnSpc>
                <a:spcPts val="2239"/>
              </a:lnSpc>
              <a:spcBef>
                <a:spcPct val="0"/>
              </a:spcBef>
            </a:pPr>
            <a:r>
              <a:rPr lang="en-US" sz="1600" b="1" spc="96" dirty="0">
                <a:solidFill>
                  <a:schemeClr val="bg2">
                    <a:lumMod val="75000"/>
                  </a:schemeClr>
                </a:solidFill>
                <a:latin typeface="Montserrat" pitchFamily="2" charset="77"/>
              </a:rPr>
              <a:t>MATH &amp; STATISTICS</a:t>
            </a:r>
          </a:p>
        </p:txBody>
      </p:sp>
      <p:sp>
        <p:nvSpPr>
          <p:cNvPr id="25" name="TextBox 23">
            <a:extLst>
              <a:ext uri="{FF2B5EF4-FFF2-40B4-BE49-F238E27FC236}">
                <a16:creationId xmlns:a16="http://schemas.microsoft.com/office/drawing/2014/main" id="{E8EB9550-A1F1-E5D1-DCE4-DA76F480C5A6}"/>
              </a:ext>
            </a:extLst>
          </p:cNvPr>
          <p:cNvSpPr txBox="1"/>
          <p:nvPr/>
        </p:nvSpPr>
        <p:spPr>
          <a:xfrm>
            <a:off x="9563077" y="4482638"/>
            <a:ext cx="1917723" cy="544380"/>
          </a:xfrm>
          <a:prstGeom prst="rect">
            <a:avLst/>
          </a:prstGeom>
        </p:spPr>
        <p:txBody>
          <a:bodyPr wrap="square" lIns="0" tIns="0" rIns="0" bIns="0" rtlCol="0" anchor="t">
            <a:spAutoFit/>
          </a:bodyPr>
          <a:lstStyle/>
          <a:p>
            <a:pPr algn="ctr">
              <a:lnSpc>
                <a:spcPts val="2239"/>
              </a:lnSpc>
              <a:spcBef>
                <a:spcPct val="0"/>
              </a:spcBef>
            </a:pPr>
            <a:r>
              <a:rPr lang="en-US" sz="1600" b="1" spc="96" dirty="0">
                <a:solidFill>
                  <a:schemeClr val="bg2">
                    <a:lumMod val="75000"/>
                  </a:schemeClr>
                </a:solidFill>
                <a:latin typeface="Montserrat" pitchFamily="2" charset="77"/>
              </a:rPr>
              <a:t>DOMAIN KNOWLEDGE</a:t>
            </a:r>
          </a:p>
        </p:txBody>
      </p:sp>
      <p:sp>
        <p:nvSpPr>
          <p:cNvPr id="28" name="TextBox 31">
            <a:extLst>
              <a:ext uri="{FF2B5EF4-FFF2-40B4-BE49-F238E27FC236}">
                <a16:creationId xmlns:a16="http://schemas.microsoft.com/office/drawing/2014/main" id="{273CC1EE-8DB4-072E-599A-AD592CB6FF20}"/>
              </a:ext>
            </a:extLst>
          </p:cNvPr>
          <p:cNvSpPr txBox="1"/>
          <p:nvPr/>
        </p:nvSpPr>
        <p:spPr>
          <a:xfrm>
            <a:off x="7941955" y="2340001"/>
            <a:ext cx="1948238" cy="2032537"/>
          </a:xfrm>
          <a:prstGeom prst="rect">
            <a:avLst/>
          </a:prstGeom>
        </p:spPr>
        <p:txBody>
          <a:bodyPr lIns="33867" tIns="33867" rIns="33867" bIns="33867" rtlCol="0" anchor="ctr"/>
          <a:lstStyle/>
          <a:p>
            <a:pPr algn="ctr">
              <a:lnSpc>
                <a:spcPts val="1979"/>
              </a:lnSpc>
            </a:pPr>
            <a:endParaRPr sz="1200"/>
          </a:p>
        </p:txBody>
      </p:sp>
      <p:sp>
        <p:nvSpPr>
          <p:cNvPr id="29" name="TextBox 37">
            <a:extLst>
              <a:ext uri="{FF2B5EF4-FFF2-40B4-BE49-F238E27FC236}">
                <a16:creationId xmlns:a16="http://schemas.microsoft.com/office/drawing/2014/main" id="{C6F0446D-FF68-0372-6C06-FEA7FD1821E3}"/>
              </a:ext>
            </a:extLst>
          </p:cNvPr>
          <p:cNvSpPr txBox="1"/>
          <p:nvPr/>
        </p:nvSpPr>
        <p:spPr>
          <a:xfrm>
            <a:off x="9002700" y="3683487"/>
            <a:ext cx="1948238" cy="2032537"/>
          </a:xfrm>
          <a:prstGeom prst="rect">
            <a:avLst/>
          </a:prstGeom>
        </p:spPr>
        <p:txBody>
          <a:bodyPr lIns="33867" tIns="33867" rIns="33867" bIns="33867" rtlCol="0" anchor="ctr"/>
          <a:lstStyle/>
          <a:p>
            <a:pPr algn="ctr">
              <a:lnSpc>
                <a:spcPts val="1979"/>
              </a:lnSpc>
            </a:pPr>
            <a:endParaRPr sz="1200"/>
          </a:p>
        </p:txBody>
      </p:sp>
      <p:sp>
        <p:nvSpPr>
          <p:cNvPr id="30" name="TextBox 21">
            <a:extLst>
              <a:ext uri="{FF2B5EF4-FFF2-40B4-BE49-F238E27FC236}">
                <a16:creationId xmlns:a16="http://schemas.microsoft.com/office/drawing/2014/main" id="{1C4C939C-5A79-C53C-0F79-EB13B8287F10}"/>
              </a:ext>
            </a:extLst>
          </p:cNvPr>
          <p:cNvSpPr txBox="1"/>
          <p:nvPr/>
        </p:nvSpPr>
        <p:spPr>
          <a:xfrm>
            <a:off x="8063159" y="4140200"/>
            <a:ext cx="2047565" cy="544380"/>
          </a:xfrm>
          <a:prstGeom prst="rect">
            <a:avLst/>
          </a:prstGeom>
        </p:spPr>
        <p:txBody>
          <a:bodyPr wrap="square" lIns="0" tIns="0" rIns="0" bIns="0" rtlCol="0" anchor="t">
            <a:spAutoFit/>
          </a:bodyPr>
          <a:lstStyle/>
          <a:p>
            <a:pPr algn="ctr">
              <a:lnSpc>
                <a:spcPts val="2239"/>
              </a:lnSpc>
              <a:spcBef>
                <a:spcPct val="0"/>
              </a:spcBef>
            </a:pPr>
            <a:r>
              <a:rPr lang="en-US" sz="1600" b="1" spc="96" dirty="0">
                <a:solidFill>
                  <a:srgbClr val="404040"/>
                </a:solidFill>
                <a:latin typeface="Montserrat" pitchFamily="2" charset="77"/>
              </a:rPr>
              <a:t>DATA </a:t>
            </a:r>
          </a:p>
          <a:p>
            <a:pPr algn="ctr">
              <a:lnSpc>
                <a:spcPts val="2239"/>
              </a:lnSpc>
              <a:spcBef>
                <a:spcPct val="0"/>
              </a:spcBef>
            </a:pPr>
            <a:r>
              <a:rPr lang="en-US" sz="1600" b="1" spc="96" dirty="0">
                <a:solidFill>
                  <a:srgbClr val="404040"/>
                </a:solidFill>
                <a:latin typeface="Montserrat" pitchFamily="2" charset="77"/>
              </a:rPr>
              <a:t>SCIENCE</a:t>
            </a:r>
          </a:p>
        </p:txBody>
      </p:sp>
      <p:sp>
        <p:nvSpPr>
          <p:cNvPr id="32" name="TextBox 21">
            <a:extLst>
              <a:ext uri="{FF2B5EF4-FFF2-40B4-BE49-F238E27FC236}">
                <a16:creationId xmlns:a16="http://schemas.microsoft.com/office/drawing/2014/main" id="{FE5B9E22-0E60-5664-3CDB-0DD4CCDB5038}"/>
              </a:ext>
            </a:extLst>
          </p:cNvPr>
          <p:cNvSpPr txBox="1"/>
          <p:nvPr/>
        </p:nvSpPr>
        <p:spPr>
          <a:xfrm>
            <a:off x="7772400" y="3780871"/>
            <a:ext cx="1043868" cy="266483"/>
          </a:xfrm>
          <a:prstGeom prst="rect">
            <a:avLst/>
          </a:prstGeom>
        </p:spPr>
        <p:txBody>
          <a:bodyPr wrap="square" lIns="0" tIns="0" rIns="0" bIns="0" rtlCol="0" anchor="t">
            <a:spAutoFit/>
          </a:bodyPr>
          <a:lstStyle/>
          <a:p>
            <a:pPr algn="ctr">
              <a:lnSpc>
                <a:spcPts val="2239"/>
              </a:lnSpc>
              <a:spcBef>
                <a:spcPct val="0"/>
              </a:spcBef>
            </a:pPr>
            <a:r>
              <a:rPr lang="en-US" sz="1733" b="1" spc="96" dirty="0">
                <a:solidFill>
                  <a:schemeClr val="bg2">
                    <a:lumMod val="50000"/>
                  </a:schemeClr>
                </a:solidFill>
                <a:latin typeface="Montserrat" pitchFamily="2" charset="77"/>
              </a:rPr>
              <a:t>ML/AI</a:t>
            </a:r>
          </a:p>
        </p:txBody>
      </p:sp>
      <p:pic>
        <p:nvPicPr>
          <p:cNvPr id="37" name="Picture 36">
            <a:extLst>
              <a:ext uri="{FF2B5EF4-FFF2-40B4-BE49-F238E27FC236}">
                <a16:creationId xmlns:a16="http://schemas.microsoft.com/office/drawing/2014/main" id="{3B629F14-B413-CDE2-4DCB-D07A91EE1EFB}"/>
              </a:ext>
            </a:extLst>
          </p:cNvPr>
          <p:cNvPicPr>
            <a:picLocks noChangeAspect="1"/>
          </p:cNvPicPr>
          <p:nvPr/>
        </p:nvPicPr>
        <p:blipFill rotWithShape="1">
          <a:blip r:embed="rId3"/>
          <a:srcRect l="13453"/>
          <a:stretch/>
        </p:blipFill>
        <p:spPr>
          <a:xfrm>
            <a:off x="7783992" y="4914822"/>
            <a:ext cx="687533" cy="786691"/>
          </a:xfrm>
          <a:prstGeom prst="rect">
            <a:avLst/>
          </a:prstGeom>
        </p:spPr>
      </p:pic>
      <p:pic>
        <p:nvPicPr>
          <p:cNvPr id="40" name="Picture 39">
            <a:extLst>
              <a:ext uri="{FF2B5EF4-FFF2-40B4-BE49-F238E27FC236}">
                <a16:creationId xmlns:a16="http://schemas.microsoft.com/office/drawing/2014/main" id="{FAAC3EF9-CAF2-987B-2F52-170A532D19FB}"/>
              </a:ext>
            </a:extLst>
          </p:cNvPr>
          <p:cNvPicPr>
            <a:picLocks noChangeAspect="1"/>
          </p:cNvPicPr>
          <p:nvPr/>
        </p:nvPicPr>
        <p:blipFill>
          <a:blip r:embed="rId4"/>
          <a:stretch>
            <a:fillRect/>
          </a:stretch>
        </p:blipFill>
        <p:spPr>
          <a:xfrm>
            <a:off x="9641121" y="5096810"/>
            <a:ext cx="889762" cy="692912"/>
          </a:xfrm>
          <a:prstGeom prst="rect">
            <a:avLst/>
          </a:prstGeom>
        </p:spPr>
      </p:pic>
      <p:pic>
        <p:nvPicPr>
          <p:cNvPr id="41" name="Picture 40">
            <a:extLst>
              <a:ext uri="{FF2B5EF4-FFF2-40B4-BE49-F238E27FC236}">
                <a16:creationId xmlns:a16="http://schemas.microsoft.com/office/drawing/2014/main" id="{EDF5A022-BB3C-3740-D8BB-642E58C587D0}"/>
              </a:ext>
            </a:extLst>
          </p:cNvPr>
          <p:cNvPicPr>
            <a:picLocks noChangeAspect="1"/>
          </p:cNvPicPr>
          <p:nvPr/>
        </p:nvPicPr>
        <p:blipFill>
          <a:blip r:embed="rId5"/>
          <a:stretch>
            <a:fillRect/>
          </a:stretch>
        </p:blipFill>
        <p:spPr>
          <a:xfrm>
            <a:off x="8712647" y="2923586"/>
            <a:ext cx="689417" cy="387441"/>
          </a:xfrm>
          <a:prstGeom prst="rect">
            <a:avLst/>
          </a:prstGeom>
        </p:spPr>
      </p:pic>
      <p:pic>
        <p:nvPicPr>
          <p:cNvPr id="2" name="Picture 1" descr="A blue and black logo&#10;&#10;Description automatically generated">
            <a:extLst>
              <a:ext uri="{FF2B5EF4-FFF2-40B4-BE49-F238E27FC236}">
                <a16:creationId xmlns:a16="http://schemas.microsoft.com/office/drawing/2014/main" id="{E1EBBD6D-F57B-9F7B-589E-B929DCD683C6}"/>
              </a:ext>
            </a:extLst>
          </p:cNvPr>
          <p:cNvPicPr>
            <a:picLocks noChangeAspect="1"/>
          </p:cNvPicPr>
          <p:nvPr/>
        </p:nvPicPr>
        <p:blipFill>
          <a:blip r:embed="rId6" cstate="print">
            <a:extLst>
              <a:ext uri="{BEBA8EAE-BF5A-486C-A8C5-ECC9F3942E4B}">
                <a14:imgProps xmlns:a14="http://schemas.microsoft.com/office/drawing/2010/main">
                  <a14:imgLayer r:embed="rId7">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spTree>
    <p:extLst>
      <p:ext uri="{BB962C8B-B14F-4D97-AF65-F5344CB8AC3E}">
        <p14:creationId xmlns:p14="http://schemas.microsoft.com/office/powerpoint/2010/main" val="40771399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4" name="Graphic 33" descr="Sailboat with solid fill">
            <a:extLst>
              <a:ext uri="{FF2B5EF4-FFF2-40B4-BE49-F238E27FC236}">
                <a16:creationId xmlns:a16="http://schemas.microsoft.com/office/drawing/2014/main" id="{C3337F65-7EE6-D917-C8F4-FEC96119B7C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21305237">
            <a:off x="3260528" y="4337567"/>
            <a:ext cx="2336800" cy="2336800"/>
          </a:xfrm>
          <a:prstGeom prst="rect">
            <a:avLst/>
          </a:prstGeom>
        </p:spPr>
      </p:pic>
      <p:grpSp>
        <p:nvGrpSpPr>
          <p:cNvPr id="26" name="Group 25">
            <a:extLst>
              <a:ext uri="{FF2B5EF4-FFF2-40B4-BE49-F238E27FC236}">
                <a16:creationId xmlns:a16="http://schemas.microsoft.com/office/drawing/2014/main" id="{FCDB0310-9D80-D00C-C5D2-73034C3610EE}"/>
              </a:ext>
            </a:extLst>
          </p:cNvPr>
          <p:cNvGrpSpPr/>
          <p:nvPr/>
        </p:nvGrpSpPr>
        <p:grpSpPr>
          <a:xfrm>
            <a:off x="-101600" y="5969000"/>
            <a:ext cx="11582400" cy="1016000"/>
            <a:chOff x="-152400" y="8953500"/>
            <a:chExt cx="17373600" cy="1524000"/>
          </a:xfrm>
        </p:grpSpPr>
        <p:grpSp>
          <p:nvGrpSpPr>
            <p:cNvPr id="9" name="Group 8">
              <a:extLst>
                <a:ext uri="{FF2B5EF4-FFF2-40B4-BE49-F238E27FC236}">
                  <a16:creationId xmlns:a16="http://schemas.microsoft.com/office/drawing/2014/main" id="{BE22662B-341E-BC66-3C51-49A0A55F9A2F}"/>
                </a:ext>
              </a:extLst>
            </p:cNvPr>
            <p:cNvGrpSpPr/>
            <p:nvPr/>
          </p:nvGrpSpPr>
          <p:grpSpPr>
            <a:xfrm>
              <a:off x="-152400" y="8953500"/>
              <a:ext cx="3962400" cy="1524000"/>
              <a:chOff x="-152400" y="8953500"/>
              <a:chExt cx="3962400" cy="1524000"/>
            </a:xfrm>
          </p:grpSpPr>
          <p:pic>
            <p:nvPicPr>
              <p:cNvPr id="6" name="Graphic 5" descr="Wave with solid fill">
                <a:extLst>
                  <a:ext uri="{FF2B5EF4-FFF2-40B4-BE49-F238E27FC236}">
                    <a16:creationId xmlns:a16="http://schemas.microsoft.com/office/drawing/2014/main" id="{A0693183-F2DC-92C8-D028-32D5EB2300D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2400" y="8953500"/>
                <a:ext cx="1524000" cy="1524000"/>
              </a:xfrm>
              <a:prstGeom prst="rect">
                <a:avLst/>
              </a:prstGeom>
            </p:spPr>
          </p:pic>
          <p:pic>
            <p:nvPicPr>
              <p:cNvPr id="7" name="Graphic 6" descr="Wave with solid fill">
                <a:extLst>
                  <a:ext uri="{FF2B5EF4-FFF2-40B4-BE49-F238E27FC236}">
                    <a16:creationId xmlns:a16="http://schemas.microsoft.com/office/drawing/2014/main" id="{9CB31B6E-8E3B-FC80-9FA8-5669D0FE741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6800" y="8953500"/>
                <a:ext cx="1524000" cy="1524000"/>
              </a:xfrm>
              <a:prstGeom prst="rect">
                <a:avLst/>
              </a:prstGeom>
            </p:spPr>
          </p:pic>
          <p:pic>
            <p:nvPicPr>
              <p:cNvPr id="8" name="Graphic 7" descr="Wave with solid fill">
                <a:extLst>
                  <a:ext uri="{FF2B5EF4-FFF2-40B4-BE49-F238E27FC236}">
                    <a16:creationId xmlns:a16="http://schemas.microsoft.com/office/drawing/2014/main" id="{315C5B5A-8E1F-42B2-9C1B-4A4AE6A1E31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86000" y="8953500"/>
                <a:ext cx="1524000" cy="1524000"/>
              </a:xfrm>
              <a:prstGeom prst="rect">
                <a:avLst/>
              </a:prstGeom>
            </p:spPr>
          </p:pic>
        </p:grpSp>
        <p:grpSp>
          <p:nvGrpSpPr>
            <p:cNvPr id="10" name="Group 9">
              <a:extLst>
                <a:ext uri="{FF2B5EF4-FFF2-40B4-BE49-F238E27FC236}">
                  <a16:creationId xmlns:a16="http://schemas.microsoft.com/office/drawing/2014/main" id="{FD026AA4-CFFE-F6E6-D416-5DE7DF6AA93B}"/>
                </a:ext>
              </a:extLst>
            </p:cNvPr>
            <p:cNvGrpSpPr/>
            <p:nvPr/>
          </p:nvGrpSpPr>
          <p:grpSpPr>
            <a:xfrm>
              <a:off x="3505200" y="8953500"/>
              <a:ext cx="3962400" cy="1524000"/>
              <a:chOff x="-152400" y="8953500"/>
              <a:chExt cx="3962400" cy="1524000"/>
            </a:xfrm>
          </p:grpSpPr>
          <p:pic>
            <p:nvPicPr>
              <p:cNvPr id="11" name="Graphic 10" descr="Wave with solid fill">
                <a:extLst>
                  <a:ext uri="{FF2B5EF4-FFF2-40B4-BE49-F238E27FC236}">
                    <a16:creationId xmlns:a16="http://schemas.microsoft.com/office/drawing/2014/main" id="{45136616-B9C2-0A29-0865-4D9AB0DEAF4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2400" y="8953500"/>
                <a:ext cx="1524000" cy="1524000"/>
              </a:xfrm>
              <a:prstGeom prst="rect">
                <a:avLst/>
              </a:prstGeom>
            </p:spPr>
          </p:pic>
          <p:pic>
            <p:nvPicPr>
              <p:cNvPr id="12" name="Graphic 11" descr="Wave with solid fill">
                <a:extLst>
                  <a:ext uri="{FF2B5EF4-FFF2-40B4-BE49-F238E27FC236}">
                    <a16:creationId xmlns:a16="http://schemas.microsoft.com/office/drawing/2014/main" id="{D266C862-4CBB-3B14-79E4-A6BD8C335C7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6800" y="8953500"/>
                <a:ext cx="1524000" cy="1524000"/>
              </a:xfrm>
              <a:prstGeom prst="rect">
                <a:avLst/>
              </a:prstGeom>
            </p:spPr>
          </p:pic>
          <p:pic>
            <p:nvPicPr>
              <p:cNvPr id="13" name="Graphic 12" descr="Wave with solid fill">
                <a:extLst>
                  <a:ext uri="{FF2B5EF4-FFF2-40B4-BE49-F238E27FC236}">
                    <a16:creationId xmlns:a16="http://schemas.microsoft.com/office/drawing/2014/main" id="{9E8CDD94-67CD-FBEA-C1B8-950CB2F44F0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86000" y="8953500"/>
                <a:ext cx="1524000" cy="1524000"/>
              </a:xfrm>
              <a:prstGeom prst="rect">
                <a:avLst/>
              </a:prstGeom>
            </p:spPr>
          </p:pic>
        </p:grpSp>
        <p:grpSp>
          <p:nvGrpSpPr>
            <p:cNvPr id="14" name="Group 13">
              <a:extLst>
                <a:ext uri="{FF2B5EF4-FFF2-40B4-BE49-F238E27FC236}">
                  <a16:creationId xmlns:a16="http://schemas.microsoft.com/office/drawing/2014/main" id="{AB525DC6-764E-99CE-355E-AAB607D78E75}"/>
                </a:ext>
              </a:extLst>
            </p:cNvPr>
            <p:cNvGrpSpPr/>
            <p:nvPr/>
          </p:nvGrpSpPr>
          <p:grpSpPr>
            <a:xfrm>
              <a:off x="7162800" y="8953500"/>
              <a:ext cx="3962400" cy="1524000"/>
              <a:chOff x="-152400" y="8953500"/>
              <a:chExt cx="3962400" cy="1524000"/>
            </a:xfrm>
          </p:grpSpPr>
          <p:pic>
            <p:nvPicPr>
              <p:cNvPr id="15" name="Graphic 14" descr="Wave with solid fill">
                <a:extLst>
                  <a:ext uri="{FF2B5EF4-FFF2-40B4-BE49-F238E27FC236}">
                    <a16:creationId xmlns:a16="http://schemas.microsoft.com/office/drawing/2014/main" id="{B8E31DD1-CD21-5013-C322-E6ABF8BCBE0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2400" y="8953500"/>
                <a:ext cx="1524000" cy="1524000"/>
              </a:xfrm>
              <a:prstGeom prst="rect">
                <a:avLst/>
              </a:prstGeom>
            </p:spPr>
          </p:pic>
          <p:pic>
            <p:nvPicPr>
              <p:cNvPr id="16" name="Graphic 15" descr="Wave with solid fill">
                <a:extLst>
                  <a:ext uri="{FF2B5EF4-FFF2-40B4-BE49-F238E27FC236}">
                    <a16:creationId xmlns:a16="http://schemas.microsoft.com/office/drawing/2014/main" id="{2F99C5A0-C56D-2E53-9846-C55100810F5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6800" y="8953500"/>
                <a:ext cx="1524000" cy="1524000"/>
              </a:xfrm>
              <a:prstGeom prst="rect">
                <a:avLst/>
              </a:prstGeom>
            </p:spPr>
          </p:pic>
          <p:pic>
            <p:nvPicPr>
              <p:cNvPr id="17" name="Graphic 16" descr="Wave with solid fill">
                <a:extLst>
                  <a:ext uri="{FF2B5EF4-FFF2-40B4-BE49-F238E27FC236}">
                    <a16:creationId xmlns:a16="http://schemas.microsoft.com/office/drawing/2014/main" id="{16671B08-04A6-4476-325E-BCCFACF1DC4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86000" y="8953500"/>
                <a:ext cx="1524000" cy="1524000"/>
              </a:xfrm>
              <a:prstGeom prst="rect">
                <a:avLst/>
              </a:prstGeom>
            </p:spPr>
          </p:pic>
        </p:grpSp>
        <p:grpSp>
          <p:nvGrpSpPr>
            <p:cNvPr id="18" name="Group 17">
              <a:extLst>
                <a:ext uri="{FF2B5EF4-FFF2-40B4-BE49-F238E27FC236}">
                  <a16:creationId xmlns:a16="http://schemas.microsoft.com/office/drawing/2014/main" id="{9CAD4088-D4E2-47B4-3588-597FF91E8A12}"/>
                </a:ext>
              </a:extLst>
            </p:cNvPr>
            <p:cNvGrpSpPr/>
            <p:nvPr/>
          </p:nvGrpSpPr>
          <p:grpSpPr>
            <a:xfrm>
              <a:off x="10820400" y="8953500"/>
              <a:ext cx="3962400" cy="1524000"/>
              <a:chOff x="-152400" y="8953500"/>
              <a:chExt cx="3962400" cy="1524000"/>
            </a:xfrm>
          </p:grpSpPr>
          <p:pic>
            <p:nvPicPr>
              <p:cNvPr id="19" name="Graphic 18" descr="Wave with solid fill">
                <a:extLst>
                  <a:ext uri="{FF2B5EF4-FFF2-40B4-BE49-F238E27FC236}">
                    <a16:creationId xmlns:a16="http://schemas.microsoft.com/office/drawing/2014/main" id="{97D946E3-32D4-EF01-87B5-DD4F4B2E400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2400" y="8953500"/>
                <a:ext cx="1524000" cy="1524000"/>
              </a:xfrm>
              <a:prstGeom prst="rect">
                <a:avLst/>
              </a:prstGeom>
            </p:spPr>
          </p:pic>
          <p:pic>
            <p:nvPicPr>
              <p:cNvPr id="20" name="Graphic 19" descr="Wave with solid fill">
                <a:extLst>
                  <a:ext uri="{FF2B5EF4-FFF2-40B4-BE49-F238E27FC236}">
                    <a16:creationId xmlns:a16="http://schemas.microsoft.com/office/drawing/2014/main" id="{1CA063F7-9875-372F-0A15-491F8BDCFFF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6800" y="8953500"/>
                <a:ext cx="1524000" cy="1524000"/>
              </a:xfrm>
              <a:prstGeom prst="rect">
                <a:avLst/>
              </a:prstGeom>
            </p:spPr>
          </p:pic>
          <p:pic>
            <p:nvPicPr>
              <p:cNvPr id="21" name="Graphic 20" descr="Wave with solid fill">
                <a:extLst>
                  <a:ext uri="{FF2B5EF4-FFF2-40B4-BE49-F238E27FC236}">
                    <a16:creationId xmlns:a16="http://schemas.microsoft.com/office/drawing/2014/main" id="{574E9FDF-3DC0-B393-BC72-4583B3B1CE9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86000" y="8953500"/>
                <a:ext cx="1524000" cy="1524000"/>
              </a:xfrm>
              <a:prstGeom prst="rect">
                <a:avLst/>
              </a:prstGeom>
            </p:spPr>
          </p:pic>
        </p:grpSp>
        <p:grpSp>
          <p:nvGrpSpPr>
            <p:cNvPr id="22" name="Group 21">
              <a:extLst>
                <a:ext uri="{FF2B5EF4-FFF2-40B4-BE49-F238E27FC236}">
                  <a16:creationId xmlns:a16="http://schemas.microsoft.com/office/drawing/2014/main" id="{529231EA-F7CF-774C-465F-DBBE09BC5F4E}"/>
                </a:ext>
              </a:extLst>
            </p:cNvPr>
            <p:cNvGrpSpPr/>
            <p:nvPr/>
          </p:nvGrpSpPr>
          <p:grpSpPr>
            <a:xfrm>
              <a:off x="14478000" y="8953500"/>
              <a:ext cx="2743200" cy="1524000"/>
              <a:chOff x="-152400" y="8953500"/>
              <a:chExt cx="2743200" cy="1524000"/>
            </a:xfrm>
          </p:grpSpPr>
          <p:pic>
            <p:nvPicPr>
              <p:cNvPr id="23" name="Graphic 22" descr="Wave with solid fill">
                <a:extLst>
                  <a:ext uri="{FF2B5EF4-FFF2-40B4-BE49-F238E27FC236}">
                    <a16:creationId xmlns:a16="http://schemas.microsoft.com/office/drawing/2014/main" id="{89CABBDD-8EDD-84D7-EF22-E6972358050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2400" y="8953500"/>
                <a:ext cx="1524000" cy="1524000"/>
              </a:xfrm>
              <a:prstGeom prst="rect">
                <a:avLst/>
              </a:prstGeom>
            </p:spPr>
          </p:pic>
          <p:pic>
            <p:nvPicPr>
              <p:cNvPr id="24" name="Graphic 23" descr="Wave with solid fill">
                <a:extLst>
                  <a:ext uri="{FF2B5EF4-FFF2-40B4-BE49-F238E27FC236}">
                    <a16:creationId xmlns:a16="http://schemas.microsoft.com/office/drawing/2014/main" id="{1E027BEE-6ADB-544D-00A7-3EB75530991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6800" y="8953500"/>
                <a:ext cx="1524000" cy="1524000"/>
              </a:xfrm>
              <a:prstGeom prst="rect">
                <a:avLst/>
              </a:prstGeom>
            </p:spPr>
          </p:pic>
        </p:grpSp>
      </p:grpSp>
      <p:sp>
        <p:nvSpPr>
          <p:cNvPr id="35" name="TextBox 3">
            <a:extLst>
              <a:ext uri="{FF2B5EF4-FFF2-40B4-BE49-F238E27FC236}">
                <a16:creationId xmlns:a16="http://schemas.microsoft.com/office/drawing/2014/main" id="{EBEEA384-595D-FD5B-0260-68574E751CFA}"/>
              </a:ext>
            </a:extLst>
          </p:cNvPr>
          <p:cNvSpPr txBox="1"/>
          <p:nvPr/>
        </p:nvSpPr>
        <p:spPr>
          <a:xfrm>
            <a:off x="2816225" y="720001"/>
            <a:ext cx="6559550" cy="614207"/>
          </a:xfrm>
          <a:prstGeom prst="rect">
            <a:avLst/>
          </a:prstGeom>
        </p:spPr>
        <p:txBody>
          <a:bodyPr wrap="square" lIns="0" tIns="0" rIns="0" bIns="0" rtlCol="0" anchor="t">
            <a:spAutoFit/>
          </a:bodyPr>
          <a:lstStyle/>
          <a:p>
            <a:pPr algn="ctr">
              <a:lnSpc>
                <a:spcPts val="5205"/>
              </a:lnSpc>
              <a:spcBef>
                <a:spcPct val="0"/>
              </a:spcBef>
            </a:pPr>
            <a:r>
              <a:rPr lang="en-US" sz="3600" b="1" dirty="0">
                <a:solidFill>
                  <a:srgbClr val="404040"/>
                </a:solidFill>
                <a:latin typeface="Montserrat" pitchFamily="2" charset="77"/>
              </a:rPr>
              <a:t>THE DATA’S JOURNEY</a:t>
            </a:r>
          </a:p>
        </p:txBody>
      </p:sp>
      <p:sp>
        <p:nvSpPr>
          <p:cNvPr id="37" name="Freeform 7">
            <a:extLst>
              <a:ext uri="{FF2B5EF4-FFF2-40B4-BE49-F238E27FC236}">
                <a16:creationId xmlns:a16="http://schemas.microsoft.com/office/drawing/2014/main" id="{1BFD04B8-D236-9D96-EA37-62F8FAFBF266}"/>
              </a:ext>
            </a:extLst>
          </p:cNvPr>
          <p:cNvSpPr/>
          <p:nvPr/>
        </p:nvSpPr>
        <p:spPr>
          <a:xfrm>
            <a:off x="533521" y="2991702"/>
            <a:ext cx="2694015" cy="1071001"/>
          </a:xfrm>
          <a:custGeom>
            <a:avLst/>
            <a:gdLst/>
            <a:ahLst/>
            <a:cxnLst>
              <a:cxn ang="0">
                <a:pos x="wd2" y="hd2"/>
              </a:cxn>
              <a:cxn ang="5400000">
                <a:pos x="wd2" y="hd2"/>
              </a:cxn>
              <a:cxn ang="10800000">
                <a:pos x="wd2" y="hd2"/>
              </a:cxn>
              <a:cxn ang="16200000">
                <a:pos x="wd2" y="hd2"/>
              </a:cxn>
            </a:cxnLst>
            <a:rect l="0" t="0" r="r" b="b"/>
            <a:pathLst>
              <a:path w="21600" h="21600" extrusionOk="0">
                <a:moveTo>
                  <a:pt x="21255" y="6991"/>
                </a:moveTo>
                <a:cubicBezTo>
                  <a:pt x="12526" y="6991"/>
                  <a:pt x="12526" y="6991"/>
                  <a:pt x="12526" y="6991"/>
                </a:cubicBezTo>
                <a:cubicBezTo>
                  <a:pt x="11663" y="3495"/>
                  <a:pt x="11663" y="3495"/>
                  <a:pt x="11663" y="3495"/>
                </a:cubicBezTo>
                <a:cubicBezTo>
                  <a:pt x="10800" y="0"/>
                  <a:pt x="10800" y="0"/>
                  <a:pt x="10800" y="0"/>
                </a:cubicBezTo>
                <a:cubicBezTo>
                  <a:pt x="9937" y="3495"/>
                  <a:pt x="9937" y="3495"/>
                  <a:pt x="9937" y="3495"/>
                </a:cubicBezTo>
                <a:cubicBezTo>
                  <a:pt x="9074" y="6991"/>
                  <a:pt x="9074" y="6991"/>
                  <a:pt x="9074" y="6991"/>
                </a:cubicBezTo>
                <a:cubicBezTo>
                  <a:pt x="1997" y="6991"/>
                  <a:pt x="1997" y="6991"/>
                  <a:pt x="1997" y="6991"/>
                </a:cubicBezTo>
                <a:cubicBezTo>
                  <a:pt x="888" y="6991"/>
                  <a:pt x="0" y="10307"/>
                  <a:pt x="0" y="14340"/>
                </a:cubicBezTo>
                <a:cubicBezTo>
                  <a:pt x="0" y="18373"/>
                  <a:pt x="888" y="21600"/>
                  <a:pt x="1997" y="21600"/>
                </a:cubicBezTo>
                <a:cubicBezTo>
                  <a:pt x="21255" y="21600"/>
                  <a:pt x="21255" y="21600"/>
                  <a:pt x="21255" y="21600"/>
                </a:cubicBezTo>
                <a:cubicBezTo>
                  <a:pt x="21452" y="21600"/>
                  <a:pt x="21600" y="21062"/>
                  <a:pt x="21600" y="20345"/>
                </a:cubicBezTo>
                <a:cubicBezTo>
                  <a:pt x="21600" y="8335"/>
                  <a:pt x="21600" y="8335"/>
                  <a:pt x="21600" y="8335"/>
                </a:cubicBezTo>
                <a:cubicBezTo>
                  <a:pt x="21600" y="7618"/>
                  <a:pt x="21452" y="6991"/>
                  <a:pt x="21255" y="6991"/>
                </a:cubicBezTo>
                <a:close/>
              </a:path>
            </a:pathLst>
          </a:custGeom>
          <a:solidFill>
            <a:srgbClr val="B1403F">
              <a:alpha val="20000"/>
            </a:srgbClr>
          </a:solidFill>
          <a:ln w="12700">
            <a:miter lim="400000"/>
          </a:ln>
        </p:spPr>
        <p:txBody>
          <a:bodyPr lIns="30479" rIns="30479"/>
          <a:lstStyle/>
          <a:p>
            <a:endParaRPr sz="1200"/>
          </a:p>
        </p:txBody>
      </p:sp>
      <p:sp>
        <p:nvSpPr>
          <p:cNvPr id="38" name="Freeform 8">
            <a:extLst>
              <a:ext uri="{FF2B5EF4-FFF2-40B4-BE49-F238E27FC236}">
                <a16:creationId xmlns:a16="http://schemas.microsoft.com/office/drawing/2014/main" id="{AA796C8F-D2D4-06BE-4F9E-97B9EDFA647A}"/>
              </a:ext>
            </a:extLst>
          </p:cNvPr>
          <p:cNvSpPr/>
          <p:nvPr/>
        </p:nvSpPr>
        <p:spPr>
          <a:xfrm>
            <a:off x="9054725" y="2972552"/>
            <a:ext cx="2694015" cy="1095174"/>
          </a:xfrm>
          <a:custGeom>
            <a:avLst/>
            <a:gdLst/>
            <a:ahLst/>
            <a:cxnLst>
              <a:cxn ang="0">
                <a:pos x="wd2" y="hd2"/>
              </a:cxn>
              <a:cxn ang="5400000">
                <a:pos x="wd2" y="hd2"/>
              </a:cxn>
              <a:cxn ang="10800000">
                <a:pos x="wd2" y="hd2"/>
              </a:cxn>
              <a:cxn ang="16200000">
                <a:pos x="wd2" y="hd2"/>
              </a:cxn>
            </a:cxnLst>
            <a:rect l="0" t="0" r="r" b="b"/>
            <a:pathLst>
              <a:path w="21600" h="21600" extrusionOk="0">
                <a:moveTo>
                  <a:pt x="19603" y="21600"/>
                </a:moveTo>
                <a:cubicBezTo>
                  <a:pt x="345" y="21600"/>
                  <a:pt x="345" y="21600"/>
                  <a:pt x="345" y="21600"/>
                </a:cubicBezTo>
                <a:cubicBezTo>
                  <a:pt x="148" y="21600"/>
                  <a:pt x="0" y="20975"/>
                  <a:pt x="0" y="20261"/>
                </a:cubicBezTo>
                <a:cubicBezTo>
                  <a:pt x="0" y="8301"/>
                  <a:pt x="0" y="8301"/>
                  <a:pt x="0" y="8301"/>
                </a:cubicBezTo>
                <a:cubicBezTo>
                  <a:pt x="0" y="7587"/>
                  <a:pt x="148" y="7051"/>
                  <a:pt x="345" y="7051"/>
                </a:cubicBezTo>
                <a:cubicBezTo>
                  <a:pt x="9074" y="7051"/>
                  <a:pt x="9074" y="7051"/>
                  <a:pt x="9074" y="7051"/>
                </a:cubicBezTo>
                <a:cubicBezTo>
                  <a:pt x="9937" y="3570"/>
                  <a:pt x="9937" y="3570"/>
                  <a:pt x="9937" y="3570"/>
                </a:cubicBezTo>
                <a:cubicBezTo>
                  <a:pt x="10800" y="0"/>
                  <a:pt x="10800" y="0"/>
                  <a:pt x="10800" y="0"/>
                </a:cubicBezTo>
                <a:cubicBezTo>
                  <a:pt x="11663" y="3570"/>
                  <a:pt x="11663" y="3570"/>
                  <a:pt x="11663" y="3570"/>
                </a:cubicBezTo>
                <a:cubicBezTo>
                  <a:pt x="12526" y="7051"/>
                  <a:pt x="12526" y="7051"/>
                  <a:pt x="12526" y="7051"/>
                </a:cubicBezTo>
                <a:cubicBezTo>
                  <a:pt x="19603" y="7051"/>
                  <a:pt x="19603" y="7051"/>
                  <a:pt x="19603" y="7051"/>
                </a:cubicBezTo>
                <a:cubicBezTo>
                  <a:pt x="20712" y="7051"/>
                  <a:pt x="21600" y="10264"/>
                  <a:pt x="21600" y="14281"/>
                </a:cubicBezTo>
                <a:cubicBezTo>
                  <a:pt x="21600" y="18298"/>
                  <a:pt x="20712" y="21600"/>
                  <a:pt x="19603" y="21600"/>
                </a:cubicBezTo>
                <a:close/>
              </a:path>
            </a:pathLst>
          </a:custGeom>
          <a:solidFill>
            <a:srgbClr val="065280"/>
          </a:solidFill>
          <a:ln w="12700">
            <a:miter lim="400000"/>
          </a:ln>
        </p:spPr>
        <p:txBody>
          <a:bodyPr lIns="30479" rIns="30479"/>
          <a:lstStyle/>
          <a:p>
            <a:endParaRPr sz="1200"/>
          </a:p>
        </p:txBody>
      </p:sp>
      <p:sp>
        <p:nvSpPr>
          <p:cNvPr id="39" name="Freeform 9">
            <a:extLst>
              <a:ext uri="{FF2B5EF4-FFF2-40B4-BE49-F238E27FC236}">
                <a16:creationId xmlns:a16="http://schemas.microsoft.com/office/drawing/2014/main" id="{01E2FDAC-AE88-C89E-F430-7A9E707BB2A6}"/>
              </a:ext>
            </a:extLst>
          </p:cNvPr>
          <p:cNvSpPr/>
          <p:nvPr/>
        </p:nvSpPr>
        <p:spPr>
          <a:xfrm flipV="1">
            <a:off x="3373922" y="3000567"/>
            <a:ext cx="2694015" cy="1079669"/>
          </a:xfrm>
          <a:custGeom>
            <a:avLst/>
            <a:gdLst/>
            <a:ahLst/>
            <a:cxnLst>
              <a:cxn ang="0">
                <a:pos x="wd2" y="hd2"/>
              </a:cxn>
              <a:cxn ang="5400000">
                <a:pos x="wd2" y="hd2"/>
              </a:cxn>
              <a:cxn ang="10800000">
                <a:pos x="wd2" y="hd2"/>
              </a:cxn>
              <a:cxn ang="16200000">
                <a:pos x="wd2" y="hd2"/>
              </a:cxn>
            </a:cxnLst>
            <a:rect l="0" t="0" r="r" b="b"/>
            <a:pathLst>
              <a:path w="21600" h="21600" extrusionOk="0">
                <a:moveTo>
                  <a:pt x="21255" y="0"/>
                </a:moveTo>
                <a:cubicBezTo>
                  <a:pt x="345" y="0"/>
                  <a:pt x="345" y="0"/>
                  <a:pt x="345" y="0"/>
                </a:cubicBezTo>
                <a:cubicBezTo>
                  <a:pt x="148" y="0"/>
                  <a:pt x="0" y="625"/>
                  <a:pt x="0" y="1339"/>
                </a:cubicBezTo>
                <a:cubicBezTo>
                  <a:pt x="0" y="13299"/>
                  <a:pt x="0" y="13299"/>
                  <a:pt x="0" y="13299"/>
                </a:cubicBezTo>
                <a:cubicBezTo>
                  <a:pt x="0" y="14013"/>
                  <a:pt x="148" y="14549"/>
                  <a:pt x="345" y="14549"/>
                </a:cubicBezTo>
                <a:cubicBezTo>
                  <a:pt x="9074" y="14549"/>
                  <a:pt x="9074" y="14549"/>
                  <a:pt x="9074" y="14549"/>
                </a:cubicBezTo>
                <a:cubicBezTo>
                  <a:pt x="9937" y="18030"/>
                  <a:pt x="9937" y="18030"/>
                  <a:pt x="9937" y="18030"/>
                </a:cubicBezTo>
                <a:cubicBezTo>
                  <a:pt x="10800" y="21600"/>
                  <a:pt x="10800" y="21600"/>
                  <a:pt x="10800" y="21600"/>
                </a:cubicBezTo>
                <a:cubicBezTo>
                  <a:pt x="11663" y="18030"/>
                  <a:pt x="11663" y="18030"/>
                  <a:pt x="11663" y="18030"/>
                </a:cubicBezTo>
                <a:cubicBezTo>
                  <a:pt x="12526" y="14549"/>
                  <a:pt x="12526" y="14549"/>
                  <a:pt x="12526" y="14549"/>
                </a:cubicBezTo>
                <a:cubicBezTo>
                  <a:pt x="21255" y="14549"/>
                  <a:pt x="21255" y="14549"/>
                  <a:pt x="21255" y="14549"/>
                </a:cubicBezTo>
                <a:cubicBezTo>
                  <a:pt x="21452" y="14549"/>
                  <a:pt x="21600" y="14013"/>
                  <a:pt x="21600" y="13299"/>
                </a:cubicBezTo>
                <a:cubicBezTo>
                  <a:pt x="21600" y="1339"/>
                  <a:pt x="21600" y="1339"/>
                  <a:pt x="21600" y="1339"/>
                </a:cubicBezTo>
                <a:cubicBezTo>
                  <a:pt x="21600" y="625"/>
                  <a:pt x="21452" y="0"/>
                  <a:pt x="21255" y="0"/>
                </a:cubicBezTo>
                <a:close/>
              </a:path>
            </a:pathLst>
          </a:custGeom>
          <a:solidFill>
            <a:srgbClr val="BFB5ED"/>
          </a:solidFill>
          <a:ln w="12700">
            <a:miter lim="400000"/>
          </a:ln>
        </p:spPr>
        <p:txBody>
          <a:bodyPr lIns="30479" rIns="30479"/>
          <a:lstStyle/>
          <a:p>
            <a:endParaRPr lang="en-DK" sz="1200" dirty="0"/>
          </a:p>
        </p:txBody>
      </p:sp>
      <p:sp>
        <p:nvSpPr>
          <p:cNvPr id="50" name="Rectangle 33">
            <a:extLst>
              <a:ext uri="{FF2B5EF4-FFF2-40B4-BE49-F238E27FC236}">
                <a16:creationId xmlns:a16="http://schemas.microsoft.com/office/drawing/2014/main" id="{20925914-2917-49B2-E895-2981264F4D26}"/>
              </a:ext>
            </a:extLst>
          </p:cNvPr>
          <p:cNvSpPr txBox="1"/>
          <p:nvPr/>
        </p:nvSpPr>
        <p:spPr>
          <a:xfrm>
            <a:off x="9213827" y="3589641"/>
            <a:ext cx="2243628" cy="246221"/>
          </a:xfrm>
          <a:prstGeom prst="rect">
            <a:avLst/>
          </a:prstGeom>
          <a:solidFill>
            <a:srgbClr val="065280"/>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lvl1pPr>
              <a:defRPr sz="3400">
                <a:solidFill>
                  <a:srgbClr val="FFFFFF"/>
                </a:solidFill>
                <a:latin typeface="Montserrat Bold"/>
                <a:ea typeface="Montserrat Bold"/>
                <a:cs typeface="Montserrat Bold"/>
                <a:sym typeface="Montserrat Bold"/>
              </a:defRPr>
            </a:lvl1pPr>
          </a:lstStyle>
          <a:p>
            <a:r>
              <a:rPr lang="en-US" sz="1600" dirty="0"/>
              <a:t>MODEL EVALUATION</a:t>
            </a:r>
            <a:endParaRPr sz="1600" dirty="0"/>
          </a:p>
        </p:txBody>
      </p:sp>
      <p:sp>
        <p:nvSpPr>
          <p:cNvPr id="51" name="Freeform 9">
            <a:extLst>
              <a:ext uri="{FF2B5EF4-FFF2-40B4-BE49-F238E27FC236}">
                <a16:creationId xmlns:a16="http://schemas.microsoft.com/office/drawing/2014/main" id="{3C8C8F90-F01C-2534-2BCE-F8C869812AE5}"/>
              </a:ext>
            </a:extLst>
          </p:cNvPr>
          <p:cNvSpPr/>
          <p:nvPr/>
        </p:nvSpPr>
        <p:spPr>
          <a:xfrm flipV="1">
            <a:off x="6214324" y="2979437"/>
            <a:ext cx="2694014" cy="1095533"/>
          </a:xfrm>
          <a:custGeom>
            <a:avLst/>
            <a:gdLst/>
            <a:ahLst/>
            <a:cxnLst>
              <a:cxn ang="0">
                <a:pos x="wd2" y="hd2"/>
              </a:cxn>
              <a:cxn ang="5400000">
                <a:pos x="wd2" y="hd2"/>
              </a:cxn>
              <a:cxn ang="10800000">
                <a:pos x="wd2" y="hd2"/>
              </a:cxn>
              <a:cxn ang="16200000">
                <a:pos x="wd2" y="hd2"/>
              </a:cxn>
            </a:cxnLst>
            <a:rect l="0" t="0" r="r" b="b"/>
            <a:pathLst>
              <a:path w="21600" h="21600" extrusionOk="0">
                <a:moveTo>
                  <a:pt x="21255" y="0"/>
                </a:moveTo>
                <a:cubicBezTo>
                  <a:pt x="345" y="0"/>
                  <a:pt x="345" y="0"/>
                  <a:pt x="345" y="0"/>
                </a:cubicBezTo>
                <a:cubicBezTo>
                  <a:pt x="148" y="0"/>
                  <a:pt x="0" y="625"/>
                  <a:pt x="0" y="1339"/>
                </a:cubicBezTo>
                <a:cubicBezTo>
                  <a:pt x="0" y="13299"/>
                  <a:pt x="0" y="13299"/>
                  <a:pt x="0" y="13299"/>
                </a:cubicBezTo>
                <a:cubicBezTo>
                  <a:pt x="0" y="14013"/>
                  <a:pt x="148" y="14549"/>
                  <a:pt x="345" y="14549"/>
                </a:cubicBezTo>
                <a:cubicBezTo>
                  <a:pt x="9074" y="14549"/>
                  <a:pt x="9074" y="14549"/>
                  <a:pt x="9074" y="14549"/>
                </a:cubicBezTo>
                <a:cubicBezTo>
                  <a:pt x="9937" y="18030"/>
                  <a:pt x="9937" y="18030"/>
                  <a:pt x="9937" y="18030"/>
                </a:cubicBezTo>
                <a:cubicBezTo>
                  <a:pt x="10800" y="21600"/>
                  <a:pt x="10800" y="21600"/>
                  <a:pt x="10800" y="21600"/>
                </a:cubicBezTo>
                <a:cubicBezTo>
                  <a:pt x="11663" y="18030"/>
                  <a:pt x="11663" y="18030"/>
                  <a:pt x="11663" y="18030"/>
                </a:cubicBezTo>
                <a:cubicBezTo>
                  <a:pt x="12526" y="14549"/>
                  <a:pt x="12526" y="14549"/>
                  <a:pt x="12526" y="14549"/>
                </a:cubicBezTo>
                <a:cubicBezTo>
                  <a:pt x="21255" y="14549"/>
                  <a:pt x="21255" y="14549"/>
                  <a:pt x="21255" y="14549"/>
                </a:cubicBezTo>
                <a:cubicBezTo>
                  <a:pt x="21452" y="14549"/>
                  <a:pt x="21600" y="14013"/>
                  <a:pt x="21600" y="13299"/>
                </a:cubicBezTo>
                <a:cubicBezTo>
                  <a:pt x="21600" y="1339"/>
                  <a:pt x="21600" y="1339"/>
                  <a:pt x="21600" y="1339"/>
                </a:cubicBezTo>
                <a:cubicBezTo>
                  <a:pt x="21600" y="625"/>
                  <a:pt x="21452" y="0"/>
                  <a:pt x="21255" y="0"/>
                </a:cubicBezTo>
                <a:close/>
              </a:path>
            </a:pathLst>
          </a:custGeom>
          <a:solidFill>
            <a:srgbClr val="8EB4E3"/>
          </a:solidFill>
          <a:ln w="12700">
            <a:miter lim="400000"/>
          </a:ln>
        </p:spPr>
        <p:txBody>
          <a:bodyPr lIns="30479" rIns="30479"/>
          <a:lstStyle/>
          <a:p>
            <a:endParaRPr sz="1200"/>
          </a:p>
        </p:txBody>
      </p:sp>
      <p:sp>
        <p:nvSpPr>
          <p:cNvPr id="53" name="Rectangle 33">
            <a:extLst>
              <a:ext uri="{FF2B5EF4-FFF2-40B4-BE49-F238E27FC236}">
                <a16:creationId xmlns:a16="http://schemas.microsoft.com/office/drawing/2014/main" id="{CFFC9EF7-C4B0-C389-403F-2438A83981A2}"/>
              </a:ext>
            </a:extLst>
          </p:cNvPr>
          <p:cNvSpPr txBox="1"/>
          <p:nvPr/>
        </p:nvSpPr>
        <p:spPr>
          <a:xfrm>
            <a:off x="6915138" y="3589641"/>
            <a:ext cx="1314462" cy="246221"/>
          </a:xfrm>
          <a:prstGeom prst="rect">
            <a:avLst/>
          </a:prstGeom>
          <a:solidFill>
            <a:srgbClr val="8EB4E3"/>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lvl1pPr>
              <a:defRPr sz="3400">
                <a:solidFill>
                  <a:srgbClr val="FFFFFF"/>
                </a:solidFill>
                <a:latin typeface="Montserrat Bold"/>
                <a:ea typeface="Montserrat Bold"/>
                <a:cs typeface="Montserrat Bold"/>
                <a:sym typeface="Montserrat Bold"/>
              </a:defRPr>
            </a:lvl1pPr>
          </a:lstStyle>
          <a:p>
            <a:r>
              <a:rPr lang="en-US" sz="1600" dirty="0"/>
              <a:t>MODELLING</a:t>
            </a:r>
            <a:endParaRPr sz="1600" dirty="0"/>
          </a:p>
        </p:txBody>
      </p:sp>
      <p:sp>
        <p:nvSpPr>
          <p:cNvPr id="54" name="Rectangle 33">
            <a:extLst>
              <a:ext uri="{FF2B5EF4-FFF2-40B4-BE49-F238E27FC236}">
                <a16:creationId xmlns:a16="http://schemas.microsoft.com/office/drawing/2014/main" id="{46871D1F-1B1E-8F55-1261-18C148FBEF7B}"/>
              </a:ext>
            </a:extLst>
          </p:cNvPr>
          <p:cNvSpPr txBox="1"/>
          <p:nvPr/>
        </p:nvSpPr>
        <p:spPr>
          <a:xfrm>
            <a:off x="880286" y="3589641"/>
            <a:ext cx="2019399" cy="24622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lvl1pPr>
              <a:defRPr sz="3400">
                <a:solidFill>
                  <a:srgbClr val="FFFFFF"/>
                </a:solidFill>
                <a:latin typeface="Montserrat Bold"/>
                <a:ea typeface="Montserrat Bold"/>
                <a:cs typeface="Montserrat Bold"/>
                <a:sym typeface="Montserrat Bold"/>
              </a:defRPr>
            </a:lvl1pPr>
          </a:lstStyle>
          <a:p>
            <a:r>
              <a:rPr lang="en-US" sz="1600" dirty="0"/>
              <a:t>DATA COLLECTION</a:t>
            </a:r>
            <a:endParaRPr sz="1600" dirty="0"/>
          </a:p>
        </p:txBody>
      </p:sp>
      <p:sp>
        <p:nvSpPr>
          <p:cNvPr id="56" name="TextBox 55">
            <a:extLst>
              <a:ext uri="{FF2B5EF4-FFF2-40B4-BE49-F238E27FC236}">
                <a16:creationId xmlns:a16="http://schemas.microsoft.com/office/drawing/2014/main" id="{0A694C3A-E68F-B4D7-85C3-81AFDE9284C3}"/>
              </a:ext>
            </a:extLst>
          </p:cNvPr>
          <p:cNvSpPr txBox="1"/>
          <p:nvPr/>
        </p:nvSpPr>
        <p:spPr>
          <a:xfrm>
            <a:off x="3574301" y="3436646"/>
            <a:ext cx="2239818" cy="584775"/>
          </a:xfrm>
          <a:prstGeom prst="rect">
            <a:avLst/>
          </a:prstGeom>
          <a:noFill/>
        </p:spPr>
        <p:txBody>
          <a:bodyPr wrap="square">
            <a:spAutoFit/>
          </a:bodyPr>
          <a:lstStyle/>
          <a:p>
            <a:pPr algn="ctr"/>
            <a:r>
              <a:rPr lang="en-US" sz="1600" b="1" dirty="0">
                <a:solidFill>
                  <a:schemeClr val="bg1"/>
                </a:solidFill>
                <a:latin typeface="Montserrat" pitchFamily="2" charset="77"/>
              </a:rPr>
              <a:t>EXPLORATORY DATA ANALYSIS</a:t>
            </a:r>
          </a:p>
        </p:txBody>
      </p:sp>
      <p:sp>
        <p:nvSpPr>
          <p:cNvPr id="59" name="Shape">
            <a:extLst>
              <a:ext uri="{FF2B5EF4-FFF2-40B4-BE49-F238E27FC236}">
                <a16:creationId xmlns:a16="http://schemas.microsoft.com/office/drawing/2014/main" id="{E07F6C67-95B2-F2F5-F51E-AAE5D6757D13}"/>
              </a:ext>
            </a:extLst>
          </p:cNvPr>
          <p:cNvSpPr/>
          <p:nvPr/>
        </p:nvSpPr>
        <p:spPr>
          <a:xfrm>
            <a:off x="4473498" y="2168502"/>
            <a:ext cx="603405" cy="695206"/>
          </a:xfrm>
          <a:custGeom>
            <a:avLst/>
            <a:gdLst/>
            <a:ahLst/>
            <a:cxnLst>
              <a:cxn ang="0">
                <a:pos x="wd2" y="hd2"/>
              </a:cxn>
              <a:cxn ang="5400000">
                <a:pos x="wd2" y="hd2"/>
              </a:cxn>
              <a:cxn ang="10800000">
                <a:pos x="wd2" y="hd2"/>
              </a:cxn>
              <a:cxn ang="16200000">
                <a:pos x="wd2" y="hd2"/>
              </a:cxn>
            </a:cxnLst>
            <a:rect l="0" t="0" r="r" b="b"/>
            <a:pathLst>
              <a:path w="21600" h="21600" extrusionOk="0">
                <a:moveTo>
                  <a:pt x="2445" y="18409"/>
                </a:moveTo>
                <a:cubicBezTo>
                  <a:pt x="4483" y="18409"/>
                  <a:pt x="4483" y="18409"/>
                  <a:pt x="4483" y="18409"/>
                </a:cubicBezTo>
                <a:cubicBezTo>
                  <a:pt x="4891" y="18409"/>
                  <a:pt x="5298" y="17918"/>
                  <a:pt x="5298" y="17427"/>
                </a:cubicBezTo>
                <a:cubicBezTo>
                  <a:pt x="5298" y="8100"/>
                  <a:pt x="5298" y="8100"/>
                  <a:pt x="5298" y="8100"/>
                </a:cubicBezTo>
                <a:cubicBezTo>
                  <a:pt x="5298" y="7609"/>
                  <a:pt x="4891" y="7118"/>
                  <a:pt x="4483" y="7118"/>
                </a:cubicBezTo>
                <a:cubicBezTo>
                  <a:pt x="2445" y="7118"/>
                  <a:pt x="2445" y="7118"/>
                  <a:pt x="2445" y="7118"/>
                </a:cubicBezTo>
                <a:cubicBezTo>
                  <a:pt x="2038" y="7118"/>
                  <a:pt x="1630" y="7609"/>
                  <a:pt x="1630" y="8100"/>
                </a:cubicBezTo>
                <a:cubicBezTo>
                  <a:pt x="1630" y="17427"/>
                  <a:pt x="1630" y="17427"/>
                  <a:pt x="1630" y="17427"/>
                </a:cubicBezTo>
                <a:cubicBezTo>
                  <a:pt x="1630" y="17918"/>
                  <a:pt x="2038" y="18409"/>
                  <a:pt x="2445" y="18409"/>
                </a:cubicBezTo>
                <a:close/>
                <a:moveTo>
                  <a:pt x="7336" y="18409"/>
                </a:moveTo>
                <a:cubicBezTo>
                  <a:pt x="9374" y="18409"/>
                  <a:pt x="9374" y="18409"/>
                  <a:pt x="9374" y="18409"/>
                </a:cubicBezTo>
                <a:cubicBezTo>
                  <a:pt x="9985" y="18409"/>
                  <a:pt x="10189" y="17918"/>
                  <a:pt x="10189" y="17427"/>
                </a:cubicBezTo>
                <a:cubicBezTo>
                  <a:pt x="10189" y="982"/>
                  <a:pt x="10189" y="982"/>
                  <a:pt x="10189" y="982"/>
                </a:cubicBezTo>
                <a:cubicBezTo>
                  <a:pt x="10189" y="491"/>
                  <a:pt x="9985" y="0"/>
                  <a:pt x="9374" y="0"/>
                </a:cubicBezTo>
                <a:cubicBezTo>
                  <a:pt x="7336" y="0"/>
                  <a:pt x="7336" y="0"/>
                  <a:pt x="7336" y="0"/>
                </a:cubicBezTo>
                <a:cubicBezTo>
                  <a:pt x="6928" y="0"/>
                  <a:pt x="6521" y="491"/>
                  <a:pt x="6521" y="982"/>
                </a:cubicBezTo>
                <a:cubicBezTo>
                  <a:pt x="6521" y="17427"/>
                  <a:pt x="6521" y="17427"/>
                  <a:pt x="6521" y="17427"/>
                </a:cubicBezTo>
                <a:cubicBezTo>
                  <a:pt x="6521" y="17918"/>
                  <a:pt x="6928" y="18409"/>
                  <a:pt x="7336" y="18409"/>
                </a:cubicBezTo>
                <a:close/>
                <a:moveTo>
                  <a:pt x="12226" y="18409"/>
                </a:moveTo>
                <a:cubicBezTo>
                  <a:pt x="14468" y="18409"/>
                  <a:pt x="14468" y="18409"/>
                  <a:pt x="14468" y="18409"/>
                </a:cubicBezTo>
                <a:cubicBezTo>
                  <a:pt x="14875" y="18409"/>
                  <a:pt x="15079" y="17918"/>
                  <a:pt x="15079" y="17427"/>
                </a:cubicBezTo>
                <a:cubicBezTo>
                  <a:pt x="15079" y="4909"/>
                  <a:pt x="15079" y="4909"/>
                  <a:pt x="15079" y="4909"/>
                </a:cubicBezTo>
                <a:cubicBezTo>
                  <a:pt x="15079" y="4418"/>
                  <a:pt x="14875" y="3927"/>
                  <a:pt x="14468" y="3927"/>
                </a:cubicBezTo>
                <a:cubicBezTo>
                  <a:pt x="12226" y="3927"/>
                  <a:pt x="12226" y="3927"/>
                  <a:pt x="12226" y="3927"/>
                </a:cubicBezTo>
                <a:cubicBezTo>
                  <a:pt x="11819" y="3927"/>
                  <a:pt x="11411" y="4418"/>
                  <a:pt x="11411" y="4909"/>
                </a:cubicBezTo>
                <a:cubicBezTo>
                  <a:pt x="11411" y="17427"/>
                  <a:pt x="11411" y="17427"/>
                  <a:pt x="11411" y="17427"/>
                </a:cubicBezTo>
                <a:cubicBezTo>
                  <a:pt x="11411" y="17918"/>
                  <a:pt x="11819" y="18409"/>
                  <a:pt x="12226" y="18409"/>
                </a:cubicBezTo>
                <a:close/>
                <a:moveTo>
                  <a:pt x="12430" y="5155"/>
                </a:moveTo>
                <a:cubicBezTo>
                  <a:pt x="14264" y="5155"/>
                  <a:pt x="14264" y="5155"/>
                  <a:pt x="14264" y="5155"/>
                </a:cubicBezTo>
                <a:cubicBezTo>
                  <a:pt x="14264" y="17182"/>
                  <a:pt x="14264" y="17182"/>
                  <a:pt x="14264" y="17182"/>
                </a:cubicBezTo>
                <a:cubicBezTo>
                  <a:pt x="12430" y="17182"/>
                  <a:pt x="12430" y="17182"/>
                  <a:pt x="12430" y="17182"/>
                </a:cubicBezTo>
                <a:lnTo>
                  <a:pt x="12430" y="5155"/>
                </a:lnTo>
                <a:close/>
                <a:moveTo>
                  <a:pt x="17321" y="18409"/>
                </a:moveTo>
                <a:cubicBezTo>
                  <a:pt x="19358" y="18409"/>
                  <a:pt x="19358" y="18409"/>
                  <a:pt x="19358" y="18409"/>
                </a:cubicBezTo>
                <a:cubicBezTo>
                  <a:pt x="19766" y="18409"/>
                  <a:pt x="20174" y="17918"/>
                  <a:pt x="20174" y="17427"/>
                </a:cubicBezTo>
                <a:cubicBezTo>
                  <a:pt x="20174" y="11536"/>
                  <a:pt x="20174" y="11536"/>
                  <a:pt x="20174" y="11536"/>
                </a:cubicBezTo>
                <a:cubicBezTo>
                  <a:pt x="20174" y="11045"/>
                  <a:pt x="19766" y="10800"/>
                  <a:pt x="19358" y="10800"/>
                </a:cubicBezTo>
                <a:cubicBezTo>
                  <a:pt x="17321" y="10800"/>
                  <a:pt x="17321" y="10800"/>
                  <a:pt x="17321" y="10800"/>
                </a:cubicBezTo>
                <a:cubicBezTo>
                  <a:pt x="16709" y="10800"/>
                  <a:pt x="16506" y="11045"/>
                  <a:pt x="16506" y="11536"/>
                </a:cubicBezTo>
                <a:cubicBezTo>
                  <a:pt x="16506" y="17427"/>
                  <a:pt x="16506" y="17427"/>
                  <a:pt x="16506" y="17427"/>
                </a:cubicBezTo>
                <a:cubicBezTo>
                  <a:pt x="16506" y="17918"/>
                  <a:pt x="16709" y="18409"/>
                  <a:pt x="17321" y="18409"/>
                </a:cubicBezTo>
                <a:close/>
                <a:moveTo>
                  <a:pt x="20785" y="19391"/>
                </a:moveTo>
                <a:cubicBezTo>
                  <a:pt x="1019" y="19391"/>
                  <a:pt x="1019" y="19391"/>
                  <a:pt x="1019" y="19391"/>
                </a:cubicBezTo>
                <a:cubicBezTo>
                  <a:pt x="408" y="19391"/>
                  <a:pt x="0" y="19882"/>
                  <a:pt x="0" y="20618"/>
                </a:cubicBezTo>
                <a:cubicBezTo>
                  <a:pt x="0" y="21109"/>
                  <a:pt x="408" y="21600"/>
                  <a:pt x="1019" y="21600"/>
                </a:cubicBezTo>
                <a:cubicBezTo>
                  <a:pt x="20785" y="21600"/>
                  <a:pt x="20785" y="21600"/>
                  <a:pt x="20785" y="21600"/>
                </a:cubicBezTo>
                <a:cubicBezTo>
                  <a:pt x="21192" y="21600"/>
                  <a:pt x="21600" y="21109"/>
                  <a:pt x="21600" y="20618"/>
                </a:cubicBezTo>
                <a:cubicBezTo>
                  <a:pt x="21600" y="19882"/>
                  <a:pt x="21192" y="19391"/>
                  <a:pt x="20785" y="19391"/>
                </a:cubicBezTo>
                <a:close/>
              </a:path>
            </a:pathLst>
          </a:custGeom>
          <a:solidFill>
            <a:srgbClr val="404040"/>
          </a:solidFill>
          <a:ln w="12700">
            <a:miter lim="400000"/>
          </a:ln>
        </p:spPr>
        <p:txBody>
          <a:bodyPr lIns="81279" tIns="81279" rIns="81279" bIns="81279"/>
          <a:lstStyle/>
          <a:p>
            <a:endParaRPr sz="1200"/>
          </a:p>
        </p:txBody>
      </p:sp>
      <p:sp>
        <p:nvSpPr>
          <p:cNvPr id="60" name="Shape">
            <a:extLst>
              <a:ext uri="{FF2B5EF4-FFF2-40B4-BE49-F238E27FC236}">
                <a16:creationId xmlns:a16="http://schemas.microsoft.com/office/drawing/2014/main" id="{D09D6B30-BBF8-546F-DF0D-9CD55F576823}"/>
              </a:ext>
            </a:extLst>
          </p:cNvPr>
          <p:cNvSpPr>
            <a:spLocks noChangeAspect="1"/>
          </p:cNvSpPr>
          <p:nvPr/>
        </p:nvSpPr>
        <p:spPr>
          <a:xfrm>
            <a:off x="4927600" y="2108200"/>
            <a:ext cx="466204" cy="466204"/>
          </a:xfrm>
          <a:custGeom>
            <a:avLst/>
            <a:gdLst/>
            <a:ahLst/>
            <a:cxnLst>
              <a:cxn ang="0">
                <a:pos x="wd2" y="hd2"/>
              </a:cxn>
              <a:cxn ang="5400000">
                <a:pos x="wd2" y="hd2"/>
              </a:cxn>
              <a:cxn ang="10800000">
                <a:pos x="wd2" y="hd2"/>
              </a:cxn>
              <a:cxn ang="16200000">
                <a:pos x="wd2" y="hd2"/>
              </a:cxn>
            </a:cxnLst>
            <a:rect l="0" t="0" r="r" b="b"/>
            <a:pathLst>
              <a:path w="21380" h="21380" extrusionOk="0">
                <a:moveTo>
                  <a:pt x="20722" y="17912"/>
                </a:moveTo>
                <a:cubicBezTo>
                  <a:pt x="15805" y="12995"/>
                  <a:pt x="15805" y="12995"/>
                  <a:pt x="15805" y="12995"/>
                </a:cubicBezTo>
                <a:cubicBezTo>
                  <a:pt x="15102" y="14224"/>
                  <a:pt x="14049" y="15102"/>
                  <a:pt x="12995" y="15805"/>
                </a:cubicBezTo>
                <a:cubicBezTo>
                  <a:pt x="17912" y="20722"/>
                  <a:pt x="17912" y="20722"/>
                  <a:pt x="17912" y="20722"/>
                </a:cubicBezTo>
                <a:cubicBezTo>
                  <a:pt x="18615" y="21600"/>
                  <a:pt x="20020" y="21600"/>
                  <a:pt x="20722" y="20722"/>
                </a:cubicBezTo>
                <a:cubicBezTo>
                  <a:pt x="21600" y="20020"/>
                  <a:pt x="21600" y="18790"/>
                  <a:pt x="20722" y="17912"/>
                </a:cubicBezTo>
                <a:close/>
                <a:moveTo>
                  <a:pt x="15980" y="8078"/>
                </a:moveTo>
                <a:cubicBezTo>
                  <a:pt x="15980" y="3512"/>
                  <a:pt x="12468" y="0"/>
                  <a:pt x="7902" y="0"/>
                </a:cubicBezTo>
                <a:cubicBezTo>
                  <a:pt x="3512" y="0"/>
                  <a:pt x="0" y="3512"/>
                  <a:pt x="0" y="8078"/>
                </a:cubicBezTo>
                <a:cubicBezTo>
                  <a:pt x="0" y="12468"/>
                  <a:pt x="3512" y="15980"/>
                  <a:pt x="7902" y="15980"/>
                </a:cubicBezTo>
                <a:cubicBezTo>
                  <a:pt x="12468" y="15980"/>
                  <a:pt x="15980" y="12468"/>
                  <a:pt x="15980" y="8078"/>
                </a:cubicBezTo>
                <a:close/>
                <a:moveTo>
                  <a:pt x="7902" y="14049"/>
                </a:moveTo>
                <a:cubicBezTo>
                  <a:pt x="4566" y="14049"/>
                  <a:pt x="1932" y="11239"/>
                  <a:pt x="1932" y="8078"/>
                </a:cubicBezTo>
                <a:cubicBezTo>
                  <a:pt x="1932" y="4741"/>
                  <a:pt x="4566" y="1932"/>
                  <a:pt x="7902" y="1932"/>
                </a:cubicBezTo>
                <a:cubicBezTo>
                  <a:pt x="11239" y="1932"/>
                  <a:pt x="14049" y="4741"/>
                  <a:pt x="14049" y="8078"/>
                </a:cubicBezTo>
                <a:cubicBezTo>
                  <a:pt x="14049" y="11239"/>
                  <a:pt x="11239" y="14049"/>
                  <a:pt x="7902" y="14049"/>
                </a:cubicBezTo>
                <a:close/>
                <a:moveTo>
                  <a:pt x="3337" y="8078"/>
                </a:moveTo>
                <a:cubicBezTo>
                  <a:pt x="4566" y="8078"/>
                  <a:pt x="4566" y="8078"/>
                  <a:pt x="4566" y="8078"/>
                </a:cubicBezTo>
                <a:cubicBezTo>
                  <a:pt x="4566" y="6146"/>
                  <a:pt x="6146" y="4741"/>
                  <a:pt x="7902" y="4741"/>
                </a:cubicBezTo>
                <a:cubicBezTo>
                  <a:pt x="7902" y="3337"/>
                  <a:pt x="7902" y="3337"/>
                  <a:pt x="7902" y="3337"/>
                </a:cubicBezTo>
                <a:cubicBezTo>
                  <a:pt x="5444" y="3337"/>
                  <a:pt x="3337" y="5444"/>
                  <a:pt x="3337" y="8078"/>
                </a:cubicBezTo>
                <a:close/>
              </a:path>
            </a:pathLst>
          </a:custGeom>
          <a:solidFill>
            <a:srgbClr val="404040"/>
          </a:solidFill>
          <a:ln w="12700">
            <a:miter lim="400000"/>
          </a:ln>
        </p:spPr>
        <p:txBody>
          <a:bodyPr lIns="81279" tIns="81279" rIns="81279" bIns="81279"/>
          <a:lstStyle/>
          <a:p>
            <a:endParaRPr sz="1200"/>
          </a:p>
        </p:txBody>
      </p:sp>
      <p:sp>
        <p:nvSpPr>
          <p:cNvPr id="63" name="Shape">
            <a:extLst>
              <a:ext uri="{FF2B5EF4-FFF2-40B4-BE49-F238E27FC236}">
                <a16:creationId xmlns:a16="http://schemas.microsoft.com/office/drawing/2014/main" id="{1C3AE5CD-B4BF-1B12-A1F6-2CCA288BE29F}"/>
              </a:ext>
            </a:extLst>
          </p:cNvPr>
          <p:cNvSpPr>
            <a:spLocks noChangeAspect="1"/>
          </p:cNvSpPr>
          <p:nvPr/>
        </p:nvSpPr>
        <p:spPr>
          <a:xfrm>
            <a:off x="1491155" y="2168501"/>
            <a:ext cx="751892" cy="672000"/>
          </a:xfrm>
          <a:custGeom>
            <a:avLst/>
            <a:gdLst/>
            <a:ahLst/>
            <a:cxnLst>
              <a:cxn ang="0">
                <a:pos x="wd2" y="hd2"/>
              </a:cxn>
              <a:cxn ang="5400000">
                <a:pos x="wd2" y="hd2"/>
              </a:cxn>
              <a:cxn ang="10800000">
                <a:pos x="wd2" y="hd2"/>
              </a:cxn>
              <a:cxn ang="16200000">
                <a:pos x="wd2" y="hd2"/>
              </a:cxn>
            </a:cxnLst>
            <a:rect l="0" t="0" r="r" b="b"/>
            <a:pathLst>
              <a:path w="21600" h="21600" extrusionOk="0">
                <a:moveTo>
                  <a:pt x="10354" y="14727"/>
                </a:moveTo>
                <a:cubicBezTo>
                  <a:pt x="5355" y="7855"/>
                  <a:pt x="5355" y="7855"/>
                  <a:pt x="5355" y="7855"/>
                </a:cubicBezTo>
                <a:cubicBezTo>
                  <a:pt x="8033" y="7855"/>
                  <a:pt x="8033" y="7855"/>
                  <a:pt x="8033" y="7855"/>
                </a:cubicBezTo>
                <a:cubicBezTo>
                  <a:pt x="8033" y="0"/>
                  <a:pt x="8033" y="0"/>
                  <a:pt x="8033" y="0"/>
                </a:cubicBezTo>
                <a:cubicBezTo>
                  <a:pt x="13388" y="0"/>
                  <a:pt x="13388" y="0"/>
                  <a:pt x="13388" y="0"/>
                </a:cubicBezTo>
                <a:cubicBezTo>
                  <a:pt x="13388" y="7855"/>
                  <a:pt x="13388" y="7855"/>
                  <a:pt x="13388" y="7855"/>
                </a:cubicBezTo>
                <a:cubicBezTo>
                  <a:pt x="16066" y="7855"/>
                  <a:pt x="16066" y="7855"/>
                  <a:pt x="16066" y="7855"/>
                </a:cubicBezTo>
                <a:cubicBezTo>
                  <a:pt x="11246" y="14727"/>
                  <a:pt x="11246" y="14727"/>
                  <a:pt x="11246" y="14727"/>
                </a:cubicBezTo>
                <a:lnTo>
                  <a:pt x="10354" y="14727"/>
                </a:lnTo>
                <a:close/>
                <a:moveTo>
                  <a:pt x="0" y="11782"/>
                </a:moveTo>
                <a:cubicBezTo>
                  <a:pt x="2678" y="4909"/>
                  <a:pt x="2678" y="4909"/>
                  <a:pt x="2678" y="4909"/>
                </a:cubicBezTo>
                <a:cubicBezTo>
                  <a:pt x="6069" y="4909"/>
                  <a:pt x="6069" y="4909"/>
                  <a:pt x="6069" y="4909"/>
                </a:cubicBezTo>
                <a:cubicBezTo>
                  <a:pt x="6069" y="6873"/>
                  <a:pt x="6069" y="6873"/>
                  <a:pt x="6069" y="6873"/>
                </a:cubicBezTo>
                <a:cubicBezTo>
                  <a:pt x="4106" y="6873"/>
                  <a:pt x="4106" y="6873"/>
                  <a:pt x="4106" y="6873"/>
                </a:cubicBezTo>
                <a:cubicBezTo>
                  <a:pt x="2321" y="11782"/>
                  <a:pt x="2321" y="11782"/>
                  <a:pt x="2321" y="11782"/>
                </a:cubicBezTo>
                <a:cubicBezTo>
                  <a:pt x="6783" y="11782"/>
                  <a:pt x="6783" y="11782"/>
                  <a:pt x="6783" y="11782"/>
                </a:cubicBezTo>
                <a:cubicBezTo>
                  <a:pt x="6783" y="14335"/>
                  <a:pt x="8569" y="16298"/>
                  <a:pt x="10711" y="16298"/>
                </a:cubicBezTo>
                <a:cubicBezTo>
                  <a:pt x="13031" y="16298"/>
                  <a:pt x="14817" y="14335"/>
                  <a:pt x="14817" y="11782"/>
                </a:cubicBezTo>
                <a:cubicBezTo>
                  <a:pt x="19279" y="11782"/>
                  <a:pt x="19279" y="11782"/>
                  <a:pt x="19279" y="11782"/>
                </a:cubicBezTo>
                <a:cubicBezTo>
                  <a:pt x="17494" y="6873"/>
                  <a:pt x="17494" y="6873"/>
                  <a:pt x="17494" y="6873"/>
                </a:cubicBezTo>
                <a:cubicBezTo>
                  <a:pt x="15531" y="6873"/>
                  <a:pt x="15531" y="6873"/>
                  <a:pt x="15531" y="6873"/>
                </a:cubicBezTo>
                <a:cubicBezTo>
                  <a:pt x="15531" y="4909"/>
                  <a:pt x="15531" y="4909"/>
                  <a:pt x="15531" y="4909"/>
                </a:cubicBezTo>
                <a:cubicBezTo>
                  <a:pt x="18744" y="4909"/>
                  <a:pt x="18744" y="4909"/>
                  <a:pt x="18744" y="4909"/>
                </a:cubicBezTo>
                <a:cubicBezTo>
                  <a:pt x="21600" y="11782"/>
                  <a:pt x="21600" y="11782"/>
                  <a:pt x="21600" y="11782"/>
                </a:cubicBezTo>
                <a:cubicBezTo>
                  <a:pt x="21600" y="21600"/>
                  <a:pt x="21600" y="21600"/>
                  <a:pt x="21600" y="21600"/>
                </a:cubicBezTo>
                <a:cubicBezTo>
                  <a:pt x="0" y="21600"/>
                  <a:pt x="0" y="21600"/>
                  <a:pt x="0" y="21600"/>
                </a:cubicBezTo>
                <a:lnTo>
                  <a:pt x="0" y="11782"/>
                </a:lnTo>
                <a:close/>
                <a:moveTo>
                  <a:pt x="0" y="11782"/>
                </a:moveTo>
                <a:cubicBezTo>
                  <a:pt x="0" y="11782"/>
                  <a:pt x="0" y="11782"/>
                  <a:pt x="0" y="11782"/>
                </a:cubicBezTo>
              </a:path>
            </a:pathLst>
          </a:custGeom>
          <a:solidFill>
            <a:srgbClr val="404040">
              <a:alpha val="30000"/>
            </a:srgbClr>
          </a:solidFill>
          <a:ln w="12700">
            <a:miter lim="400000"/>
          </a:ln>
        </p:spPr>
        <p:txBody>
          <a:bodyPr lIns="81279" tIns="81279" rIns="81279" bIns="81279"/>
          <a:lstStyle/>
          <a:p>
            <a:endParaRPr sz="1200"/>
          </a:p>
        </p:txBody>
      </p:sp>
      <p:sp>
        <p:nvSpPr>
          <p:cNvPr id="65" name="Shape">
            <a:extLst>
              <a:ext uri="{FF2B5EF4-FFF2-40B4-BE49-F238E27FC236}">
                <a16:creationId xmlns:a16="http://schemas.microsoft.com/office/drawing/2014/main" id="{42527BC8-1BFD-FEBB-D5C3-E9B5CBB94055}"/>
              </a:ext>
            </a:extLst>
          </p:cNvPr>
          <p:cNvSpPr/>
          <p:nvPr/>
        </p:nvSpPr>
        <p:spPr>
          <a:xfrm>
            <a:off x="10017950" y="2226742"/>
            <a:ext cx="767563" cy="695206"/>
          </a:xfrm>
          <a:custGeom>
            <a:avLst/>
            <a:gdLst/>
            <a:ahLst/>
            <a:cxnLst>
              <a:cxn ang="0">
                <a:pos x="wd2" y="hd2"/>
              </a:cxn>
              <a:cxn ang="5400000">
                <a:pos x="wd2" y="hd2"/>
              </a:cxn>
              <a:cxn ang="10800000">
                <a:pos x="wd2" y="hd2"/>
              </a:cxn>
              <a:cxn ang="16200000">
                <a:pos x="wd2" y="hd2"/>
              </a:cxn>
            </a:cxnLst>
            <a:rect l="0" t="0" r="r" b="b"/>
            <a:pathLst>
              <a:path w="21600" h="21600" extrusionOk="0">
                <a:moveTo>
                  <a:pt x="6565" y="17427"/>
                </a:moveTo>
                <a:cubicBezTo>
                  <a:pt x="7624" y="17427"/>
                  <a:pt x="8682" y="16200"/>
                  <a:pt x="8682" y="14973"/>
                </a:cubicBezTo>
                <a:cubicBezTo>
                  <a:pt x="8682" y="14236"/>
                  <a:pt x="8471" y="13745"/>
                  <a:pt x="8259" y="13255"/>
                </a:cubicBezTo>
                <a:cubicBezTo>
                  <a:pt x="12071" y="7118"/>
                  <a:pt x="12071" y="7118"/>
                  <a:pt x="12071" y="7118"/>
                </a:cubicBezTo>
                <a:cubicBezTo>
                  <a:pt x="12282" y="7364"/>
                  <a:pt x="12706" y="7364"/>
                  <a:pt x="12918" y="7364"/>
                </a:cubicBezTo>
                <a:cubicBezTo>
                  <a:pt x="13553" y="7364"/>
                  <a:pt x="13976" y="7118"/>
                  <a:pt x="14400" y="6873"/>
                </a:cubicBezTo>
                <a:cubicBezTo>
                  <a:pt x="17365" y="9573"/>
                  <a:pt x="17365" y="9573"/>
                  <a:pt x="17365" y="9573"/>
                </a:cubicBezTo>
                <a:cubicBezTo>
                  <a:pt x="17365" y="9818"/>
                  <a:pt x="17153" y="10309"/>
                  <a:pt x="17153" y="10555"/>
                </a:cubicBezTo>
                <a:cubicBezTo>
                  <a:pt x="17153" y="12027"/>
                  <a:pt x="18212" y="13009"/>
                  <a:pt x="19271" y="13009"/>
                </a:cubicBezTo>
                <a:cubicBezTo>
                  <a:pt x="20541" y="13009"/>
                  <a:pt x="21600" y="12027"/>
                  <a:pt x="21600" y="10555"/>
                </a:cubicBezTo>
                <a:cubicBezTo>
                  <a:pt x="21600" y="9082"/>
                  <a:pt x="20541" y="8100"/>
                  <a:pt x="19271" y="8100"/>
                </a:cubicBezTo>
                <a:cubicBezTo>
                  <a:pt x="18847" y="8100"/>
                  <a:pt x="18424" y="8345"/>
                  <a:pt x="18000" y="8591"/>
                </a:cubicBezTo>
                <a:cubicBezTo>
                  <a:pt x="14824" y="5891"/>
                  <a:pt x="14824" y="5891"/>
                  <a:pt x="14824" y="5891"/>
                </a:cubicBezTo>
                <a:cubicBezTo>
                  <a:pt x="15035" y="5645"/>
                  <a:pt x="15035" y="5155"/>
                  <a:pt x="15035" y="4909"/>
                </a:cubicBezTo>
                <a:cubicBezTo>
                  <a:pt x="15035" y="3436"/>
                  <a:pt x="14188" y="2455"/>
                  <a:pt x="12918" y="2455"/>
                </a:cubicBezTo>
                <a:cubicBezTo>
                  <a:pt x="11859" y="2455"/>
                  <a:pt x="10800" y="3436"/>
                  <a:pt x="10800" y="4909"/>
                </a:cubicBezTo>
                <a:cubicBezTo>
                  <a:pt x="10800" y="5400"/>
                  <a:pt x="11012" y="6136"/>
                  <a:pt x="11224" y="6382"/>
                </a:cubicBezTo>
                <a:cubicBezTo>
                  <a:pt x="7412" y="12518"/>
                  <a:pt x="7412" y="12518"/>
                  <a:pt x="7412" y="12518"/>
                </a:cubicBezTo>
                <a:cubicBezTo>
                  <a:pt x="7200" y="12518"/>
                  <a:pt x="6776" y="12518"/>
                  <a:pt x="6565" y="12518"/>
                </a:cubicBezTo>
                <a:cubicBezTo>
                  <a:pt x="5294" y="12518"/>
                  <a:pt x="4447" y="13500"/>
                  <a:pt x="4447" y="14973"/>
                </a:cubicBezTo>
                <a:cubicBezTo>
                  <a:pt x="4447" y="16200"/>
                  <a:pt x="5294" y="17427"/>
                  <a:pt x="6565" y="17427"/>
                </a:cubicBezTo>
                <a:close/>
                <a:moveTo>
                  <a:pt x="20541" y="10555"/>
                </a:moveTo>
                <a:cubicBezTo>
                  <a:pt x="20541" y="11291"/>
                  <a:pt x="19906" y="12027"/>
                  <a:pt x="19271" y="12027"/>
                </a:cubicBezTo>
                <a:cubicBezTo>
                  <a:pt x="18635" y="12027"/>
                  <a:pt x="18212" y="11291"/>
                  <a:pt x="18212" y="10555"/>
                </a:cubicBezTo>
                <a:cubicBezTo>
                  <a:pt x="18212" y="9818"/>
                  <a:pt x="18635" y="9327"/>
                  <a:pt x="19271" y="9327"/>
                </a:cubicBezTo>
                <a:cubicBezTo>
                  <a:pt x="19906" y="9327"/>
                  <a:pt x="20541" y="9818"/>
                  <a:pt x="20541" y="10555"/>
                </a:cubicBezTo>
                <a:close/>
                <a:moveTo>
                  <a:pt x="12918" y="3682"/>
                </a:moveTo>
                <a:cubicBezTo>
                  <a:pt x="13553" y="3682"/>
                  <a:pt x="14188" y="4173"/>
                  <a:pt x="14188" y="4909"/>
                </a:cubicBezTo>
                <a:cubicBezTo>
                  <a:pt x="14188" y="5645"/>
                  <a:pt x="13553" y="6382"/>
                  <a:pt x="12918" y="6382"/>
                </a:cubicBezTo>
                <a:cubicBezTo>
                  <a:pt x="12282" y="6382"/>
                  <a:pt x="11859" y="5645"/>
                  <a:pt x="11859" y="4909"/>
                </a:cubicBezTo>
                <a:cubicBezTo>
                  <a:pt x="11859" y="4173"/>
                  <a:pt x="12282" y="3682"/>
                  <a:pt x="12918" y="3682"/>
                </a:cubicBezTo>
                <a:close/>
                <a:moveTo>
                  <a:pt x="6565" y="13500"/>
                </a:moveTo>
                <a:cubicBezTo>
                  <a:pt x="7200" y="13500"/>
                  <a:pt x="7624" y="14236"/>
                  <a:pt x="7624" y="14973"/>
                </a:cubicBezTo>
                <a:cubicBezTo>
                  <a:pt x="7624" y="15709"/>
                  <a:pt x="7200" y="16200"/>
                  <a:pt x="6565" y="16200"/>
                </a:cubicBezTo>
                <a:cubicBezTo>
                  <a:pt x="5929" y="16200"/>
                  <a:pt x="5294" y="15709"/>
                  <a:pt x="5294" y="14973"/>
                </a:cubicBezTo>
                <a:cubicBezTo>
                  <a:pt x="5294" y="14236"/>
                  <a:pt x="5929" y="13500"/>
                  <a:pt x="6565" y="13500"/>
                </a:cubicBezTo>
                <a:close/>
                <a:moveTo>
                  <a:pt x="21600" y="21109"/>
                </a:moveTo>
                <a:cubicBezTo>
                  <a:pt x="21600" y="21355"/>
                  <a:pt x="21388" y="21600"/>
                  <a:pt x="21176" y="21600"/>
                </a:cubicBezTo>
                <a:cubicBezTo>
                  <a:pt x="2965" y="21600"/>
                  <a:pt x="2965" y="21600"/>
                  <a:pt x="2965" y="21600"/>
                </a:cubicBezTo>
                <a:cubicBezTo>
                  <a:pt x="2753" y="21600"/>
                  <a:pt x="2329" y="21600"/>
                  <a:pt x="2118" y="21109"/>
                </a:cubicBezTo>
                <a:cubicBezTo>
                  <a:pt x="1694" y="20864"/>
                  <a:pt x="1482" y="20373"/>
                  <a:pt x="1482" y="19882"/>
                </a:cubicBezTo>
                <a:cubicBezTo>
                  <a:pt x="1482" y="18900"/>
                  <a:pt x="1482" y="18900"/>
                  <a:pt x="1482" y="18900"/>
                </a:cubicBezTo>
                <a:cubicBezTo>
                  <a:pt x="635" y="18900"/>
                  <a:pt x="635" y="18900"/>
                  <a:pt x="635" y="18900"/>
                </a:cubicBezTo>
                <a:cubicBezTo>
                  <a:pt x="212" y="18900"/>
                  <a:pt x="0" y="18655"/>
                  <a:pt x="0" y="18409"/>
                </a:cubicBezTo>
                <a:cubicBezTo>
                  <a:pt x="0" y="18164"/>
                  <a:pt x="212" y="17918"/>
                  <a:pt x="635" y="17918"/>
                </a:cubicBezTo>
                <a:cubicBezTo>
                  <a:pt x="1482" y="17918"/>
                  <a:pt x="1482" y="17918"/>
                  <a:pt x="1482" y="17918"/>
                </a:cubicBezTo>
                <a:cubicBezTo>
                  <a:pt x="1482" y="15464"/>
                  <a:pt x="1482" y="15464"/>
                  <a:pt x="1482" y="15464"/>
                </a:cubicBezTo>
                <a:cubicBezTo>
                  <a:pt x="635" y="15464"/>
                  <a:pt x="635" y="15464"/>
                  <a:pt x="635" y="15464"/>
                </a:cubicBezTo>
                <a:cubicBezTo>
                  <a:pt x="212" y="15464"/>
                  <a:pt x="0" y="15218"/>
                  <a:pt x="0" y="14727"/>
                </a:cubicBezTo>
                <a:cubicBezTo>
                  <a:pt x="0" y="14482"/>
                  <a:pt x="212" y="14236"/>
                  <a:pt x="635" y="14236"/>
                </a:cubicBezTo>
                <a:cubicBezTo>
                  <a:pt x="1482" y="14236"/>
                  <a:pt x="1482" y="14236"/>
                  <a:pt x="1482" y="14236"/>
                </a:cubicBezTo>
                <a:cubicBezTo>
                  <a:pt x="1482" y="11782"/>
                  <a:pt x="1482" y="11782"/>
                  <a:pt x="1482" y="11782"/>
                </a:cubicBezTo>
                <a:cubicBezTo>
                  <a:pt x="635" y="11782"/>
                  <a:pt x="635" y="11782"/>
                  <a:pt x="635" y="11782"/>
                </a:cubicBezTo>
                <a:cubicBezTo>
                  <a:pt x="212" y="11782"/>
                  <a:pt x="0" y="11536"/>
                  <a:pt x="0" y="11291"/>
                </a:cubicBezTo>
                <a:cubicBezTo>
                  <a:pt x="0" y="11045"/>
                  <a:pt x="212" y="10800"/>
                  <a:pt x="635" y="10800"/>
                </a:cubicBezTo>
                <a:cubicBezTo>
                  <a:pt x="1482" y="10800"/>
                  <a:pt x="1482" y="10800"/>
                  <a:pt x="1482" y="10800"/>
                </a:cubicBezTo>
                <a:cubicBezTo>
                  <a:pt x="1482" y="8345"/>
                  <a:pt x="1482" y="8345"/>
                  <a:pt x="1482" y="8345"/>
                </a:cubicBezTo>
                <a:cubicBezTo>
                  <a:pt x="635" y="8345"/>
                  <a:pt x="635" y="8345"/>
                  <a:pt x="635" y="8345"/>
                </a:cubicBezTo>
                <a:cubicBezTo>
                  <a:pt x="212" y="8345"/>
                  <a:pt x="0" y="8100"/>
                  <a:pt x="0" y="7855"/>
                </a:cubicBezTo>
                <a:cubicBezTo>
                  <a:pt x="0" y="7364"/>
                  <a:pt x="212" y="7118"/>
                  <a:pt x="635" y="7118"/>
                </a:cubicBezTo>
                <a:cubicBezTo>
                  <a:pt x="1482" y="7118"/>
                  <a:pt x="1482" y="7118"/>
                  <a:pt x="1482" y="7118"/>
                </a:cubicBezTo>
                <a:cubicBezTo>
                  <a:pt x="1482" y="4664"/>
                  <a:pt x="1482" y="4664"/>
                  <a:pt x="1482" y="4664"/>
                </a:cubicBezTo>
                <a:cubicBezTo>
                  <a:pt x="635" y="4664"/>
                  <a:pt x="635" y="4664"/>
                  <a:pt x="635" y="4664"/>
                </a:cubicBezTo>
                <a:cubicBezTo>
                  <a:pt x="212" y="4664"/>
                  <a:pt x="0" y="4418"/>
                  <a:pt x="0" y="4173"/>
                </a:cubicBezTo>
                <a:cubicBezTo>
                  <a:pt x="0" y="3927"/>
                  <a:pt x="212" y="3682"/>
                  <a:pt x="635" y="3682"/>
                </a:cubicBezTo>
                <a:cubicBezTo>
                  <a:pt x="1482" y="3682"/>
                  <a:pt x="1482" y="3682"/>
                  <a:pt x="1482" y="3682"/>
                </a:cubicBezTo>
                <a:cubicBezTo>
                  <a:pt x="1482" y="982"/>
                  <a:pt x="1482" y="982"/>
                  <a:pt x="1482" y="982"/>
                </a:cubicBezTo>
                <a:cubicBezTo>
                  <a:pt x="635" y="982"/>
                  <a:pt x="635" y="982"/>
                  <a:pt x="635" y="982"/>
                </a:cubicBezTo>
                <a:cubicBezTo>
                  <a:pt x="212" y="982"/>
                  <a:pt x="0" y="736"/>
                  <a:pt x="0" y="491"/>
                </a:cubicBezTo>
                <a:cubicBezTo>
                  <a:pt x="0" y="245"/>
                  <a:pt x="212" y="0"/>
                  <a:pt x="635" y="0"/>
                </a:cubicBezTo>
                <a:cubicBezTo>
                  <a:pt x="2118" y="0"/>
                  <a:pt x="2118" y="0"/>
                  <a:pt x="2118" y="0"/>
                </a:cubicBezTo>
                <a:cubicBezTo>
                  <a:pt x="2329" y="0"/>
                  <a:pt x="2541" y="245"/>
                  <a:pt x="2541" y="491"/>
                </a:cubicBezTo>
                <a:cubicBezTo>
                  <a:pt x="2541" y="19882"/>
                  <a:pt x="2541" y="19882"/>
                  <a:pt x="2541" y="19882"/>
                </a:cubicBezTo>
                <a:cubicBezTo>
                  <a:pt x="2541" y="20127"/>
                  <a:pt x="2541" y="20373"/>
                  <a:pt x="2753" y="20373"/>
                </a:cubicBezTo>
                <a:cubicBezTo>
                  <a:pt x="2753" y="20618"/>
                  <a:pt x="2965" y="20618"/>
                  <a:pt x="2965" y="20618"/>
                </a:cubicBezTo>
                <a:cubicBezTo>
                  <a:pt x="21176" y="20618"/>
                  <a:pt x="21176" y="20618"/>
                  <a:pt x="21176" y="20618"/>
                </a:cubicBezTo>
                <a:cubicBezTo>
                  <a:pt x="21388" y="20618"/>
                  <a:pt x="21600" y="20864"/>
                  <a:pt x="21600" y="21109"/>
                </a:cubicBezTo>
                <a:close/>
                <a:moveTo>
                  <a:pt x="21600" y="21109"/>
                </a:moveTo>
                <a:cubicBezTo>
                  <a:pt x="21600" y="21109"/>
                  <a:pt x="21600" y="21109"/>
                  <a:pt x="21600" y="21109"/>
                </a:cubicBezTo>
              </a:path>
            </a:pathLst>
          </a:custGeom>
          <a:solidFill>
            <a:srgbClr val="404040"/>
          </a:solidFill>
          <a:ln w="12700">
            <a:miter lim="400000"/>
          </a:ln>
        </p:spPr>
        <p:txBody>
          <a:bodyPr lIns="81279" tIns="81279" rIns="81279" bIns="81279"/>
          <a:lstStyle/>
          <a:p>
            <a:endParaRPr sz="1200"/>
          </a:p>
        </p:txBody>
      </p:sp>
      <p:sp>
        <p:nvSpPr>
          <p:cNvPr id="66" name="Shape">
            <a:extLst>
              <a:ext uri="{FF2B5EF4-FFF2-40B4-BE49-F238E27FC236}">
                <a16:creationId xmlns:a16="http://schemas.microsoft.com/office/drawing/2014/main" id="{DC73BB0C-5FB7-AC28-3183-0A8B15B64A2B}"/>
              </a:ext>
            </a:extLst>
          </p:cNvPr>
          <p:cNvSpPr>
            <a:spLocks noChangeAspect="1"/>
          </p:cNvSpPr>
          <p:nvPr/>
        </p:nvSpPr>
        <p:spPr>
          <a:xfrm>
            <a:off x="7137529" y="2174200"/>
            <a:ext cx="838071" cy="696000"/>
          </a:xfrm>
          <a:custGeom>
            <a:avLst/>
            <a:gdLst/>
            <a:ahLst/>
            <a:cxnLst>
              <a:cxn ang="0">
                <a:pos x="wd2" y="hd2"/>
              </a:cxn>
              <a:cxn ang="5400000">
                <a:pos x="wd2" y="hd2"/>
              </a:cxn>
              <a:cxn ang="10800000">
                <a:pos x="wd2" y="hd2"/>
              </a:cxn>
              <a:cxn ang="16200000">
                <a:pos x="wd2" y="hd2"/>
              </a:cxn>
            </a:cxnLst>
            <a:rect l="0" t="0" r="r" b="b"/>
            <a:pathLst>
              <a:path w="21600" h="21600" extrusionOk="0">
                <a:moveTo>
                  <a:pt x="21270" y="19224"/>
                </a:moveTo>
                <a:cubicBezTo>
                  <a:pt x="20116" y="19224"/>
                  <a:pt x="20116" y="19224"/>
                  <a:pt x="20116" y="19224"/>
                </a:cubicBezTo>
                <a:cubicBezTo>
                  <a:pt x="20116" y="5400"/>
                  <a:pt x="20116" y="5400"/>
                  <a:pt x="20116" y="5400"/>
                </a:cubicBezTo>
                <a:cubicBezTo>
                  <a:pt x="20116" y="4752"/>
                  <a:pt x="19621" y="4320"/>
                  <a:pt x="19292" y="4320"/>
                </a:cubicBezTo>
                <a:cubicBezTo>
                  <a:pt x="18302" y="4320"/>
                  <a:pt x="18302" y="4320"/>
                  <a:pt x="18302" y="4320"/>
                </a:cubicBezTo>
                <a:cubicBezTo>
                  <a:pt x="17808" y="6048"/>
                  <a:pt x="17808" y="6048"/>
                  <a:pt x="17808" y="6048"/>
                </a:cubicBezTo>
                <a:cubicBezTo>
                  <a:pt x="18632" y="6048"/>
                  <a:pt x="18632" y="6048"/>
                  <a:pt x="18632" y="6048"/>
                </a:cubicBezTo>
                <a:cubicBezTo>
                  <a:pt x="18632" y="18360"/>
                  <a:pt x="18632" y="18360"/>
                  <a:pt x="18632" y="18360"/>
                </a:cubicBezTo>
                <a:cubicBezTo>
                  <a:pt x="2968" y="18360"/>
                  <a:pt x="2968" y="18360"/>
                  <a:pt x="2968" y="18360"/>
                </a:cubicBezTo>
                <a:cubicBezTo>
                  <a:pt x="2968" y="6048"/>
                  <a:pt x="2968" y="6048"/>
                  <a:pt x="2968" y="6048"/>
                </a:cubicBezTo>
                <a:cubicBezTo>
                  <a:pt x="5111" y="6048"/>
                  <a:pt x="5111" y="6048"/>
                  <a:pt x="5111" y="6048"/>
                </a:cubicBezTo>
                <a:cubicBezTo>
                  <a:pt x="6760" y="4320"/>
                  <a:pt x="6760" y="4320"/>
                  <a:pt x="6760" y="4320"/>
                </a:cubicBezTo>
                <a:cubicBezTo>
                  <a:pt x="2473" y="4320"/>
                  <a:pt x="2473" y="4320"/>
                  <a:pt x="2473" y="4320"/>
                </a:cubicBezTo>
                <a:cubicBezTo>
                  <a:pt x="1979" y="4320"/>
                  <a:pt x="1649" y="4752"/>
                  <a:pt x="1649" y="5400"/>
                </a:cubicBezTo>
                <a:cubicBezTo>
                  <a:pt x="1649" y="19224"/>
                  <a:pt x="1649" y="19224"/>
                  <a:pt x="1649" y="19224"/>
                </a:cubicBezTo>
                <a:cubicBezTo>
                  <a:pt x="495" y="19224"/>
                  <a:pt x="495" y="19224"/>
                  <a:pt x="495" y="19224"/>
                </a:cubicBezTo>
                <a:cubicBezTo>
                  <a:pt x="165" y="19224"/>
                  <a:pt x="0" y="19440"/>
                  <a:pt x="0" y="19656"/>
                </a:cubicBezTo>
                <a:cubicBezTo>
                  <a:pt x="0" y="20736"/>
                  <a:pt x="824" y="21600"/>
                  <a:pt x="1649" y="21600"/>
                </a:cubicBezTo>
                <a:cubicBezTo>
                  <a:pt x="14510" y="21600"/>
                  <a:pt x="14510" y="21600"/>
                  <a:pt x="14510" y="21600"/>
                </a:cubicBezTo>
                <a:cubicBezTo>
                  <a:pt x="14510" y="20736"/>
                  <a:pt x="14510" y="20736"/>
                  <a:pt x="14510" y="20736"/>
                </a:cubicBezTo>
                <a:cubicBezTo>
                  <a:pt x="14510" y="20520"/>
                  <a:pt x="14675" y="20304"/>
                  <a:pt x="15005" y="20304"/>
                </a:cubicBezTo>
                <a:cubicBezTo>
                  <a:pt x="15169" y="20304"/>
                  <a:pt x="15499" y="20520"/>
                  <a:pt x="15499" y="20736"/>
                </a:cubicBezTo>
                <a:cubicBezTo>
                  <a:pt x="15499" y="21600"/>
                  <a:pt x="15499" y="21600"/>
                  <a:pt x="15499" y="21600"/>
                </a:cubicBezTo>
                <a:cubicBezTo>
                  <a:pt x="16159" y="21600"/>
                  <a:pt x="16159" y="21600"/>
                  <a:pt x="16159" y="21600"/>
                </a:cubicBezTo>
                <a:cubicBezTo>
                  <a:pt x="16159" y="20736"/>
                  <a:pt x="16159" y="20736"/>
                  <a:pt x="16159" y="20736"/>
                </a:cubicBezTo>
                <a:cubicBezTo>
                  <a:pt x="16159" y="20520"/>
                  <a:pt x="16324" y="20304"/>
                  <a:pt x="16653" y="20304"/>
                </a:cubicBezTo>
                <a:cubicBezTo>
                  <a:pt x="16818" y="20304"/>
                  <a:pt x="16983" y="20520"/>
                  <a:pt x="16983" y="20736"/>
                </a:cubicBezTo>
                <a:cubicBezTo>
                  <a:pt x="16983" y="21600"/>
                  <a:pt x="16983" y="21600"/>
                  <a:pt x="16983" y="21600"/>
                </a:cubicBezTo>
                <a:cubicBezTo>
                  <a:pt x="19951" y="21600"/>
                  <a:pt x="19951" y="21600"/>
                  <a:pt x="19951" y="21600"/>
                </a:cubicBezTo>
                <a:cubicBezTo>
                  <a:pt x="20776" y="21600"/>
                  <a:pt x="21600" y="20736"/>
                  <a:pt x="21600" y="19656"/>
                </a:cubicBezTo>
                <a:cubicBezTo>
                  <a:pt x="21600" y="19440"/>
                  <a:pt x="21435" y="19224"/>
                  <a:pt x="21270" y="19224"/>
                </a:cubicBezTo>
                <a:close/>
                <a:moveTo>
                  <a:pt x="5111" y="8424"/>
                </a:moveTo>
                <a:cubicBezTo>
                  <a:pt x="7915" y="5832"/>
                  <a:pt x="7915" y="5832"/>
                  <a:pt x="7915" y="5832"/>
                </a:cubicBezTo>
                <a:cubicBezTo>
                  <a:pt x="9728" y="8856"/>
                  <a:pt x="9728" y="8856"/>
                  <a:pt x="9728" y="8856"/>
                </a:cubicBezTo>
                <a:cubicBezTo>
                  <a:pt x="10058" y="9288"/>
                  <a:pt x="10058" y="9288"/>
                  <a:pt x="10058" y="9288"/>
                </a:cubicBezTo>
                <a:cubicBezTo>
                  <a:pt x="10388" y="8856"/>
                  <a:pt x="10388" y="8856"/>
                  <a:pt x="10388" y="8856"/>
                </a:cubicBezTo>
                <a:cubicBezTo>
                  <a:pt x="15499" y="4320"/>
                  <a:pt x="15499" y="4320"/>
                  <a:pt x="15499" y="4320"/>
                </a:cubicBezTo>
                <a:cubicBezTo>
                  <a:pt x="16324" y="5616"/>
                  <a:pt x="16324" y="5616"/>
                  <a:pt x="16324" y="5616"/>
                </a:cubicBezTo>
                <a:cubicBezTo>
                  <a:pt x="16489" y="5616"/>
                  <a:pt x="16489" y="5832"/>
                  <a:pt x="16489" y="5832"/>
                </a:cubicBezTo>
                <a:cubicBezTo>
                  <a:pt x="16489" y="5832"/>
                  <a:pt x="16489" y="5832"/>
                  <a:pt x="16653" y="5616"/>
                </a:cubicBezTo>
                <a:cubicBezTo>
                  <a:pt x="16653" y="5616"/>
                  <a:pt x="16653" y="5616"/>
                  <a:pt x="16653" y="5616"/>
                </a:cubicBezTo>
                <a:cubicBezTo>
                  <a:pt x="18302" y="216"/>
                  <a:pt x="18302" y="216"/>
                  <a:pt x="18302" y="216"/>
                </a:cubicBezTo>
                <a:cubicBezTo>
                  <a:pt x="18467" y="216"/>
                  <a:pt x="18467" y="216"/>
                  <a:pt x="18302" y="0"/>
                </a:cubicBezTo>
                <a:cubicBezTo>
                  <a:pt x="18302" y="0"/>
                  <a:pt x="18302" y="0"/>
                  <a:pt x="18137" y="0"/>
                </a:cubicBezTo>
                <a:cubicBezTo>
                  <a:pt x="18137" y="0"/>
                  <a:pt x="18137" y="0"/>
                  <a:pt x="18137" y="0"/>
                </a:cubicBezTo>
                <a:cubicBezTo>
                  <a:pt x="13850" y="1080"/>
                  <a:pt x="13850" y="1080"/>
                  <a:pt x="13850" y="1080"/>
                </a:cubicBezTo>
                <a:cubicBezTo>
                  <a:pt x="13850" y="1080"/>
                  <a:pt x="13850" y="1080"/>
                  <a:pt x="13685" y="1296"/>
                </a:cubicBezTo>
                <a:cubicBezTo>
                  <a:pt x="13685" y="1296"/>
                  <a:pt x="13685" y="1512"/>
                  <a:pt x="13850" y="1512"/>
                </a:cubicBezTo>
                <a:cubicBezTo>
                  <a:pt x="14510" y="2808"/>
                  <a:pt x="14510" y="2808"/>
                  <a:pt x="14510" y="2808"/>
                </a:cubicBezTo>
                <a:cubicBezTo>
                  <a:pt x="10058" y="7776"/>
                  <a:pt x="10058" y="7776"/>
                  <a:pt x="10058" y="7776"/>
                </a:cubicBezTo>
                <a:cubicBezTo>
                  <a:pt x="8079" y="5184"/>
                  <a:pt x="8079" y="5184"/>
                  <a:pt x="8079" y="5184"/>
                </a:cubicBezTo>
                <a:cubicBezTo>
                  <a:pt x="7915" y="4968"/>
                  <a:pt x="7915" y="4968"/>
                  <a:pt x="7915" y="4968"/>
                </a:cubicBezTo>
                <a:cubicBezTo>
                  <a:pt x="7750" y="4968"/>
                  <a:pt x="7750" y="4968"/>
                  <a:pt x="7750" y="4968"/>
                </a:cubicBezTo>
                <a:cubicBezTo>
                  <a:pt x="4947" y="7992"/>
                  <a:pt x="4947" y="7992"/>
                  <a:pt x="4947" y="7992"/>
                </a:cubicBezTo>
                <a:cubicBezTo>
                  <a:pt x="4947" y="8208"/>
                  <a:pt x="5111" y="8208"/>
                  <a:pt x="5111" y="8424"/>
                </a:cubicBezTo>
                <a:close/>
                <a:moveTo>
                  <a:pt x="11212" y="14688"/>
                </a:moveTo>
                <a:cubicBezTo>
                  <a:pt x="11212" y="16632"/>
                  <a:pt x="11212" y="16632"/>
                  <a:pt x="11212" y="16632"/>
                </a:cubicBezTo>
                <a:cubicBezTo>
                  <a:pt x="11212" y="16848"/>
                  <a:pt x="11377" y="17064"/>
                  <a:pt x="11707" y="17064"/>
                </a:cubicBezTo>
                <a:cubicBezTo>
                  <a:pt x="11872" y="17064"/>
                  <a:pt x="12037" y="16848"/>
                  <a:pt x="12037" y="16632"/>
                </a:cubicBezTo>
                <a:cubicBezTo>
                  <a:pt x="12037" y="14688"/>
                  <a:pt x="12037" y="14688"/>
                  <a:pt x="12037" y="14688"/>
                </a:cubicBezTo>
                <a:cubicBezTo>
                  <a:pt x="12037" y="14256"/>
                  <a:pt x="11872" y="14040"/>
                  <a:pt x="11707" y="14040"/>
                </a:cubicBezTo>
                <a:cubicBezTo>
                  <a:pt x="11377" y="14040"/>
                  <a:pt x="11212" y="14256"/>
                  <a:pt x="11212" y="14688"/>
                </a:cubicBezTo>
                <a:close/>
                <a:moveTo>
                  <a:pt x="10058" y="11664"/>
                </a:moveTo>
                <a:cubicBezTo>
                  <a:pt x="9728" y="11664"/>
                  <a:pt x="9563" y="11880"/>
                  <a:pt x="9563" y="12312"/>
                </a:cubicBezTo>
                <a:cubicBezTo>
                  <a:pt x="9563" y="16632"/>
                  <a:pt x="9563" y="16632"/>
                  <a:pt x="9563" y="16632"/>
                </a:cubicBezTo>
                <a:cubicBezTo>
                  <a:pt x="9563" y="16848"/>
                  <a:pt x="9728" y="17064"/>
                  <a:pt x="10058" y="17064"/>
                </a:cubicBezTo>
                <a:cubicBezTo>
                  <a:pt x="10223" y="17064"/>
                  <a:pt x="10388" y="16848"/>
                  <a:pt x="10388" y="16632"/>
                </a:cubicBezTo>
                <a:cubicBezTo>
                  <a:pt x="10388" y="12312"/>
                  <a:pt x="10388" y="12312"/>
                  <a:pt x="10388" y="12312"/>
                </a:cubicBezTo>
                <a:cubicBezTo>
                  <a:pt x="10388" y="11880"/>
                  <a:pt x="10223" y="11664"/>
                  <a:pt x="10058" y="11664"/>
                </a:cubicBezTo>
                <a:close/>
                <a:moveTo>
                  <a:pt x="7915" y="14688"/>
                </a:moveTo>
                <a:cubicBezTo>
                  <a:pt x="7915" y="16632"/>
                  <a:pt x="7915" y="16632"/>
                  <a:pt x="7915" y="16632"/>
                </a:cubicBezTo>
                <a:cubicBezTo>
                  <a:pt x="7915" y="16848"/>
                  <a:pt x="8079" y="17064"/>
                  <a:pt x="8409" y="17064"/>
                </a:cubicBezTo>
                <a:cubicBezTo>
                  <a:pt x="8574" y="17064"/>
                  <a:pt x="8739" y="16848"/>
                  <a:pt x="8739" y="16632"/>
                </a:cubicBezTo>
                <a:cubicBezTo>
                  <a:pt x="8739" y="14688"/>
                  <a:pt x="8739" y="14688"/>
                  <a:pt x="8739" y="14688"/>
                </a:cubicBezTo>
                <a:cubicBezTo>
                  <a:pt x="8739" y="14256"/>
                  <a:pt x="8574" y="14040"/>
                  <a:pt x="8409" y="14040"/>
                </a:cubicBezTo>
                <a:cubicBezTo>
                  <a:pt x="8079" y="14040"/>
                  <a:pt x="7915" y="14256"/>
                  <a:pt x="7915" y="14688"/>
                </a:cubicBezTo>
                <a:close/>
                <a:moveTo>
                  <a:pt x="6266" y="12312"/>
                </a:moveTo>
                <a:cubicBezTo>
                  <a:pt x="6266" y="16632"/>
                  <a:pt x="6266" y="16632"/>
                  <a:pt x="6266" y="16632"/>
                </a:cubicBezTo>
                <a:cubicBezTo>
                  <a:pt x="6266" y="16848"/>
                  <a:pt x="6431" y="17064"/>
                  <a:pt x="6760" y="17064"/>
                </a:cubicBezTo>
                <a:cubicBezTo>
                  <a:pt x="6925" y="17064"/>
                  <a:pt x="7090" y="16848"/>
                  <a:pt x="7090" y="16632"/>
                </a:cubicBezTo>
                <a:cubicBezTo>
                  <a:pt x="7090" y="12312"/>
                  <a:pt x="7090" y="12312"/>
                  <a:pt x="7090" y="12312"/>
                </a:cubicBezTo>
                <a:cubicBezTo>
                  <a:pt x="7090" y="11880"/>
                  <a:pt x="6925" y="11664"/>
                  <a:pt x="6760" y="11664"/>
                </a:cubicBezTo>
                <a:cubicBezTo>
                  <a:pt x="6431" y="11664"/>
                  <a:pt x="6266" y="11880"/>
                  <a:pt x="6266" y="12312"/>
                </a:cubicBezTo>
                <a:close/>
                <a:moveTo>
                  <a:pt x="4947" y="10152"/>
                </a:moveTo>
                <a:cubicBezTo>
                  <a:pt x="4947" y="10152"/>
                  <a:pt x="4947" y="10368"/>
                  <a:pt x="4782" y="10368"/>
                </a:cubicBezTo>
                <a:cubicBezTo>
                  <a:pt x="4782" y="10368"/>
                  <a:pt x="4617" y="10584"/>
                  <a:pt x="4617" y="10800"/>
                </a:cubicBezTo>
                <a:cubicBezTo>
                  <a:pt x="4617" y="16632"/>
                  <a:pt x="4617" y="16632"/>
                  <a:pt x="4617" y="16632"/>
                </a:cubicBezTo>
                <a:cubicBezTo>
                  <a:pt x="4617" y="16848"/>
                  <a:pt x="4782" y="17064"/>
                  <a:pt x="5111" y="17064"/>
                </a:cubicBezTo>
                <a:cubicBezTo>
                  <a:pt x="5276" y="17064"/>
                  <a:pt x="5606" y="16848"/>
                  <a:pt x="5606" y="16632"/>
                </a:cubicBezTo>
                <a:cubicBezTo>
                  <a:pt x="5606" y="10800"/>
                  <a:pt x="5606" y="10800"/>
                  <a:pt x="5606" y="10800"/>
                </a:cubicBezTo>
                <a:cubicBezTo>
                  <a:pt x="5606" y="10584"/>
                  <a:pt x="5276" y="10152"/>
                  <a:pt x="5111" y="10152"/>
                </a:cubicBezTo>
                <a:cubicBezTo>
                  <a:pt x="5111" y="10152"/>
                  <a:pt x="4947" y="10152"/>
                  <a:pt x="4947" y="10152"/>
                </a:cubicBezTo>
                <a:close/>
                <a:moveTo>
                  <a:pt x="17148" y="13176"/>
                </a:moveTo>
                <a:cubicBezTo>
                  <a:pt x="15169" y="13176"/>
                  <a:pt x="15169" y="13176"/>
                  <a:pt x="15169" y="13176"/>
                </a:cubicBezTo>
                <a:cubicBezTo>
                  <a:pt x="15005" y="13176"/>
                  <a:pt x="14840" y="13392"/>
                  <a:pt x="14840" y="13608"/>
                </a:cubicBezTo>
                <a:cubicBezTo>
                  <a:pt x="14840" y="14040"/>
                  <a:pt x="15005" y="14256"/>
                  <a:pt x="15169" y="14256"/>
                </a:cubicBezTo>
                <a:cubicBezTo>
                  <a:pt x="17148" y="14256"/>
                  <a:pt x="17148" y="14256"/>
                  <a:pt x="17148" y="14256"/>
                </a:cubicBezTo>
                <a:cubicBezTo>
                  <a:pt x="17478" y="14256"/>
                  <a:pt x="17643" y="14040"/>
                  <a:pt x="17643" y="13608"/>
                </a:cubicBezTo>
                <a:cubicBezTo>
                  <a:pt x="17643" y="13392"/>
                  <a:pt x="17478" y="13176"/>
                  <a:pt x="17148" y="13176"/>
                </a:cubicBezTo>
                <a:close/>
                <a:moveTo>
                  <a:pt x="17148" y="15552"/>
                </a:moveTo>
                <a:cubicBezTo>
                  <a:pt x="15169" y="15552"/>
                  <a:pt x="15169" y="15552"/>
                  <a:pt x="15169" y="15552"/>
                </a:cubicBezTo>
                <a:cubicBezTo>
                  <a:pt x="15005" y="15552"/>
                  <a:pt x="14840" y="15768"/>
                  <a:pt x="14840" y="16200"/>
                </a:cubicBezTo>
                <a:cubicBezTo>
                  <a:pt x="14840" y="16416"/>
                  <a:pt x="15005" y="16848"/>
                  <a:pt x="15169" y="16848"/>
                </a:cubicBezTo>
                <a:cubicBezTo>
                  <a:pt x="17148" y="16848"/>
                  <a:pt x="17148" y="16848"/>
                  <a:pt x="17148" y="16848"/>
                </a:cubicBezTo>
                <a:cubicBezTo>
                  <a:pt x="17478" y="16848"/>
                  <a:pt x="17643" y="16416"/>
                  <a:pt x="17643" y="16200"/>
                </a:cubicBezTo>
                <a:cubicBezTo>
                  <a:pt x="17643" y="15768"/>
                  <a:pt x="17478" y="15552"/>
                  <a:pt x="17148" y="15552"/>
                </a:cubicBezTo>
                <a:close/>
              </a:path>
            </a:pathLst>
          </a:custGeom>
          <a:solidFill>
            <a:srgbClr val="404040"/>
          </a:solidFill>
          <a:ln w="12700">
            <a:miter lim="400000"/>
          </a:ln>
        </p:spPr>
        <p:txBody>
          <a:bodyPr lIns="81279" tIns="81279" rIns="81279" bIns="81279"/>
          <a:lstStyle/>
          <a:p>
            <a:endParaRPr sz="1200"/>
          </a:p>
        </p:txBody>
      </p:sp>
      <p:pic>
        <p:nvPicPr>
          <p:cNvPr id="2" name="Picture 1" descr="A blue and black logo&#10;&#10;Description automatically generated">
            <a:extLst>
              <a:ext uri="{FF2B5EF4-FFF2-40B4-BE49-F238E27FC236}">
                <a16:creationId xmlns:a16="http://schemas.microsoft.com/office/drawing/2014/main" id="{61857A14-3476-CFBE-C8D7-A0ADB5E57EC2}"/>
              </a:ext>
            </a:extLst>
          </p:cNvPr>
          <p:cNvPicPr>
            <a:picLocks noChangeAspect="1"/>
          </p:cNvPicPr>
          <p:nvPr/>
        </p:nvPicPr>
        <p:blipFill>
          <a:blip r:embed="rId7" cstate="print">
            <a:extLst>
              <a:ext uri="{BEBA8EAE-BF5A-486C-A8C5-ECC9F3942E4B}">
                <a14:imgProps xmlns:a14="http://schemas.microsoft.com/office/drawing/2010/main">
                  <a14:imgLayer r:embed="rId8">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cxnSp>
        <p:nvCxnSpPr>
          <p:cNvPr id="4" name="Straight Connector 3">
            <a:extLst>
              <a:ext uri="{FF2B5EF4-FFF2-40B4-BE49-F238E27FC236}">
                <a16:creationId xmlns:a16="http://schemas.microsoft.com/office/drawing/2014/main" id="{517F2E05-EFF5-99E7-DE78-8DBA69120F5F}"/>
              </a:ext>
            </a:extLst>
          </p:cNvPr>
          <p:cNvCxnSpPr/>
          <p:nvPr/>
        </p:nvCxnSpPr>
        <p:spPr>
          <a:xfrm>
            <a:off x="1879600" y="1498600"/>
            <a:ext cx="8585200" cy="0"/>
          </a:xfrm>
          <a:prstGeom prst="line">
            <a:avLst/>
          </a:prstGeom>
          <a:ln w="38100">
            <a:solidFill>
              <a:srgbClr val="37455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9815537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32254</TotalTime>
  <Words>5274</Words>
  <Application>Microsoft Office PowerPoint</Application>
  <PresentationFormat>Widescreen</PresentationFormat>
  <Paragraphs>992</Paragraphs>
  <Slides>68</Slides>
  <Notes>68</Notes>
  <HiddenSlides>2</HiddenSlides>
  <MMClips>0</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68</vt:i4>
      </vt:variant>
    </vt:vector>
  </HeadingPairs>
  <TitlesOfParts>
    <vt:vector size="80" baseType="lpstr">
      <vt:lpstr>Amasis MT Pro Black</vt:lpstr>
      <vt:lpstr>Arial</vt:lpstr>
      <vt:lpstr>Calibri</vt:lpstr>
      <vt:lpstr>Calibri Light</vt:lpstr>
      <vt:lpstr>Cascadia Mono</vt:lpstr>
      <vt:lpstr>Helvetica</vt:lpstr>
      <vt:lpstr>Montserrat</vt:lpstr>
      <vt:lpstr>Now</vt:lpstr>
      <vt:lpstr>Now Bold</vt:lpstr>
      <vt:lpstr>Office Theme</vt:lpstr>
      <vt:lpstr>Office Theme</vt:lpstr>
      <vt:lpstr>Office Theme</vt:lpstr>
      <vt:lpstr>PowerPoint Presentation</vt:lpstr>
      <vt:lpstr>Center for Health Data Science (HeaDS)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Henrike Zschach</dc:creator>
  <cp:lastModifiedBy>Henrike Zschach</cp:lastModifiedBy>
  <cp:revision>70</cp:revision>
  <dcterms:created xsi:type="dcterms:W3CDTF">2024-01-05T13:08:27Z</dcterms:created>
  <dcterms:modified xsi:type="dcterms:W3CDTF">2024-08-20T13:02:10Z</dcterms:modified>
</cp:coreProperties>
</file>